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Lst>
  <p:notesMasterIdLst>
    <p:notesMasterId r:id="rId141"/>
  </p:notesMasterIdLst>
  <p:sldIdLst>
    <p:sldId id="256" r:id="rId2"/>
    <p:sldId id="416" r:id="rId3"/>
    <p:sldId id="260" r:id="rId4"/>
    <p:sldId id="259" r:id="rId5"/>
    <p:sldId id="308" r:id="rId6"/>
    <p:sldId id="309" r:id="rId7"/>
    <p:sldId id="261" r:id="rId8"/>
    <p:sldId id="300" r:id="rId9"/>
    <p:sldId id="417" r:id="rId10"/>
    <p:sldId id="418" r:id="rId11"/>
    <p:sldId id="262" r:id="rId12"/>
    <p:sldId id="275" r:id="rId13"/>
    <p:sldId id="301" r:id="rId14"/>
    <p:sldId id="268" r:id="rId15"/>
    <p:sldId id="269" r:id="rId16"/>
    <p:sldId id="274" r:id="rId17"/>
    <p:sldId id="270" r:id="rId18"/>
    <p:sldId id="271" r:id="rId19"/>
    <p:sldId id="277" r:id="rId20"/>
    <p:sldId id="302" r:id="rId21"/>
    <p:sldId id="312" r:id="rId22"/>
    <p:sldId id="272" r:id="rId23"/>
    <p:sldId id="273" r:id="rId24"/>
    <p:sldId id="279" r:id="rId25"/>
    <p:sldId id="276" r:id="rId26"/>
    <p:sldId id="280" r:id="rId27"/>
    <p:sldId id="281" r:id="rId28"/>
    <p:sldId id="286" r:id="rId29"/>
    <p:sldId id="284" r:id="rId30"/>
    <p:sldId id="285" r:id="rId31"/>
    <p:sldId id="287" r:id="rId32"/>
    <p:sldId id="313" r:id="rId33"/>
    <p:sldId id="289" r:id="rId34"/>
    <p:sldId id="292" r:id="rId35"/>
    <p:sldId id="425" r:id="rId36"/>
    <p:sldId id="314" r:id="rId37"/>
    <p:sldId id="305" r:id="rId38"/>
    <p:sldId id="303" r:id="rId39"/>
    <p:sldId id="304" r:id="rId40"/>
    <p:sldId id="306" r:id="rId41"/>
    <p:sldId id="288" r:id="rId42"/>
    <p:sldId id="307" r:id="rId43"/>
    <p:sldId id="296" r:id="rId44"/>
    <p:sldId id="298" r:id="rId45"/>
    <p:sldId id="297" r:id="rId46"/>
    <p:sldId id="293" r:id="rId47"/>
    <p:sldId id="299" r:id="rId48"/>
    <p:sldId id="315" r:id="rId49"/>
    <p:sldId id="316" r:id="rId50"/>
    <p:sldId id="317" r:id="rId51"/>
    <p:sldId id="320" r:id="rId52"/>
    <p:sldId id="321" r:id="rId53"/>
    <p:sldId id="328" r:id="rId54"/>
    <p:sldId id="332" r:id="rId55"/>
    <p:sldId id="322" r:id="rId56"/>
    <p:sldId id="325" r:id="rId57"/>
    <p:sldId id="337" r:id="rId58"/>
    <p:sldId id="338" r:id="rId59"/>
    <p:sldId id="361" r:id="rId60"/>
    <p:sldId id="362" r:id="rId61"/>
    <p:sldId id="363" r:id="rId62"/>
    <p:sldId id="364" r:id="rId63"/>
    <p:sldId id="365" r:id="rId64"/>
    <p:sldId id="366" r:id="rId65"/>
    <p:sldId id="367" r:id="rId66"/>
    <p:sldId id="368" r:id="rId67"/>
    <p:sldId id="369" r:id="rId68"/>
    <p:sldId id="370" r:id="rId69"/>
    <p:sldId id="371" r:id="rId70"/>
    <p:sldId id="372" r:id="rId71"/>
    <p:sldId id="373" r:id="rId72"/>
    <p:sldId id="375" r:id="rId73"/>
    <p:sldId id="318" r:id="rId74"/>
    <p:sldId id="323" r:id="rId75"/>
    <p:sldId id="378" r:id="rId76"/>
    <p:sldId id="339" r:id="rId77"/>
    <p:sldId id="324" r:id="rId78"/>
    <p:sldId id="340" r:id="rId79"/>
    <p:sldId id="327" r:id="rId80"/>
    <p:sldId id="330" r:id="rId81"/>
    <p:sldId id="341" r:id="rId82"/>
    <p:sldId id="349" r:id="rId83"/>
    <p:sldId id="350" r:id="rId84"/>
    <p:sldId id="333" r:id="rId85"/>
    <p:sldId id="355" r:id="rId86"/>
    <p:sldId id="342" r:id="rId87"/>
    <p:sldId id="334" r:id="rId88"/>
    <p:sldId id="347" r:id="rId89"/>
    <p:sldId id="343" r:id="rId90"/>
    <p:sldId id="335" r:id="rId91"/>
    <p:sldId id="423" r:id="rId92"/>
    <p:sldId id="351" r:id="rId93"/>
    <p:sldId id="376" r:id="rId94"/>
    <p:sldId id="344" r:id="rId95"/>
    <p:sldId id="412" r:id="rId96"/>
    <p:sldId id="345" r:id="rId97"/>
    <p:sldId id="377" r:id="rId98"/>
    <p:sldId id="346" r:id="rId99"/>
    <p:sldId id="352" r:id="rId100"/>
    <p:sldId id="379" r:id="rId101"/>
    <p:sldId id="353" r:id="rId102"/>
    <p:sldId id="380" r:id="rId103"/>
    <p:sldId id="382" r:id="rId104"/>
    <p:sldId id="383" r:id="rId105"/>
    <p:sldId id="384" r:id="rId106"/>
    <p:sldId id="385" r:id="rId107"/>
    <p:sldId id="381" r:id="rId108"/>
    <p:sldId id="394" r:id="rId109"/>
    <p:sldId id="354" r:id="rId110"/>
    <p:sldId id="356" r:id="rId111"/>
    <p:sldId id="419" r:id="rId112"/>
    <p:sldId id="357" r:id="rId113"/>
    <p:sldId id="386" r:id="rId114"/>
    <p:sldId id="387" r:id="rId115"/>
    <p:sldId id="358" r:id="rId116"/>
    <p:sldId id="359" r:id="rId117"/>
    <p:sldId id="390" r:id="rId118"/>
    <p:sldId id="388" r:id="rId119"/>
    <p:sldId id="391" r:id="rId120"/>
    <p:sldId id="392" r:id="rId121"/>
    <p:sldId id="393" r:id="rId122"/>
    <p:sldId id="395" r:id="rId123"/>
    <p:sldId id="397" r:id="rId124"/>
    <p:sldId id="398" r:id="rId125"/>
    <p:sldId id="399" r:id="rId126"/>
    <p:sldId id="400" r:id="rId127"/>
    <p:sldId id="401" r:id="rId128"/>
    <p:sldId id="402" r:id="rId129"/>
    <p:sldId id="405" r:id="rId130"/>
    <p:sldId id="403" r:id="rId131"/>
    <p:sldId id="406" r:id="rId132"/>
    <p:sldId id="407" r:id="rId133"/>
    <p:sldId id="408" r:id="rId134"/>
    <p:sldId id="422" r:id="rId135"/>
    <p:sldId id="411" r:id="rId136"/>
    <p:sldId id="413" r:id="rId137"/>
    <p:sldId id="424" r:id="rId138"/>
    <p:sldId id="415" r:id="rId139"/>
    <p:sldId id="420" r:id="rId1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702504-433F-56F3-5554-3E24052A0C85}" name="Sylvie Dos Santos" initials="SDS" userId="S::Sylvie.DosSantos@mae.etat.lu::0c241eda-7df7-441d-9358-e8d5114f6309" providerId="AD"/>
  <p188:author id="{2EB12F4E-2B0C-2383-AB37-6D9A88EF34FE}" name="nicole.ikuku" initials="n" userId="S::nicole.ikuku@cerclecoop.onmicrosoft.com::9fb6f434-ca13-4a48-b6aa-451d9ee6f8ef" providerId="AD"/>
  <p188:author id="{8F0C1A56-9F14-207D-8E2D-E714D7EE9DB1}" name="Pauline Philippe" initials="PP" userId="S::pauline.philippe@cerclecoop.onmicrosoft.com::2ca20f5b-f8b5-48d1-a124-0a83c15a75d5" providerId="AD"/>
  <p188:author id="{7F0EC659-E3CC-56C9-B9EA-4B32B38049B0}" name="Guest User" initials="GU" userId="S::urn:spo:anon#21f7e9434ee2c820fe8b3068fc71809de22e3ff3137666a205a7ea273dfc2c6a::" providerId="AD"/>
  <p188:author id="{6D104C7D-22AC-6BDE-F3FD-B54D339D03A8}" name="Estelle LC" initials="ELC" userId="Estelle LC"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2B99A"/>
    <a:srgbClr val="E5AC82"/>
    <a:srgbClr val="9FD2B6"/>
    <a:srgbClr val="AFBEDD"/>
    <a:srgbClr val="E5D182"/>
    <a:srgbClr val="8FCACE"/>
    <a:srgbClr val="44546A"/>
    <a:srgbClr val="C00000"/>
    <a:srgbClr val="D3EDD0"/>
    <a:srgbClr val="D5DF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58"/>
    <p:restoredTop sz="94716"/>
  </p:normalViewPr>
  <p:slideViewPr>
    <p:cSldViewPr snapToGrid="0">
      <p:cViewPr varScale="1">
        <p:scale>
          <a:sx n="108" d="100"/>
          <a:sy n="108" d="100"/>
        </p:scale>
        <p:origin x="1554" y="10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microsoft.com/office/2018/10/relationships/authors" Targe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DD7077-CE9D-41AA-A550-A9F8FEC78DD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75D8024-2E9D-4DDE-95D7-2187B95EE591}">
      <dgm:prSet phldrT="[Text]" phldr="0" custT="1"/>
      <dgm:spPr>
        <a:solidFill>
          <a:srgbClr val="8FCACE">
            <a:alpha val="20313"/>
          </a:srgbClr>
        </a:solidFill>
        <a:ln w="2540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r>
            <a:rPr lang="fr-FR" sz="2000" dirty="0">
              <a:solidFill>
                <a:srgbClr val="44546A"/>
              </a:solidFill>
              <a:latin typeface="Tw Cen MT"/>
            </a:rPr>
            <a:t>Concerne les relations entre tout·e·s les salarié·e·s de l'ONGD et les partenaires et bénéficiaires sur le terrain</a:t>
          </a:r>
        </a:p>
      </dgm:t>
    </dgm:pt>
    <dgm:pt modelId="{976C29A4-290C-4ABE-950D-0380449324EA}" type="parTrans" cxnId="{5F986D65-2BDC-4BED-9EBB-136FAE6649F7}">
      <dgm:prSet/>
      <dgm:spPr/>
      <dgm:t>
        <a:bodyPr/>
        <a:lstStyle/>
        <a:p>
          <a:endParaRPr lang="en-US"/>
        </a:p>
      </dgm:t>
    </dgm:pt>
    <dgm:pt modelId="{6FC76C81-BB85-4162-93C7-F77891297ABE}" type="sibTrans" cxnId="{5F986D65-2BDC-4BED-9EBB-136FAE6649F7}">
      <dgm:prSet/>
      <dgm:spPr/>
      <dgm:t>
        <a:bodyPr/>
        <a:lstStyle/>
        <a:p>
          <a:endParaRPr lang="en-US"/>
        </a:p>
      </dgm:t>
    </dgm:pt>
    <dgm:pt modelId="{A894A945-E9CB-41D6-AB46-A410B7EA8166}">
      <dgm:prSet phldr="0"/>
      <dgm:spPr>
        <a:solidFill>
          <a:srgbClr val="8FCACE"/>
        </a:solidFill>
        <a:ln w="2540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r>
            <a:rPr lang="fr-FR" b="1" dirty="0">
              <a:latin typeface="Tw Cen MT"/>
            </a:rPr>
            <a:t>Règles internationales</a:t>
          </a:r>
        </a:p>
      </dgm:t>
    </dgm:pt>
    <dgm:pt modelId="{EF1B7761-4615-4408-9C5C-855D758DC2E1}" type="parTrans" cxnId="{F931CA5C-4F6F-41D3-9544-6E947D876FC4}">
      <dgm:prSet/>
      <dgm:spPr/>
      <dgm:t>
        <a:bodyPr/>
        <a:lstStyle/>
        <a:p>
          <a:endParaRPr lang="fr-FR"/>
        </a:p>
      </dgm:t>
    </dgm:pt>
    <dgm:pt modelId="{1D3653B7-D898-40FE-9B71-AF40EC509ECA}" type="sibTrans" cxnId="{F931CA5C-4F6F-41D3-9544-6E947D876FC4}">
      <dgm:prSet/>
      <dgm:spPr/>
      <dgm:t>
        <a:bodyPr/>
        <a:lstStyle/>
        <a:p>
          <a:endParaRPr lang="fr-FR"/>
        </a:p>
      </dgm:t>
    </dgm:pt>
    <dgm:pt modelId="{CFE27F82-E812-478A-9F9F-D020B7CA2689}">
      <dgm:prSet phldr="0"/>
      <dgm:spPr>
        <a:solidFill>
          <a:srgbClr val="8FCACE"/>
        </a:solidFill>
        <a:ln w="25400">
          <a:solidFill>
            <a:schemeClr val="bg1"/>
          </a:solidFill>
          <a:extLst>
            <a:ext uri="{C807C97D-BFC1-408E-A445-0C87EB9F89A2}">
              <ask:lineSketchStyleProps xmlns:ask="http://schemas.microsoft.com/office/drawing/2018/sketchyshapes">
                <ask:type>
                  <ask:lineSketchFreehand/>
                </ask:type>
              </ask:lineSketchStyleProps>
            </a:ext>
          </a:extLst>
        </a:ln>
        <a:effectLst>
          <a:softEdge rad="0"/>
        </a:effectLst>
      </dgm:spPr>
      <dgm:t>
        <a:bodyPr/>
        <a:lstStyle/>
        <a:p>
          <a:pPr rtl="0"/>
          <a:r>
            <a:rPr lang="fr-FR" b="1" dirty="0">
              <a:latin typeface="Tw Cen MT"/>
            </a:rPr>
            <a:t>Droit luxembourgeois</a:t>
          </a:r>
          <a:endParaRPr lang="fr-FR" dirty="0">
            <a:latin typeface="Tw Cen MT"/>
          </a:endParaRPr>
        </a:p>
      </dgm:t>
    </dgm:pt>
    <dgm:pt modelId="{E838F586-3724-41C3-B773-2802594A140A}" type="parTrans" cxnId="{018B7B81-5C05-440A-84C5-611114F181B0}">
      <dgm:prSet/>
      <dgm:spPr/>
      <dgm:t>
        <a:bodyPr/>
        <a:lstStyle/>
        <a:p>
          <a:endParaRPr lang="fr-FR"/>
        </a:p>
      </dgm:t>
    </dgm:pt>
    <dgm:pt modelId="{29EB0BD3-55FD-42C4-AAA0-1F9E9C1E413A}" type="sibTrans" cxnId="{018B7B81-5C05-440A-84C5-611114F181B0}">
      <dgm:prSet/>
      <dgm:spPr/>
      <dgm:t>
        <a:bodyPr/>
        <a:lstStyle/>
        <a:p>
          <a:endParaRPr lang="fr-FR"/>
        </a:p>
      </dgm:t>
    </dgm:pt>
    <dgm:pt modelId="{E11CDBAA-3350-F444-9A0F-C88D6CD285AD}">
      <dgm:prSet phldrT="[Text]" phldr="0" custT="1"/>
      <dgm:spPr>
        <a:solidFill>
          <a:srgbClr val="8FCACE">
            <a:alpha val="20221"/>
          </a:srgbClr>
        </a:solidFill>
        <a:ln w="2540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r>
            <a:rPr lang="fr-FR" sz="2000" dirty="0">
              <a:solidFill>
                <a:srgbClr val="44546A"/>
              </a:solidFill>
              <a:latin typeface="Tw Cen MT"/>
            </a:rPr>
            <a:t>Concerne les relations entre les salarié·e·s de droit luxembourgeois de l’ONGD</a:t>
          </a:r>
        </a:p>
      </dgm:t>
    </dgm:pt>
    <dgm:pt modelId="{A58EEE6B-D5F6-7A48-8E0F-FB35899F1F66}" type="parTrans" cxnId="{45F3753E-586C-354E-ADA6-EED381CAA0BE}">
      <dgm:prSet/>
      <dgm:spPr/>
      <dgm:t>
        <a:bodyPr/>
        <a:lstStyle/>
        <a:p>
          <a:endParaRPr lang="fr-FR"/>
        </a:p>
      </dgm:t>
    </dgm:pt>
    <dgm:pt modelId="{6811BCB4-9A2F-3B45-B117-B9993BA2983F}" type="sibTrans" cxnId="{45F3753E-586C-354E-ADA6-EED381CAA0BE}">
      <dgm:prSet/>
      <dgm:spPr/>
      <dgm:t>
        <a:bodyPr/>
        <a:lstStyle/>
        <a:p>
          <a:endParaRPr lang="fr-FR"/>
        </a:p>
      </dgm:t>
    </dgm:pt>
    <dgm:pt modelId="{EA090504-2A6D-4535-9C11-B2DE88381B8B}" type="pres">
      <dgm:prSet presAssocID="{17DD7077-CE9D-41AA-A550-A9F8FEC78DD3}" presName="Name0" presStyleCnt="0">
        <dgm:presLayoutVars>
          <dgm:dir/>
          <dgm:animLvl val="lvl"/>
          <dgm:resizeHandles val="exact"/>
        </dgm:presLayoutVars>
      </dgm:prSet>
      <dgm:spPr/>
    </dgm:pt>
    <dgm:pt modelId="{3B6B07B2-AAF8-404B-BE5B-DEE79CBE07F6}" type="pres">
      <dgm:prSet presAssocID="{CFE27F82-E812-478A-9F9F-D020B7CA2689}" presName="composite" presStyleCnt="0"/>
      <dgm:spPr/>
    </dgm:pt>
    <dgm:pt modelId="{C269B102-A2C8-46B9-9674-CCC038DE3DC8}" type="pres">
      <dgm:prSet presAssocID="{CFE27F82-E812-478A-9F9F-D020B7CA2689}" presName="parTx" presStyleLbl="alignNode1" presStyleIdx="0" presStyleCnt="2">
        <dgm:presLayoutVars>
          <dgm:chMax val="0"/>
          <dgm:chPref val="0"/>
          <dgm:bulletEnabled val="1"/>
        </dgm:presLayoutVars>
      </dgm:prSet>
      <dgm:spPr/>
    </dgm:pt>
    <dgm:pt modelId="{29FA12B7-5A49-4486-BC67-BCBBBA1A00D3}" type="pres">
      <dgm:prSet presAssocID="{CFE27F82-E812-478A-9F9F-D020B7CA2689}" presName="desTx" presStyleLbl="alignAccFollowNode1" presStyleIdx="0" presStyleCnt="2">
        <dgm:presLayoutVars>
          <dgm:bulletEnabled val="1"/>
        </dgm:presLayoutVars>
      </dgm:prSet>
      <dgm:spPr/>
    </dgm:pt>
    <dgm:pt modelId="{45267833-8242-4887-99B5-5115E0E9058F}" type="pres">
      <dgm:prSet presAssocID="{29EB0BD3-55FD-42C4-AAA0-1F9E9C1E413A}" presName="space" presStyleCnt="0"/>
      <dgm:spPr/>
    </dgm:pt>
    <dgm:pt modelId="{F42F96D4-80A8-4D9F-A455-3143221D4F04}" type="pres">
      <dgm:prSet presAssocID="{A894A945-E9CB-41D6-AB46-A410B7EA8166}" presName="composite" presStyleCnt="0"/>
      <dgm:spPr/>
    </dgm:pt>
    <dgm:pt modelId="{98011C51-9C84-4427-B780-5160B125E70E}" type="pres">
      <dgm:prSet presAssocID="{A894A945-E9CB-41D6-AB46-A410B7EA8166}" presName="parTx" presStyleLbl="alignNode1" presStyleIdx="1" presStyleCnt="2">
        <dgm:presLayoutVars>
          <dgm:chMax val="0"/>
          <dgm:chPref val="0"/>
          <dgm:bulletEnabled val="1"/>
        </dgm:presLayoutVars>
      </dgm:prSet>
      <dgm:spPr/>
    </dgm:pt>
    <dgm:pt modelId="{21F305D7-C6BB-4631-810B-69C2D1284E47}" type="pres">
      <dgm:prSet presAssocID="{A894A945-E9CB-41D6-AB46-A410B7EA8166}" presName="desTx" presStyleLbl="alignAccFollowNode1" presStyleIdx="1" presStyleCnt="2">
        <dgm:presLayoutVars>
          <dgm:bulletEnabled val="1"/>
        </dgm:presLayoutVars>
      </dgm:prSet>
      <dgm:spPr/>
    </dgm:pt>
  </dgm:ptLst>
  <dgm:cxnLst>
    <dgm:cxn modelId="{DF892A2F-51FD-0F44-8EA0-5E4C41E90E5D}" type="presOf" srcId="{E11CDBAA-3350-F444-9A0F-C88D6CD285AD}" destId="{29FA12B7-5A49-4486-BC67-BCBBBA1A00D3}" srcOrd="0" destOrd="0" presId="urn:microsoft.com/office/officeart/2005/8/layout/hList1"/>
    <dgm:cxn modelId="{4BAAF430-70E6-4859-BBD5-57B552499273}" type="presOf" srcId="{A894A945-E9CB-41D6-AB46-A410B7EA8166}" destId="{98011C51-9C84-4427-B780-5160B125E70E}" srcOrd="0" destOrd="0" presId="urn:microsoft.com/office/officeart/2005/8/layout/hList1"/>
    <dgm:cxn modelId="{52D7C93B-25BB-4099-A304-D0C240EF4167}" type="presOf" srcId="{CFE27F82-E812-478A-9F9F-D020B7CA2689}" destId="{C269B102-A2C8-46B9-9674-CCC038DE3DC8}" srcOrd="0" destOrd="0" presId="urn:microsoft.com/office/officeart/2005/8/layout/hList1"/>
    <dgm:cxn modelId="{45F3753E-586C-354E-ADA6-EED381CAA0BE}" srcId="{CFE27F82-E812-478A-9F9F-D020B7CA2689}" destId="{E11CDBAA-3350-F444-9A0F-C88D6CD285AD}" srcOrd="0" destOrd="0" parTransId="{A58EEE6B-D5F6-7A48-8E0F-FB35899F1F66}" sibTransId="{6811BCB4-9A2F-3B45-B117-B9993BA2983F}"/>
    <dgm:cxn modelId="{F931CA5C-4F6F-41D3-9544-6E947D876FC4}" srcId="{17DD7077-CE9D-41AA-A550-A9F8FEC78DD3}" destId="{A894A945-E9CB-41D6-AB46-A410B7EA8166}" srcOrd="1" destOrd="0" parTransId="{EF1B7761-4615-4408-9C5C-855D758DC2E1}" sibTransId="{1D3653B7-D898-40FE-9B71-AF40EC509ECA}"/>
    <dgm:cxn modelId="{5F986D65-2BDC-4BED-9EBB-136FAE6649F7}" srcId="{A894A945-E9CB-41D6-AB46-A410B7EA8166}" destId="{275D8024-2E9D-4DDE-95D7-2187B95EE591}" srcOrd="0" destOrd="0" parTransId="{976C29A4-290C-4ABE-950D-0380449324EA}" sibTransId="{6FC76C81-BB85-4162-93C7-F77891297ABE}"/>
    <dgm:cxn modelId="{018B7B81-5C05-440A-84C5-611114F181B0}" srcId="{17DD7077-CE9D-41AA-A550-A9F8FEC78DD3}" destId="{CFE27F82-E812-478A-9F9F-D020B7CA2689}" srcOrd="0" destOrd="0" parTransId="{E838F586-3724-41C3-B773-2802594A140A}" sibTransId="{29EB0BD3-55FD-42C4-AAA0-1F9E9C1E413A}"/>
    <dgm:cxn modelId="{8FEFB083-3494-42C1-86BF-374612B8127A}" type="presOf" srcId="{17DD7077-CE9D-41AA-A550-A9F8FEC78DD3}" destId="{EA090504-2A6D-4535-9C11-B2DE88381B8B}" srcOrd="0" destOrd="0" presId="urn:microsoft.com/office/officeart/2005/8/layout/hList1"/>
    <dgm:cxn modelId="{B2BFF1DC-1B84-4C40-951A-E9EE64344E35}" type="presOf" srcId="{275D8024-2E9D-4DDE-95D7-2187B95EE591}" destId="{21F305D7-C6BB-4631-810B-69C2D1284E47}" srcOrd="0" destOrd="0" presId="urn:microsoft.com/office/officeart/2005/8/layout/hList1"/>
    <dgm:cxn modelId="{9C13C4C9-D59F-46D3-AD6B-3D8B5663B329}" type="presParOf" srcId="{EA090504-2A6D-4535-9C11-B2DE88381B8B}" destId="{3B6B07B2-AAF8-404B-BE5B-DEE79CBE07F6}" srcOrd="0" destOrd="0" presId="urn:microsoft.com/office/officeart/2005/8/layout/hList1"/>
    <dgm:cxn modelId="{1A655CAC-71FE-4772-B51D-2AA70A34FC88}" type="presParOf" srcId="{3B6B07B2-AAF8-404B-BE5B-DEE79CBE07F6}" destId="{C269B102-A2C8-46B9-9674-CCC038DE3DC8}" srcOrd="0" destOrd="0" presId="urn:microsoft.com/office/officeart/2005/8/layout/hList1"/>
    <dgm:cxn modelId="{F5B8ACAE-AB98-40A2-BD64-0984B8673CDF}" type="presParOf" srcId="{3B6B07B2-AAF8-404B-BE5B-DEE79CBE07F6}" destId="{29FA12B7-5A49-4486-BC67-BCBBBA1A00D3}" srcOrd="1" destOrd="0" presId="urn:microsoft.com/office/officeart/2005/8/layout/hList1"/>
    <dgm:cxn modelId="{9F888300-0710-4E44-90D4-49A570CDA134}" type="presParOf" srcId="{EA090504-2A6D-4535-9C11-B2DE88381B8B}" destId="{45267833-8242-4887-99B5-5115E0E9058F}" srcOrd="1" destOrd="0" presId="urn:microsoft.com/office/officeart/2005/8/layout/hList1"/>
    <dgm:cxn modelId="{B9ACE3A5-E38F-4FAB-9BCA-289E8BDE1E37}" type="presParOf" srcId="{EA090504-2A6D-4535-9C11-B2DE88381B8B}" destId="{F42F96D4-80A8-4D9F-A455-3143221D4F04}" srcOrd="2" destOrd="0" presId="urn:microsoft.com/office/officeart/2005/8/layout/hList1"/>
    <dgm:cxn modelId="{A888A664-FC60-444D-BC59-E3E0FEF1ECB2}" type="presParOf" srcId="{F42F96D4-80A8-4D9F-A455-3143221D4F04}" destId="{98011C51-9C84-4427-B780-5160B125E70E}" srcOrd="0" destOrd="0" presId="urn:microsoft.com/office/officeart/2005/8/layout/hList1"/>
    <dgm:cxn modelId="{2D2A9EA5-66D2-4E15-8099-57647153D6A4}" type="presParOf" srcId="{F42F96D4-80A8-4D9F-A455-3143221D4F04}" destId="{21F305D7-C6BB-4631-810B-69C2D1284E4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8F3CE13-F2F0-47A4-BB3E-558C39AC14C7}"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fr-FR"/>
        </a:p>
      </dgm:t>
    </dgm:pt>
    <dgm:pt modelId="{CA892935-46BE-4B3F-9372-63B0AC23E988}">
      <dgm:prSet phldrT="[Texte]" phldr="0"/>
      <dgm:spPr>
        <a:solidFill>
          <a:srgbClr val="E5AC82"/>
        </a:solidFill>
      </dgm:spPr>
      <dgm:t>
        <a:bodyPr/>
        <a:lstStyle/>
        <a:p>
          <a:pPr rtl="0"/>
          <a:r>
            <a:rPr lang="fr-FR" dirty="0">
              <a:latin typeface="TW Cen MT"/>
            </a:rPr>
            <a:t>Procédure interne (disciplinaire)</a:t>
          </a:r>
        </a:p>
      </dgm:t>
    </dgm:pt>
    <dgm:pt modelId="{9D902D4E-68AB-4E4C-A152-2AB7184E9D51}" type="parTrans" cxnId="{B342C700-53FA-415B-9791-A15FEB720143}">
      <dgm:prSet/>
      <dgm:spPr/>
      <dgm:t>
        <a:bodyPr/>
        <a:lstStyle/>
        <a:p>
          <a:endParaRPr lang="fr-FR"/>
        </a:p>
      </dgm:t>
    </dgm:pt>
    <dgm:pt modelId="{C40C179F-B8D7-4548-A8B4-C88F26224E6F}" type="sibTrans" cxnId="{B342C700-53FA-415B-9791-A15FEB720143}">
      <dgm:prSet/>
      <dgm:spPr/>
      <dgm:t>
        <a:bodyPr/>
        <a:lstStyle/>
        <a:p>
          <a:endParaRPr lang="fr-FR"/>
        </a:p>
      </dgm:t>
    </dgm:pt>
    <dgm:pt modelId="{68BCEDC7-8689-4C9D-AA4F-4C4C1EF78EFA}">
      <dgm:prSet phldr="0"/>
      <dgm:spPr>
        <a:solidFill>
          <a:srgbClr val="E5AC82">
            <a:alpha val="80000"/>
          </a:srgbClr>
        </a:solidFill>
      </dgm:spPr>
      <dgm:t>
        <a:bodyPr/>
        <a:lstStyle/>
        <a:p>
          <a:pPr rtl="0"/>
          <a:r>
            <a:rPr lang="fr-FR" dirty="0">
              <a:latin typeface="TW Cen MT"/>
            </a:rPr>
            <a:t>Procédure civile</a:t>
          </a:r>
        </a:p>
      </dgm:t>
    </dgm:pt>
    <dgm:pt modelId="{8E90815F-9E0F-4F4E-A3DC-A765A63965EF}" type="parTrans" cxnId="{A6E59413-3CC6-41DB-A290-B37ECD0F92ED}">
      <dgm:prSet/>
      <dgm:spPr/>
      <dgm:t>
        <a:bodyPr/>
        <a:lstStyle/>
        <a:p>
          <a:endParaRPr lang="fr-FR"/>
        </a:p>
      </dgm:t>
    </dgm:pt>
    <dgm:pt modelId="{666AF36C-3CF2-412D-A672-BBA8799C26AE}" type="sibTrans" cxnId="{A6E59413-3CC6-41DB-A290-B37ECD0F92ED}">
      <dgm:prSet/>
      <dgm:spPr/>
      <dgm:t>
        <a:bodyPr/>
        <a:lstStyle/>
        <a:p>
          <a:endParaRPr lang="fr-FR"/>
        </a:p>
      </dgm:t>
    </dgm:pt>
    <dgm:pt modelId="{A18C8423-F845-42EC-B841-677A72D1E57C}">
      <dgm:prSet phldr="0"/>
      <dgm:spPr>
        <a:solidFill>
          <a:srgbClr val="E5AC82">
            <a:alpha val="59964"/>
          </a:srgbClr>
        </a:solidFill>
      </dgm:spPr>
      <dgm:t>
        <a:bodyPr/>
        <a:lstStyle/>
        <a:p>
          <a:pPr rtl="0"/>
          <a:r>
            <a:rPr lang="fr-FR" dirty="0">
              <a:latin typeface="TW Cen MT"/>
            </a:rPr>
            <a:t>Procédure pénale</a:t>
          </a:r>
        </a:p>
      </dgm:t>
    </dgm:pt>
    <dgm:pt modelId="{41A32454-B14F-46E9-8847-39CAFD6938D1}" type="parTrans" cxnId="{E86B11F8-5B87-4301-BEF2-D7DCDC7B4BC1}">
      <dgm:prSet/>
      <dgm:spPr/>
      <dgm:t>
        <a:bodyPr/>
        <a:lstStyle/>
        <a:p>
          <a:endParaRPr lang="fr-FR"/>
        </a:p>
      </dgm:t>
    </dgm:pt>
    <dgm:pt modelId="{90E46786-DAE7-4C0F-8EA8-F205D24A5256}" type="sibTrans" cxnId="{E86B11F8-5B87-4301-BEF2-D7DCDC7B4BC1}">
      <dgm:prSet/>
      <dgm:spPr/>
      <dgm:t>
        <a:bodyPr/>
        <a:lstStyle/>
        <a:p>
          <a:endParaRPr lang="fr-FR"/>
        </a:p>
      </dgm:t>
    </dgm:pt>
    <dgm:pt modelId="{6728406B-1747-4CB1-A47B-A5418C98E2A1}" type="pres">
      <dgm:prSet presAssocID="{A8F3CE13-F2F0-47A4-BB3E-558C39AC14C7}" presName="diagram" presStyleCnt="0">
        <dgm:presLayoutVars>
          <dgm:dir/>
          <dgm:resizeHandles val="exact"/>
        </dgm:presLayoutVars>
      </dgm:prSet>
      <dgm:spPr/>
    </dgm:pt>
    <dgm:pt modelId="{D1F5D405-F51C-46B5-9456-2C673BF13708}" type="pres">
      <dgm:prSet presAssocID="{CA892935-46BE-4B3F-9372-63B0AC23E988}" presName="node" presStyleLbl="node1" presStyleIdx="0" presStyleCnt="3" custScaleX="67583" custScaleY="68429">
        <dgm:presLayoutVars>
          <dgm:bulletEnabled val="1"/>
        </dgm:presLayoutVars>
      </dgm:prSet>
      <dgm:spPr/>
    </dgm:pt>
    <dgm:pt modelId="{2CA3A0FA-9D7A-4448-9620-803CE7DD251A}" type="pres">
      <dgm:prSet presAssocID="{C40C179F-B8D7-4548-A8B4-C88F26224E6F}" presName="sibTrans" presStyleCnt="0"/>
      <dgm:spPr/>
    </dgm:pt>
    <dgm:pt modelId="{E70C8116-E00F-4303-BF45-076086C68981}" type="pres">
      <dgm:prSet presAssocID="{68BCEDC7-8689-4C9D-AA4F-4C4C1EF78EFA}" presName="node" presStyleLbl="node1" presStyleIdx="1" presStyleCnt="3" custScaleX="71125" custScaleY="68429">
        <dgm:presLayoutVars>
          <dgm:bulletEnabled val="1"/>
        </dgm:presLayoutVars>
      </dgm:prSet>
      <dgm:spPr/>
    </dgm:pt>
    <dgm:pt modelId="{8C4907B5-BEE5-4F9A-BF41-2D8A58E9BABA}" type="pres">
      <dgm:prSet presAssocID="{666AF36C-3CF2-412D-A672-BBA8799C26AE}" presName="sibTrans" presStyleCnt="0"/>
      <dgm:spPr/>
    </dgm:pt>
    <dgm:pt modelId="{DF6A816E-DFB6-4921-BF29-66D0B48BC4F5}" type="pres">
      <dgm:prSet presAssocID="{A18C8423-F845-42EC-B841-677A72D1E57C}" presName="node" presStyleLbl="node1" presStyleIdx="2" presStyleCnt="3" custScaleX="62894" custScaleY="68429">
        <dgm:presLayoutVars>
          <dgm:bulletEnabled val="1"/>
        </dgm:presLayoutVars>
      </dgm:prSet>
      <dgm:spPr/>
    </dgm:pt>
  </dgm:ptLst>
  <dgm:cxnLst>
    <dgm:cxn modelId="{B342C700-53FA-415B-9791-A15FEB720143}" srcId="{A8F3CE13-F2F0-47A4-BB3E-558C39AC14C7}" destId="{CA892935-46BE-4B3F-9372-63B0AC23E988}" srcOrd="0" destOrd="0" parTransId="{9D902D4E-68AB-4E4C-A152-2AB7184E9D51}" sibTransId="{C40C179F-B8D7-4548-A8B4-C88F26224E6F}"/>
    <dgm:cxn modelId="{FFE11402-F53D-418C-BC9E-B93B671E12A5}" type="presOf" srcId="{68BCEDC7-8689-4C9D-AA4F-4C4C1EF78EFA}" destId="{E70C8116-E00F-4303-BF45-076086C68981}" srcOrd="0" destOrd="0" presId="urn:microsoft.com/office/officeart/2005/8/layout/default"/>
    <dgm:cxn modelId="{A6E59413-3CC6-41DB-A290-B37ECD0F92ED}" srcId="{A8F3CE13-F2F0-47A4-BB3E-558C39AC14C7}" destId="{68BCEDC7-8689-4C9D-AA4F-4C4C1EF78EFA}" srcOrd="1" destOrd="0" parTransId="{8E90815F-9E0F-4F4E-A3DC-A765A63965EF}" sibTransId="{666AF36C-3CF2-412D-A672-BBA8799C26AE}"/>
    <dgm:cxn modelId="{25BB0B20-A88F-41D5-88D2-F11B785082E2}" type="presOf" srcId="{A18C8423-F845-42EC-B841-677A72D1E57C}" destId="{DF6A816E-DFB6-4921-BF29-66D0B48BC4F5}" srcOrd="0" destOrd="0" presId="urn:microsoft.com/office/officeart/2005/8/layout/default"/>
    <dgm:cxn modelId="{A4301177-18FF-4B78-A8BD-68A4CD3B88A3}" type="presOf" srcId="{A8F3CE13-F2F0-47A4-BB3E-558C39AC14C7}" destId="{6728406B-1747-4CB1-A47B-A5418C98E2A1}" srcOrd="0" destOrd="0" presId="urn:microsoft.com/office/officeart/2005/8/layout/default"/>
    <dgm:cxn modelId="{E86B11F8-5B87-4301-BEF2-D7DCDC7B4BC1}" srcId="{A8F3CE13-F2F0-47A4-BB3E-558C39AC14C7}" destId="{A18C8423-F845-42EC-B841-677A72D1E57C}" srcOrd="2" destOrd="0" parTransId="{41A32454-B14F-46E9-8847-39CAFD6938D1}" sibTransId="{90E46786-DAE7-4C0F-8EA8-F205D24A5256}"/>
    <dgm:cxn modelId="{633058FB-9019-4B8B-9424-0146F093464C}" type="presOf" srcId="{CA892935-46BE-4B3F-9372-63B0AC23E988}" destId="{D1F5D405-F51C-46B5-9456-2C673BF13708}" srcOrd="0" destOrd="0" presId="urn:microsoft.com/office/officeart/2005/8/layout/default"/>
    <dgm:cxn modelId="{B21C06ED-E636-4D01-B31B-4F3CEF73B944}" type="presParOf" srcId="{6728406B-1747-4CB1-A47B-A5418C98E2A1}" destId="{D1F5D405-F51C-46B5-9456-2C673BF13708}" srcOrd="0" destOrd="0" presId="urn:microsoft.com/office/officeart/2005/8/layout/default"/>
    <dgm:cxn modelId="{E17C9C2D-72E6-4E79-857F-B1B2364EFBC9}" type="presParOf" srcId="{6728406B-1747-4CB1-A47B-A5418C98E2A1}" destId="{2CA3A0FA-9D7A-4448-9620-803CE7DD251A}" srcOrd="1" destOrd="0" presId="urn:microsoft.com/office/officeart/2005/8/layout/default"/>
    <dgm:cxn modelId="{28900662-4B61-47E8-9E77-4F1D2BC1FD83}" type="presParOf" srcId="{6728406B-1747-4CB1-A47B-A5418C98E2A1}" destId="{E70C8116-E00F-4303-BF45-076086C68981}" srcOrd="2" destOrd="0" presId="urn:microsoft.com/office/officeart/2005/8/layout/default"/>
    <dgm:cxn modelId="{C22E66B7-6ED0-418B-9EF5-0FF69E90FF41}" type="presParOf" srcId="{6728406B-1747-4CB1-A47B-A5418C98E2A1}" destId="{8C4907B5-BEE5-4F9A-BF41-2D8A58E9BABA}" srcOrd="3" destOrd="0" presId="urn:microsoft.com/office/officeart/2005/8/layout/default"/>
    <dgm:cxn modelId="{28F27531-62B4-4923-8D9D-657CFD934E5E}" type="presParOf" srcId="{6728406B-1747-4CB1-A47B-A5418C98E2A1}" destId="{DF6A816E-DFB6-4921-BF29-66D0B48BC4F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F9F6481-AAB6-BA4F-8750-E6CCE34EA164}" type="doc">
      <dgm:prSet loTypeId="urn:microsoft.com/office/officeart/2005/8/layout/pyramid1" loCatId="" qsTypeId="urn:microsoft.com/office/officeart/2005/8/quickstyle/simple1" qsCatId="simple" csTypeId="urn:microsoft.com/office/officeart/2005/8/colors/accent1_3" csCatId="accent1" phldr="1"/>
      <dgm:spPr/>
    </dgm:pt>
    <dgm:pt modelId="{9CF2208B-BDB3-AE49-9F11-D337BE2BC7FD}">
      <dgm:prSet phldrT="[Texte]" custT="1"/>
      <dgm:spPr>
        <a:solidFill>
          <a:srgbClr val="E5AC82">
            <a:alpha val="60000"/>
          </a:srgbClr>
        </a:solidFill>
        <a:ln w="15875">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r>
            <a:rPr lang="fr-FR" sz="2000" b="1" dirty="0">
              <a:solidFill>
                <a:schemeClr val="bg1"/>
              </a:solidFill>
              <a:latin typeface="Tw Cen MT"/>
            </a:rPr>
            <a:t>Harcèlement sexuel</a:t>
          </a:r>
        </a:p>
      </dgm:t>
    </dgm:pt>
    <dgm:pt modelId="{7126B84B-53FE-D340-8872-00509CE9DF18}" type="parTrans" cxnId="{139384F7-AB8E-DE4C-A7CD-C9C9BCAE7AE3}">
      <dgm:prSet/>
      <dgm:spPr/>
      <dgm:t>
        <a:bodyPr/>
        <a:lstStyle/>
        <a:p>
          <a:endParaRPr lang="fr-FR" sz="2400">
            <a:latin typeface="Tw Cen MT" panose="020B0602020104020603" pitchFamily="34" charset="77"/>
          </a:endParaRPr>
        </a:p>
      </dgm:t>
    </dgm:pt>
    <dgm:pt modelId="{F63019E8-006B-0E4D-B420-7A5171FBF972}" type="sibTrans" cxnId="{139384F7-AB8E-DE4C-A7CD-C9C9BCAE7AE3}">
      <dgm:prSet/>
      <dgm:spPr/>
      <dgm:t>
        <a:bodyPr/>
        <a:lstStyle/>
        <a:p>
          <a:endParaRPr lang="fr-FR" sz="2400">
            <a:latin typeface="Tw Cen MT" panose="020B0602020104020603" pitchFamily="34" charset="77"/>
          </a:endParaRPr>
        </a:p>
      </dgm:t>
    </dgm:pt>
    <dgm:pt modelId="{02F9FD77-3CEF-5E41-87C5-F70B8A23FC53}">
      <dgm:prSet phldrT="[Texte]" custT="1"/>
      <dgm:spPr>
        <a:solidFill>
          <a:srgbClr val="E5AC82"/>
        </a:solidFill>
        <a:ln w="15875">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endParaRPr lang="fr-FR" sz="2000" b="1" dirty="0">
            <a:solidFill>
              <a:schemeClr val="bg1"/>
            </a:solidFill>
            <a:latin typeface="Tw Cen MT"/>
          </a:endParaRPr>
        </a:p>
        <a:p>
          <a:r>
            <a:rPr lang="fr-FR" sz="2000" b="1" dirty="0">
              <a:solidFill>
                <a:schemeClr val="bg1"/>
              </a:solidFill>
              <a:latin typeface="Tw Cen MT"/>
            </a:rPr>
            <a:t>Viol</a:t>
          </a:r>
        </a:p>
      </dgm:t>
    </dgm:pt>
    <dgm:pt modelId="{92366EDE-72EC-8E46-A28A-5E5A3A0193B6}" type="parTrans" cxnId="{B401D3CD-419D-A843-86D4-CE6552EECF16}">
      <dgm:prSet/>
      <dgm:spPr/>
      <dgm:t>
        <a:bodyPr/>
        <a:lstStyle/>
        <a:p>
          <a:endParaRPr lang="fr-FR" sz="2400">
            <a:latin typeface="Tw Cen MT" panose="020B0602020104020603" pitchFamily="34" charset="77"/>
          </a:endParaRPr>
        </a:p>
      </dgm:t>
    </dgm:pt>
    <dgm:pt modelId="{7EBE75D7-90EE-FF44-9B8E-33140C9CDF62}" type="sibTrans" cxnId="{B401D3CD-419D-A843-86D4-CE6552EECF16}">
      <dgm:prSet/>
      <dgm:spPr/>
      <dgm:t>
        <a:bodyPr/>
        <a:lstStyle/>
        <a:p>
          <a:endParaRPr lang="fr-FR" sz="2400">
            <a:latin typeface="Tw Cen MT" panose="020B0602020104020603" pitchFamily="34" charset="77"/>
          </a:endParaRPr>
        </a:p>
      </dgm:t>
    </dgm:pt>
    <dgm:pt modelId="{20B1BE1E-2D5D-2342-AE60-4A0085255247}">
      <dgm:prSet phldrT="[Texte]" custT="1"/>
      <dgm:spPr>
        <a:solidFill>
          <a:srgbClr val="E5AC82">
            <a:alpha val="75000"/>
          </a:srgbClr>
        </a:solidFill>
        <a:ln w="15875">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r>
            <a:rPr lang="fr-FR" sz="2000" b="1" dirty="0">
              <a:solidFill>
                <a:schemeClr val="bg1"/>
              </a:solidFill>
              <a:latin typeface="Tw Cen MT"/>
            </a:rPr>
            <a:t>Atteinte à l’intégrité sexuelle</a:t>
          </a:r>
        </a:p>
      </dgm:t>
    </dgm:pt>
    <dgm:pt modelId="{BBA465CC-35DD-FE41-859A-37B8EDEAA2C3}" type="parTrans" cxnId="{8C9A8F50-1A06-764C-9C53-E1DA0BA44031}">
      <dgm:prSet/>
      <dgm:spPr/>
      <dgm:t>
        <a:bodyPr/>
        <a:lstStyle/>
        <a:p>
          <a:endParaRPr lang="fr-FR" sz="2400">
            <a:latin typeface="Tw Cen MT" panose="020B0602020104020603" pitchFamily="34" charset="77"/>
          </a:endParaRPr>
        </a:p>
      </dgm:t>
    </dgm:pt>
    <dgm:pt modelId="{4C637493-4A65-5240-99F4-88AC5D1ABE52}" type="sibTrans" cxnId="{8C9A8F50-1A06-764C-9C53-E1DA0BA44031}">
      <dgm:prSet/>
      <dgm:spPr/>
      <dgm:t>
        <a:bodyPr/>
        <a:lstStyle/>
        <a:p>
          <a:endParaRPr lang="fr-FR" sz="2400">
            <a:latin typeface="Tw Cen MT" panose="020B0602020104020603" pitchFamily="34" charset="77"/>
          </a:endParaRPr>
        </a:p>
      </dgm:t>
    </dgm:pt>
    <dgm:pt modelId="{8FB94AB2-C1BA-DD45-8540-C622DECF91C9}">
      <dgm:prSet phldrT="[Texte]" custT="1"/>
      <dgm:spPr>
        <a:solidFill>
          <a:srgbClr val="E5AC82">
            <a:alpha val="50000"/>
          </a:srgbClr>
        </a:solidFill>
        <a:ln w="15875">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r>
            <a:rPr lang="fr-FR" sz="2000" b="1" dirty="0">
              <a:solidFill>
                <a:schemeClr val="bg1"/>
              </a:solidFill>
              <a:latin typeface="Tw Cen MT"/>
            </a:rPr>
            <a:t>Discrimination fondée </a:t>
          </a:r>
          <a:br>
            <a:rPr lang="fr-FR" sz="2000" b="1" dirty="0">
              <a:solidFill>
                <a:schemeClr val="bg1"/>
              </a:solidFill>
              <a:latin typeface="Tw Cen MT"/>
            </a:rPr>
          </a:br>
          <a:r>
            <a:rPr lang="fr-FR" sz="2000" b="1" dirty="0">
              <a:solidFill>
                <a:schemeClr val="bg1"/>
              </a:solidFill>
              <a:latin typeface="Tw Cen MT"/>
            </a:rPr>
            <a:t>sur le sexe</a:t>
          </a:r>
          <a:endParaRPr lang="fr-FR" sz="2000" b="1" dirty="0">
            <a:solidFill>
              <a:schemeClr val="bg1"/>
            </a:solidFill>
            <a:latin typeface="Tw Cen MT" panose="020B0602020104020603" pitchFamily="34" charset="77"/>
          </a:endParaRPr>
        </a:p>
      </dgm:t>
    </dgm:pt>
    <dgm:pt modelId="{517ACFCA-43E8-DC4A-B655-0404860A4C33}" type="parTrans" cxnId="{7F86216F-6017-8248-B7DF-CAF1816340BD}">
      <dgm:prSet/>
      <dgm:spPr/>
      <dgm:t>
        <a:bodyPr/>
        <a:lstStyle/>
        <a:p>
          <a:endParaRPr lang="fr-FR" sz="2400">
            <a:latin typeface="Tw Cen MT" panose="020B0602020104020603" pitchFamily="34" charset="77"/>
          </a:endParaRPr>
        </a:p>
      </dgm:t>
    </dgm:pt>
    <dgm:pt modelId="{28EF6A8B-0EE1-684D-B76E-2B8A19CEA3E7}" type="sibTrans" cxnId="{7F86216F-6017-8248-B7DF-CAF1816340BD}">
      <dgm:prSet/>
      <dgm:spPr/>
      <dgm:t>
        <a:bodyPr/>
        <a:lstStyle/>
        <a:p>
          <a:endParaRPr lang="fr-FR" sz="2400">
            <a:latin typeface="Tw Cen MT" panose="020B0602020104020603" pitchFamily="34" charset="77"/>
          </a:endParaRPr>
        </a:p>
      </dgm:t>
    </dgm:pt>
    <dgm:pt modelId="{D9EDE72F-7776-D248-9EB9-534C486A82DB}" type="pres">
      <dgm:prSet presAssocID="{3F9F6481-AAB6-BA4F-8750-E6CCE34EA164}" presName="Name0" presStyleCnt="0">
        <dgm:presLayoutVars>
          <dgm:dir/>
          <dgm:animLvl val="lvl"/>
          <dgm:resizeHandles val="exact"/>
        </dgm:presLayoutVars>
      </dgm:prSet>
      <dgm:spPr/>
    </dgm:pt>
    <dgm:pt modelId="{0F743544-090D-4441-B6FB-B1B213D17829}" type="pres">
      <dgm:prSet presAssocID="{02F9FD77-3CEF-5E41-87C5-F70B8A23FC53}" presName="Name8" presStyleCnt="0"/>
      <dgm:spPr/>
    </dgm:pt>
    <dgm:pt modelId="{B9466287-334A-D64F-9C3C-7C6047A9D20F}" type="pres">
      <dgm:prSet presAssocID="{02F9FD77-3CEF-5E41-87C5-F70B8A23FC53}" presName="level" presStyleLbl="node1" presStyleIdx="0" presStyleCnt="4">
        <dgm:presLayoutVars>
          <dgm:chMax val="1"/>
          <dgm:bulletEnabled val="1"/>
        </dgm:presLayoutVars>
      </dgm:prSet>
      <dgm:spPr/>
    </dgm:pt>
    <dgm:pt modelId="{020F542F-9D3B-3643-A93A-A12F551C62C4}" type="pres">
      <dgm:prSet presAssocID="{02F9FD77-3CEF-5E41-87C5-F70B8A23FC53}" presName="levelTx" presStyleLbl="revTx" presStyleIdx="0" presStyleCnt="0">
        <dgm:presLayoutVars>
          <dgm:chMax val="1"/>
          <dgm:bulletEnabled val="1"/>
        </dgm:presLayoutVars>
      </dgm:prSet>
      <dgm:spPr/>
    </dgm:pt>
    <dgm:pt modelId="{9326FB86-72A3-784B-BC3E-A45B69116026}" type="pres">
      <dgm:prSet presAssocID="{20B1BE1E-2D5D-2342-AE60-4A0085255247}" presName="Name8" presStyleCnt="0"/>
      <dgm:spPr/>
    </dgm:pt>
    <dgm:pt modelId="{638F6EC0-4F2F-354F-9917-710B634D4955}" type="pres">
      <dgm:prSet presAssocID="{20B1BE1E-2D5D-2342-AE60-4A0085255247}" presName="level" presStyleLbl="node1" presStyleIdx="1" presStyleCnt="4">
        <dgm:presLayoutVars>
          <dgm:chMax val="1"/>
          <dgm:bulletEnabled val="1"/>
        </dgm:presLayoutVars>
      </dgm:prSet>
      <dgm:spPr/>
    </dgm:pt>
    <dgm:pt modelId="{97CF4614-135C-0B4B-AE18-C49AB2FB5FF7}" type="pres">
      <dgm:prSet presAssocID="{20B1BE1E-2D5D-2342-AE60-4A0085255247}" presName="levelTx" presStyleLbl="revTx" presStyleIdx="0" presStyleCnt="0">
        <dgm:presLayoutVars>
          <dgm:chMax val="1"/>
          <dgm:bulletEnabled val="1"/>
        </dgm:presLayoutVars>
      </dgm:prSet>
      <dgm:spPr/>
    </dgm:pt>
    <dgm:pt modelId="{69CFC66E-BDBB-524B-B566-9D1CE0FE6B42}" type="pres">
      <dgm:prSet presAssocID="{9CF2208B-BDB3-AE49-9F11-D337BE2BC7FD}" presName="Name8" presStyleCnt="0"/>
      <dgm:spPr/>
    </dgm:pt>
    <dgm:pt modelId="{E1EEB186-2AE3-2140-B06B-C734C87BB295}" type="pres">
      <dgm:prSet presAssocID="{9CF2208B-BDB3-AE49-9F11-D337BE2BC7FD}" presName="level" presStyleLbl="node1" presStyleIdx="2" presStyleCnt="4">
        <dgm:presLayoutVars>
          <dgm:chMax val="1"/>
          <dgm:bulletEnabled val="1"/>
        </dgm:presLayoutVars>
      </dgm:prSet>
      <dgm:spPr/>
    </dgm:pt>
    <dgm:pt modelId="{B96FAB90-0D53-8943-B64B-39A8CDED9210}" type="pres">
      <dgm:prSet presAssocID="{9CF2208B-BDB3-AE49-9F11-D337BE2BC7FD}" presName="levelTx" presStyleLbl="revTx" presStyleIdx="0" presStyleCnt="0">
        <dgm:presLayoutVars>
          <dgm:chMax val="1"/>
          <dgm:bulletEnabled val="1"/>
        </dgm:presLayoutVars>
      </dgm:prSet>
      <dgm:spPr/>
    </dgm:pt>
    <dgm:pt modelId="{81975384-0FFC-EF40-8AC4-7BAFE5998B68}" type="pres">
      <dgm:prSet presAssocID="{8FB94AB2-C1BA-DD45-8540-C622DECF91C9}" presName="Name8" presStyleCnt="0"/>
      <dgm:spPr/>
    </dgm:pt>
    <dgm:pt modelId="{6CB51933-525D-8446-A454-D23DFE100B0D}" type="pres">
      <dgm:prSet presAssocID="{8FB94AB2-C1BA-DD45-8540-C622DECF91C9}" presName="level" presStyleLbl="node1" presStyleIdx="3" presStyleCnt="4" custLinFactNeighborX="-432" custLinFactNeighborY="1349">
        <dgm:presLayoutVars>
          <dgm:chMax val="1"/>
          <dgm:bulletEnabled val="1"/>
        </dgm:presLayoutVars>
      </dgm:prSet>
      <dgm:spPr/>
    </dgm:pt>
    <dgm:pt modelId="{5EC45F6C-1630-DE45-848E-6D591B02C09D}" type="pres">
      <dgm:prSet presAssocID="{8FB94AB2-C1BA-DD45-8540-C622DECF91C9}" presName="levelTx" presStyleLbl="revTx" presStyleIdx="0" presStyleCnt="0">
        <dgm:presLayoutVars>
          <dgm:chMax val="1"/>
          <dgm:bulletEnabled val="1"/>
        </dgm:presLayoutVars>
      </dgm:prSet>
      <dgm:spPr/>
    </dgm:pt>
  </dgm:ptLst>
  <dgm:cxnLst>
    <dgm:cxn modelId="{442E8C14-1E28-2C4E-B930-227C6FAE0C2B}" type="presOf" srcId="{02F9FD77-3CEF-5E41-87C5-F70B8A23FC53}" destId="{020F542F-9D3B-3643-A93A-A12F551C62C4}" srcOrd="1" destOrd="0" presId="urn:microsoft.com/office/officeart/2005/8/layout/pyramid1"/>
    <dgm:cxn modelId="{7F86216F-6017-8248-B7DF-CAF1816340BD}" srcId="{3F9F6481-AAB6-BA4F-8750-E6CCE34EA164}" destId="{8FB94AB2-C1BA-DD45-8540-C622DECF91C9}" srcOrd="3" destOrd="0" parTransId="{517ACFCA-43E8-DC4A-B655-0404860A4C33}" sibTransId="{28EF6A8B-0EE1-684D-B76E-2B8A19CEA3E7}"/>
    <dgm:cxn modelId="{85392E4F-E248-CA46-AF5D-FD7C5FB26446}" type="presOf" srcId="{3F9F6481-AAB6-BA4F-8750-E6CCE34EA164}" destId="{D9EDE72F-7776-D248-9EB9-534C486A82DB}" srcOrd="0" destOrd="0" presId="urn:microsoft.com/office/officeart/2005/8/layout/pyramid1"/>
    <dgm:cxn modelId="{8C9A8F50-1A06-764C-9C53-E1DA0BA44031}" srcId="{3F9F6481-AAB6-BA4F-8750-E6CCE34EA164}" destId="{20B1BE1E-2D5D-2342-AE60-4A0085255247}" srcOrd="1" destOrd="0" parTransId="{BBA465CC-35DD-FE41-859A-37B8EDEAA2C3}" sibTransId="{4C637493-4A65-5240-99F4-88AC5D1ABE52}"/>
    <dgm:cxn modelId="{93F16A90-013D-D84D-8274-26F898B494B1}" type="presOf" srcId="{20B1BE1E-2D5D-2342-AE60-4A0085255247}" destId="{97CF4614-135C-0B4B-AE18-C49AB2FB5FF7}" srcOrd="1" destOrd="0" presId="urn:microsoft.com/office/officeart/2005/8/layout/pyramid1"/>
    <dgm:cxn modelId="{67EAA1B5-E4D6-E14E-8B4B-FA3B12526C45}" type="presOf" srcId="{20B1BE1E-2D5D-2342-AE60-4A0085255247}" destId="{638F6EC0-4F2F-354F-9917-710B634D4955}" srcOrd="0" destOrd="0" presId="urn:microsoft.com/office/officeart/2005/8/layout/pyramid1"/>
    <dgm:cxn modelId="{76B3F4C2-777D-164F-AD57-8C305F933499}" type="presOf" srcId="{8FB94AB2-C1BA-DD45-8540-C622DECF91C9}" destId="{6CB51933-525D-8446-A454-D23DFE100B0D}" srcOrd="0" destOrd="0" presId="urn:microsoft.com/office/officeart/2005/8/layout/pyramid1"/>
    <dgm:cxn modelId="{D40128C5-28C9-E24F-BEC0-141BE87569F5}" type="presOf" srcId="{02F9FD77-3CEF-5E41-87C5-F70B8A23FC53}" destId="{B9466287-334A-D64F-9C3C-7C6047A9D20F}" srcOrd="0" destOrd="0" presId="urn:microsoft.com/office/officeart/2005/8/layout/pyramid1"/>
    <dgm:cxn modelId="{A8E2CEC8-6E1B-FA4D-B286-82BC46A7EF90}" type="presOf" srcId="{9CF2208B-BDB3-AE49-9F11-D337BE2BC7FD}" destId="{B96FAB90-0D53-8943-B64B-39A8CDED9210}" srcOrd="1" destOrd="0" presId="urn:microsoft.com/office/officeart/2005/8/layout/pyramid1"/>
    <dgm:cxn modelId="{B401D3CD-419D-A843-86D4-CE6552EECF16}" srcId="{3F9F6481-AAB6-BA4F-8750-E6CCE34EA164}" destId="{02F9FD77-3CEF-5E41-87C5-F70B8A23FC53}" srcOrd="0" destOrd="0" parTransId="{92366EDE-72EC-8E46-A28A-5E5A3A0193B6}" sibTransId="{7EBE75D7-90EE-FF44-9B8E-33140C9CDF62}"/>
    <dgm:cxn modelId="{704E47E2-B138-6643-A729-CCF68EB28962}" type="presOf" srcId="{9CF2208B-BDB3-AE49-9F11-D337BE2BC7FD}" destId="{E1EEB186-2AE3-2140-B06B-C734C87BB295}" srcOrd="0" destOrd="0" presId="urn:microsoft.com/office/officeart/2005/8/layout/pyramid1"/>
    <dgm:cxn modelId="{60435CE3-5405-5F4F-AF5E-FE672415F1A8}" type="presOf" srcId="{8FB94AB2-C1BA-DD45-8540-C622DECF91C9}" destId="{5EC45F6C-1630-DE45-848E-6D591B02C09D}" srcOrd="1" destOrd="0" presId="urn:microsoft.com/office/officeart/2005/8/layout/pyramid1"/>
    <dgm:cxn modelId="{139384F7-AB8E-DE4C-A7CD-C9C9BCAE7AE3}" srcId="{3F9F6481-AAB6-BA4F-8750-E6CCE34EA164}" destId="{9CF2208B-BDB3-AE49-9F11-D337BE2BC7FD}" srcOrd="2" destOrd="0" parTransId="{7126B84B-53FE-D340-8872-00509CE9DF18}" sibTransId="{F63019E8-006B-0E4D-B420-7A5171FBF972}"/>
    <dgm:cxn modelId="{901B58CA-C11B-2B43-9BEE-C6E6BA536A65}" type="presParOf" srcId="{D9EDE72F-7776-D248-9EB9-534C486A82DB}" destId="{0F743544-090D-4441-B6FB-B1B213D17829}" srcOrd="0" destOrd="0" presId="urn:microsoft.com/office/officeart/2005/8/layout/pyramid1"/>
    <dgm:cxn modelId="{D534AFD7-F32F-4C4D-A0FF-30E4E100C111}" type="presParOf" srcId="{0F743544-090D-4441-B6FB-B1B213D17829}" destId="{B9466287-334A-D64F-9C3C-7C6047A9D20F}" srcOrd="0" destOrd="0" presId="urn:microsoft.com/office/officeart/2005/8/layout/pyramid1"/>
    <dgm:cxn modelId="{0935FAC7-4713-934F-BA82-967E218CC2C3}" type="presParOf" srcId="{0F743544-090D-4441-B6FB-B1B213D17829}" destId="{020F542F-9D3B-3643-A93A-A12F551C62C4}" srcOrd="1" destOrd="0" presId="urn:microsoft.com/office/officeart/2005/8/layout/pyramid1"/>
    <dgm:cxn modelId="{B80D8505-300B-8142-A697-3746ACAD450F}" type="presParOf" srcId="{D9EDE72F-7776-D248-9EB9-534C486A82DB}" destId="{9326FB86-72A3-784B-BC3E-A45B69116026}" srcOrd="1" destOrd="0" presId="urn:microsoft.com/office/officeart/2005/8/layout/pyramid1"/>
    <dgm:cxn modelId="{7B74830F-4803-514B-A327-53F94043311C}" type="presParOf" srcId="{9326FB86-72A3-784B-BC3E-A45B69116026}" destId="{638F6EC0-4F2F-354F-9917-710B634D4955}" srcOrd="0" destOrd="0" presId="urn:microsoft.com/office/officeart/2005/8/layout/pyramid1"/>
    <dgm:cxn modelId="{B2DF3E2A-E06A-884D-9E39-6E24B4FD1BE9}" type="presParOf" srcId="{9326FB86-72A3-784B-BC3E-A45B69116026}" destId="{97CF4614-135C-0B4B-AE18-C49AB2FB5FF7}" srcOrd="1" destOrd="0" presId="urn:microsoft.com/office/officeart/2005/8/layout/pyramid1"/>
    <dgm:cxn modelId="{E369FE67-7082-EB45-8E92-0C6B170EF689}" type="presParOf" srcId="{D9EDE72F-7776-D248-9EB9-534C486A82DB}" destId="{69CFC66E-BDBB-524B-B566-9D1CE0FE6B42}" srcOrd="2" destOrd="0" presId="urn:microsoft.com/office/officeart/2005/8/layout/pyramid1"/>
    <dgm:cxn modelId="{11D63C6E-AE69-024C-B4F9-5F6624DBF176}" type="presParOf" srcId="{69CFC66E-BDBB-524B-B566-9D1CE0FE6B42}" destId="{E1EEB186-2AE3-2140-B06B-C734C87BB295}" srcOrd="0" destOrd="0" presId="urn:microsoft.com/office/officeart/2005/8/layout/pyramid1"/>
    <dgm:cxn modelId="{4306C82D-9799-3348-AE3F-9F8895A61ACB}" type="presParOf" srcId="{69CFC66E-BDBB-524B-B566-9D1CE0FE6B42}" destId="{B96FAB90-0D53-8943-B64B-39A8CDED9210}" srcOrd="1" destOrd="0" presId="urn:microsoft.com/office/officeart/2005/8/layout/pyramid1"/>
    <dgm:cxn modelId="{8C8A4C6E-01D8-0E48-885C-74A99B017C85}" type="presParOf" srcId="{D9EDE72F-7776-D248-9EB9-534C486A82DB}" destId="{81975384-0FFC-EF40-8AC4-7BAFE5998B68}" srcOrd="3" destOrd="0" presId="urn:microsoft.com/office/officeart/2005/8/layout/pyramid1"/>
    <dgm:cxn modelId="{D9A934E3-5162-7C47-B366-241C0E9CED0F}" type="presParOf" srcId="{81975384-0FFC-EF40-8AC4-7BAFE5998B68}" destId="{6CB51933-525D-8446-A454-D23DFE100B0D}" srcOrd="0" destOrd="0" presId="urn:microsoft.com/office/officeart/2005/8/layout/pyramid1"/>
    <dgm:cxn modelId="{33F721BB-09BD-E842-890F-33C6D477AF32}" type="presParOf" srcId="{81975384-0FFC-EF40-8AC4-7BAFE5998B68}" destId="{5EC45F6C-1630-DE45-848E-6D591B02C09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46F0CC5-F742-3842-B17A-038C6D896D85}" type="doc">
      <dgm:prSet loTypeId="urn:microsoft.com/office/officeart/2005/8/layout/bProcess4" loCatId="" qsTypeId="urn:microsoft.com/office/officeart/2005/8/quickstyle/simple1" qsCatId="simple" csTypeId="urn:microsoft.com/office/officeart/2005/8/colors/accent1_2" csCatId="accent1" phldr="1"/>
      <dgm:spPr/>
      <dgm:t>
        <a:bodyPr/>
        <a:lstStyle/>
        <a:p>
          <a:endParaRPr lang="fr-FR"/>
        </a:p>
      </dgm:t>
    </dgm:pt>
    <dgm:pt modelId="{D3B4DDAA-2333-B94E-8B62-1EE236C30639}">
      <dgm:prSet phldrT="[Texte]" custT="1"/>
      <dgm:spPr>
        <a:solidFill>
          <a:srgbClr val="E5AC82"/>
        </a:solidFill>
      </dgm:spPr>
      <dgm:t>
        <a:bodyPr/>
        <a:lstStyle/>
        <a:p>
          <a:r>
            <a:rPr lang="fr-FR" sz="2000" dirty="0">
              <a:latin typeface="Tw Cen MT" panose="020B0602020104020603" pitchFamily="34" charset="77"/>
            </a:rPr>
            <a:t>Supérieur·e hiérarchique</a:t>
          </a:r>
        </a:p>
      </dgm:t>
    </dgm:pt>
    <dgm:pt modelId="{B7D25062-2226-8F43-BF58-7BF4FD54EFEF}" type="parTrans" cxnId="{4A81CB22-3CC5-D04C-A676-23EE715A50B9}">
      <dgm:prSet/>
      <dgm:spPr/>
      <dgm:t>
        <a:bodyPr/>
        <a:lstStyle/>
        <a:p>
          <a:endParaRPr lang="fr-FR"/>
        </a:p>
      </dgm:t>
    </dgm:pt>
    <dgm:pt modelId="{51F98134-E0E8-2C48-83E0-B5EB922A26CC}" type="sibTrans" cxnId="{4A81CB22-3CC5-D04C-A676-23EE715A50B9}">
      <dgm:prSet/>
      <dgm:spPr>
        <a:noFill/>
      </dgm:spPr>
      <dgm:t>
        <a:bodyPr/>
        <a:lstStyle/>
        <a:p>
          <a:endParaRPr lang="fr-FR"/>
        </a:p>
      </dgm:t>
    </dgm:pt>
    <dgm:pt modelId="{FACFC925-0EDF-1D41-90E1-CBC2A9ED7647}">
      <dgm:prSet phldrT="[Texte]" custT="1"/>
      <dgm:spPr>
        <a:solidFill>
          <a:srgbClr val="E5AC82">
            <a:alpha val="58000"/>
          </a:srgbClr>
        </a:solidFill>
      </dgm:spPr>
      <dgm:t>
        <a:bodyPr/>
        <a:lstStyle/>
        <a:p>
          <a:r>
            <a:rPr lang="fr-FR" sz="2000" dirty="0">
              <a:latin typeface="Tw Cen MT" panose="020B0602020104020603" pitchFamily="34" charset="77"/>
            </a:rPr>
            <a:t>Représentant·e·s du personnel</a:t>
          </a:r>
        </a:p>
      </dgm:t>
    </dgm:pt>
    <dgm:pt modelId="{9CE3024A-8BAB-9A48-81A5-DE913DEB42B7}" type="parTrans" cxnId="{035F4032-583D-3640-B498-5C11F442AAC2}">
      <dgm:prSet/>
      <dgm:spPr/>
      <dgm:t>
        <a:bodyPr/>
        <a:lstStyle/>
        <a:p>
          <a:endParaRPr lang="fr-FR"/>
        </a:p>
      </dgm:t>
    </dgm:pt>
    <dgm:pt modelId="{A7C5C25F-9334-9E49-AF13-179BECD304D8}" type="sibTrans" cxnId="{035F4032-583D-3640-B498-5C11F442AAC2}">
      <dgm:prSet/>
      <dgm:spPr>
        <a:noFill/>
      </dgm:spPr>
      <dgm:t>
        <a:bodyPr/>
        <a:lstStyle/>
        <a:p>
          <a:endParaRPr lang="fr-FR"/>
        </a:p>
      </dgm:t>
    </dgm:pt>
    <dgm:pt modelId="{F37DB1E5-6DA3-AC4D-AF38-169C4BDF573F}">
      <dgm:prSet phldrT="[Texte]" custT="1"/>
      <dgm:spPr>
        <a:solidFill>
          <a:srgbClr val="E5AC82">
            <a:alpha val="77815"/>
          </a:srgbClr>
        </a:solidFill>
      </dgm:spPr>
      <dgm:t>
        <a:bodyPr/>
        <a:lstStyle/>
        <a:p>
          <a:r>
            <a:rPr lang="fr-FR" sz="2000" dirty="0">
              <a:latin typeface="Tw Cen MT" panose="020B0602020104020603" pitchFamily="34" charset="77"/>
            </a:rPr>
            <a:t>Psychologue du travail</a:t>
          </a:r>
        </a:p>
      </dgm:t>
    </dgm:pt>
    <dgm:pt modelId="{01F23410-8DFB-524E-B93F-7859F6090A68}" type="parTrans" cxnId="{91D40720-979D-1E4F-8199-3A454B11A453}">
      <dgm:prSet/>
      <dgm:spPr/>
      <dgm:t>
        <a:bodyPr/>
        <a:lstStyle/>
        <a:p>
          <a:endParaRPr lang="fr-FR"/>
        </a:p>
      </dgm:t>
    </dgm:pt>
    <dgm:pt modelId="{0315F4B6-2A1D-144E-A03E-C275A781910E}" type="sibTrans" cxnId="{91D40720-979D-1E4F-8199-3A454B11A453}">
      <dgm:prSet/>
      <dgm:spPr>
        <a:noFill/>
      </dgm:spPr>
      <dgm:t>
        <a:bodyPr/>
        <a:lstStyle/>
        <a:p>
          <a:endParaRPr lang="fr-FR"/>
        </a:p>
      </dgm:t>
    </dgm:pt>
    <dgm:pt modelId="{E4AF8FDD-9B54-6A42-B998-059D09E267DE}">
      <dgm:prSet phldrT="[Texte]" custT="1"/>
      <dgm:spPr>
        <a:solidFill>
          <a:srgbClr val="E5AC82">
            <a:alpha val="58000"/>
          </a:srgbClr>
        </a:solidFill>
      </dgm:spPr>
      <dgm:t>
        <a:bodyPr/>
        <a:lstStyle/>
        <a:p>
          <a:r>
            <a:rPr lang="fr-FR" sz="2000" dirty="0">
              <a:latin typeface="Tw Cen MT" panose="020B0602020104020603" pitchFamily="34" charset="77"/>
            </a:rPr>
            <a:t>Inspections santé au travail</a:t>
          </a:r>
        </a:p>
      </dgm:t>
    </dgm:pt>
    <dgm:pt modelId="{10D5E0F1-6DA4-E643-984D-EB046C708597}" type="parTrans" cxnId="{3AD7F066-9613-5348-884D-8477EE7254DE}">
      <dgm:prSet/>
      <dgm:spPr/>
      <dgm:t>
        <a:bodyPr/>
        <a:lstStyle/>
        <a:p>
          <a:endParaRPr lang="fr-FR"/>
        </a:p>
      </dgm:t>
    </dgm:pt>
    <dgm:pt modelId="{B1CE8BCB-C6AD-8E4E-8F5E-FC10EEDCA230}" type="sibTrans" cxnId="{3AD7F066-9613-5348-884D-8477EE7254DE}">
      <dgm:prSet/>
      <dgm:spPr>
        <a:noFill/>
      </dgm:spPr>
      <dgm:t>
        <a:bodyPr/>
        <a:lstStyle/>
        <a:p>
          <a:endParaRPr lang="fr-FR"/>
        </a:p>
      </dgm:t>
    </dgm:pt>
    <dgm:pt modelId="{3C787A07-1486-EE44-BF1A-BCEEAF49B3F2}">
      <dgm:prSet phldrT="[Texte]" custT="1"/>
      <dgm:spPr>
        <a:solidFill>
          <a:srgbClr val="E5AC82">
            <a:alpha val="77815"/>
          </a:srgbClr>
        </a:solidFill>
      </dgm:spPr>
      <dgm:t>
        <a:bodyPr/>
        <a:lstStyle/>
        <a:p>
          <a:r>
            <a:rPr lang="fr-FR" sz="2000" dirty="0">
              <a:latin typeface="Tw Cen MT" panose="020B0602020104020603" pitchFamily="34" charset="77"/>
            </a:rPr>
            <a:t>Assistant·e de prévention ou de service social</a:t>
          </a:r>
        </a:p>
      </dgm:t>
    </dgm:pt>
    <dgm:pt modelId="{6707EDE2-DFAB-1645-81D4-D2B95C0E0C8D}" type="parTrans" cxnId="{4D40864B-FF3B-4242-81CA-D1764D1ABBE8}">
      <dgm:prSet/>
      <dgm:spPr/>
      <dgm:t>
        <a:bodyPr/>
        <a:lstStyle/>
        <a:p>
          <a:endParaRPr lang="fr-FR"/>
        </a:p>
      </dgm:t>
    </dgm:pt>
    <dgm:pt modelId="{01019529-F772-0545-A99F-B0613AF78A4A}" type="sibTrans" cxnId="{4D40864B-FF3B-4242-81CA-D1764D1ABBE8}">
      <dgm:prSet/>
      <dgm:spPr>
        <a:noFill/>
      </dgm:spPr>
      <dgm:t>
        <a:bodyPr/>
        <a:lstStyle/>
        <a:p>
          <a:endParaRPr lang="fr-FR"/>
        </a:p>
      </dgm:t>
    </dgm:pt>
    <dgm:pt modelId="{77D9D21F-5D7B-5342-97ED-F7E11A41A8E1}">
      <dgm:prSet phldrT="[Texte]" custT="1"/>
      <dgm:spPr>
        <a:solidFill>
          <a:srgbClr val="E5AC82"/>
        </a:solidFill>
      </dgm:spPr>
      <dgm:t>
        <a:bodyPr/>
        <a:lstStyle/>
        <a:p>
          <a:pPr marL="0" lvl="0" indent="0" algn="ctr" defTabSz="889000">
            <a:lnSpc>
              <a:spcPct val="90000"/>
            </a:lnSpc>
            <a:spcBef>
              <a:spcPct val="0"/>
            </a:spcBef>
            <a:spcAft>
              <a:spcPct val="35000"/>
            </a:spcAft>
            <a:buNone/>
          </a:pPr>
          <a:r>
            <a:rPr lang="fr-FR" sz="2000" kern="1200" dirty="0">
              <a:solidFill>
                <a:prstClr val="white"/>
              </a:solidFill>
              <a:latin typeface="Tw Cen MT" panose="020B0602020104020603" pitchFamily="34" charset="77"/>
              <a:ea typeface="+mn-ea"/>
              <a:cs typeface="+mn-cs"/>
            </a:rPr>
            <a:t>Référent·e·s/Délégué.e à l’égalité, à la diversité ou au harcèlement</a:t>
          </a:r>
        </a:p>
      </dgm:t>
    </dgm:pt>
    <dgm:pt modelId="{7550FF5C-7E81-0F45-B3F5-8F3916A7799D}" type="parTrans" cxnId="{54987DA6-ACB1-B547-B5F9-6EF40BD2A4B0}">
      <dgm:prSet/>
      <dgm:spPr/>
      <dgm:t>
        <a:bodyPr/>
        <a:lstStyle/>
        <a:p>
          <a:endParaRPr lang="fr-FR"/>
        </a:p>
      </dgm:t>
    </dgm:pt>
    <dgm:pt modelId="{5AC405AF-902F-C447-B117-D4973DE174C0}" type="sibTrans" cxnId="{54987DA6-ACB1-B547-B5F9-6EF40BD2A4B0}">
      <dgm:prSet/>
      <dgm:spPr>
        <a:noFill/>
      </dgm:spPr>
      <dgm:t>
        <a:bodyPr/>
        <a:lstStyle/>
        <a:p>
          <a:endParaRPr lang="fr-FR"/>
        </a:p>
      </dgm:t>
    </dgm:pt>
    <dgm:pt modelId="{152D6A48-D909-6941-BAFB-DFD2BF08F770}">
      <dgm:prSet phldrT="[Texte]" custT="1"/>
      <dgm:spPr>
        <a:solidFill>
          <a:srgbClr val="E5AC82">
            <a:alpha val="58000"/>
          </a:srgbClr>
        </a:solidFill>
      </dgm:spPr>
      <dgm:t>
        <a:bodyPr/>
        <a:lstStyle/>
        <a:p>
          <a:r>
            <a:rPr lang="fr-FR" sz="2000" dirty="0">
              <a:latin typeface="Tw Cen MT" panose="020B0602020104020603" pitchFamily="34" charset="77"/>
            </a:rPr>
            <a:t>Responsable RH de proximité</a:t>
          </a:r>
        </a:p>
      </dgm:t>
    </dgm:pt>
    <dgm:pt modelId="{F43E8F2E-C8D4-B541-B72A-A28C28D2901B}" type="parTrans" cxnId="{4FB4D8A3-3D6B-664F-81DC-4C92636EE354}">
      <dgm:prSet/>
      <dgm:spPr/>
      <dgm:t>
        <a:bodyPr/>
        <a:lstStyle/>
        <a:p>
          <a:endParaRPr lang="fr-FR"/>
        </a:p>
      </dgm:t>
    </dgm:pt>
    <dgm:pt modelId="{105E9D54-F5B6-3241-961E-233523DB668F}" type="sibTrans" cxnId="{4FB4D8A3-3D6B-664F-81DC-4C92636EE354}">
      <dgm:prSet/>
      <dgm:spPr>
        <a:noFill/>
      </dgm:spPr>
      <dgm:t>
        <a:bodyPr/>
        <a:lstStyle/>
        <a:p>
          <a:endParaRPr lang="fr-FR"/>
        </a:p>
      </dgm:t>
    </dgm:pt>
    <dgm:pt modelId="{363E6A23-8968-BF40-AE8B-95F003CC616D}">
      <dgm:prSet phldrT="[Texte]" custT="1"/>
      <dgm:spPr>
        <a:solidFill>
          <a:srgbClr val="E5AC82">
            <a:alpha val="77815"/>
          </a:srgbClr>
        </a:solidFill>
      </dgm:spPr>
      <dgm:t>
        <a:bodyPr/>
        <a:lstStyle/>
        <a:p>
          <a:r>
            <a:rPr lang="fr-FR" sz="2000" kern="1200" dirty="0">
              <a:latin typeface="Tw Cen MT" panose="020B0602020104020603" pitchFamily="34" charset="77"/>
            </a:rPr>
            <a:t>Médecine de </a:t>
          </a:r>
          <a:r>
            <a:rPr lang="fr-FR" sz="2000" kern="1200" dirty="0">
              <a:solidFill>
                <a:prstClr val="white"/>
              </a:solidFill>
              <a:latin typeface="Tw Cen MT" panose="020B0602020104020603" pitchFamily="34" charset="77"/>
              <a:ea typeface="+mn-ea"/>
              <a:cs typeface="+mn-cs"/>
            </a:rPr>
            <a:t>prévention/ du travail</a:t>
          </a:r>
        </a:p>
      </dgm:t>
    </dgm:pt>
    <dgm:pt modelId="{8BB16E94-9264-5D4D-841C-EB84CEDE3620}" type="parTrans" cxnId="{B84BBC2B-971D-0640-9096-8271BB9F8F8E}">
      <dgm:prSet/>
      <dgm:spPr/>
      <dgm:t>
        <a:bodyPr/>
        <a:lstStyle/>
        <a:p>
          <a:endParaRPr lang="fr-FR"/>
        </a:p>
      </dgm:t>
    </dgm:pt>
    <dgm:pt modelId="{71951844-5601-B34A-A4E6-D4930C6C66A9}" type="sibTrans" cxnId="{B84BBC2B-971D-0640-9096-8271BB9F8F8E}">
      <dgm:prSet/>
      <dgm:spPr>
        <a:noFill/>
      </dgm:spPr>
      <dgm:t>
        <a:bodyPr/>
        <a:lstStyle/>
        <a:p>
          <a:endParaRPr lang="fr-FR"/>
        </a:p>
      </dgm:t>
    </dgm:pt>
    <dgm:pt modelId="{151CCA89-4377-EB45-8BFC-590A7E766B34}">
      <dgm:prSet phldrT="[Texte]" custT="1"/>
      <dgm:spPr>
        <a:solidFill>
          <a:srgbClr val="E5AC82"/>
        </a:solidFill>
      </dgm:spPr>
      <dgm:t>
        <a:bodyPr/>
        <a:lstStyle/>
        <a:p>
          <a:r>
            <a:rPr lang="fr-FR" sz="2000" dirty="0">
              <a:latin typeface="Tw Cen MT" panose="020B0602020104020603" pitchFamily="34" charset="77"/>
            </a:rPr>
            <a:t>…</a:t>
          </a:r>
        </a:p>
      </dgm:t>
    </dgm:pt>
    <dgm:pt modelId="{F817AD2E-F42E-5346-8102-0A1163626084}" type="sibTrans" cxnId="{47F0F63E-2A70-6E4D-8497-ABC6D749CDB1}">
      <dgm:prSet/>
      <dgm:spPr/>
      <dgm:t>
        <a:bodyPr/>
        <a:lstStyle/>
        <a:p>
          <a:endParaRPr lang="fr-FR"/>
        </a:p>
      </dgm:t>
    </dgm:pt>
    <dgm:pt modelId="{56B92BD7-B931-9346-9B07-2D5B51A8A1B1}" type="parTrans" cxnId="{47F0F63E-2A70-6E4D-8497-ABC6D749CDB1}">
      <dgm:prSet/>
      <dgm:spPr/>
      <dgm:t>
        <a:bodyPr/>
        <a:lstStyle/>
        <a:p>
          <a:endParaRPr lang="fr-FR"/>
        </a:p>
      </dgm:t>
    </dgm:pt>
    <dgm:pt modelId="{3FFD0D1F-F0AE-734E-9B4C-3FE190B99060}" type="pres">
      <dgm:prSet presAssocID="{746F0CC5-F742-3842-B17A-038C6D896D85}" presName="Name0" presStyleCnt="0">
        <dgm:presLayoutVars>
          <dgm:dir/>
          <dgm:resizeHandles/>
        </dgm:presLayoutVars>
      </dgm:prSet>
      <dgm:spPr/>
    </dgm:pt>
    <dgm:pt modelId="{CB6A17C2-339B-5F4B-B975-D5056DD3ADF3}" type="pres">
      <dgm:prSet presAssocID="{D3B4DDAA-2333-B94E-8B62-1EE236C30639}" presName="compNode" presStyleCnt="0"/>
      <dgm:spPr/>
    </dgm:pt>
    <dgm:pt modelId="{16F7659E-0FC0-5548-A989-C4F7B5F33D59}" type="pres">
      <dgm:prSet presAssocID="{D3B4DDAA-2333-B94E-8B62-1EE236C30639}" presName="dummyConnPt" presStyleCnt="0"/>
      <dgm:spPr/>
    </dgm:pt>
    <dgm:pt modelId="{4EDB4AE4-1326-AB44-92DD-4D3CF02AF753}" type="pres">
      <dgm:prSet presAssocID="{D3B4DDAA-2333-B94E-8B62-1EE236C30639}" presName="node" presStyleLbl="node1" presStyleIdx="0" presStyleCnt="9">
        <dgm:presLayoutVars>
          <dgm:bulletEnabled val="1"/>
        </dgm:presLayoutVars>
      </dgm:prSet>
      <dgm:spPr/>
    </dgm:pt>
    <dgm:pt modelId="{49FF4C6F-63FD-0B47-8157-16C736F5226B}" type="pres">
      <dgm:prSet presAssocID="{51F98134-E0E8-2C48-83E0-B5EB922A26CC}" presName="sibTrans" presStyleLbl="bgSibTrans2D1" presStyleIdx="0" presStyleCnt="8"/>
      <dgm:spPr/>
    </dgm:pt>
    <dgm:pt modelId="{F03B1162-F063-4E4A-AEC5-9E6C7414962B}" type="pres">
      <dgm:prSet presAssocID="{FACFC925-0EDF-1D41-90E1-CBC2A9ED7647}" presName="compNode" presStyleCnt="0"/>
      <dgm:spPr/>
    </dgm:pt>
    <dgm:pt modelId="{FFBB6A07-AEE8-8A4B-9595-54FDD3DDCCF0}" type="pres">
      <dgm:prSet presAssocID="{FACFC925-0EDF-1D41-90E1-CBC2A9ED7647}" presName="dummyConnPt" presStyleCnt="0"/>
      <dgm:spPr/>
    </dgm:pt>
    <dgm:pt modelId="{E1CA38C1-F3FE-5B4C-AD8F-122439F85176}" type="pres">
      <dgm:prSet presAssocID="{FACFC925-0EDF-1D41-90E1-CBC2A9ED7647}" presName="node" presStyleLbl="node1" presStyleIdx="1" presStyleCnt="9">
        <dgm:presLayoutVars>
          <dgm:bulletEnabled val="1"/>
        </dgm:presLayoutVars>
      </dgm:prSet>
      <dgm:spPr/>
    </dgm:pt>
    <dgm:pt modelId="{56137EEC-B437-8B45-9685-33BCBCB89DE7}" type="pres">
      <dgm:prSet presAssocID="{A7C5C25F-9334-9E49-AF13-179BECD304D8}" presName="sibTrans" presStyleLbl="bgSibTrans2D1" presStyleIdx="1" presStyleCnt="8"/>
      <dgm:spPr/>
    </dgm:pt>
    <dgm:pt modelId="{819F4ECE-5B2A-4645-9C9A-F253CA1CE2F6}" type="pres">
      <dgm:prSet presAssocID="{F37DB1E5-6DA3-AC4D-AF38-169C4BDF573F}" presName="compNode" presStyleCnt="0"/>
      <dgm:spPr/>
    </dgm:pt>
    <dgm:pt modelId="{7A2B72EE-19C0-7840-9D05-9D055F505171}" type="pres">
      <dgm:prSet presAssocID="{F37DB1E5-6DA3-AC4D-AF38-169C4BDF573F}" presName="dummyConnPt" presStyleCnt="0"/>
      <dgm:spPr/>
    </dgm:pt>
    <dgm:pt modelId="{A18C1075-D23B-5646-B8C8-C91BE77B5507}" type="pres">
      <dgm:prSet presAssocID="{F37DB1E5-6DA3-AC4D-AF38-169C4BDF573F}" presName="node" presStyleLbl="node1" presStyleIdx="2" presStyleCnt="9">
        <dgm:presLayoutVars>
          <dgm:bulletEnabled val="1"/>
        </dgm:presLayoutVars>
      </dgm:prSet>
      <dgm:spPr/>
    </dgm:pt>
    <dgm:pt modelId="{10F0663A-5AB9-1644-85AF-D15E21EA95AF}" type="pres">
      <dgm:prSet presAssocID="{0315F4B6-2A1D-144E-A03E-C275A781910E}" presName="sibTrans" presStyleLbl="bgSibTrans2D1" presStyleIdx="2" presStyleCnt="8"/>
      <dgm:spPr/>
    </dgm:pt>
    <dgm:pt modelId="{65A9E8A6-CF2E-6144-A0C0-68367D7FDCCB}" type="pres">
      <dgm:prSet presAssocID="{E4AF8FDD-9B54-6A42-B998-059D09E267DE}" presName="compNode" presStyleCnt="0"/>
      <dgm:spPr/>
    </dgm:pt>
    <dgm:pt modelId="{D5987E54-D6B2-0844-98CD-E69B1DEFD6EE}" type="pres">
      <dgm:prSet presAssocID="{E4AF8FDD-9B54-6A42-B998-059D09E267DE}" presName="dummyConnPt" presStyleCnt="0"/>
      <dgm:spPr/>
    </dgm:pt>
    <dgm:pt modelId="{06CA5C82-7D12-814E-B88B-82E5B7F511D6}" type="pres">
      <dgm:prSet presAssocID="{E4AF8FDD-9B54-6A42-B998-059D09E267DE}" presName="node" presStyleLbl="node1" presStyleIdx="3" presStyleCnt="9">
        <dgm:presLayoutVars>
          <dgm:bulletEnabled val="1"/>
        </dgm:presLayoutVars>
      </dgm:prSet>
      <dgm:spPr/>
    </dgm:pt>
    <dgm:pt modelId="{EDAEF7F1-32D2-CB46-A336-31208D37C2AA}" type="pres">
      <dgm:prSet presAssocID="{B1CE8BCB-C6AD-8E4E-8F5E-FC10EEDCA230}" presName="sibTrans" presStyleLbl="bgSibTrans2D1" presStyleIdx="3" presStyleCnt="8"/>
      <dgm:spPr/>
    </dgm:pt>
    <dgm:pt modelId="{F77CFF11-7AD0-B249-A6AE-F0CDDF7AFD3A}" type="pres">
      <dgm:prSet presAssocID="{3C787A07-1486-EE44-BF1A-BCEEAF49B3F2}" presName="compNode" presStyleCnt="0"/>
      <dgm:spPr/>
    </dgm:pt>
    <dgm:pt modelId="{67D17512-C9D4-8F43-9DDB-F3A8B3673101}" type="pres">
      <dgm:prSet presAssocID="{3C787A07-1486-EE44-BF1A-BCEEAF49B3F2}" presName="dummyConnPt" presStyleCnt="0"/>
      <dgm:spPr/>
    </dgm:pt>
    <dgm:pt modelId="{EDCBCA1F-9F64-CB4D-8634-F0A68A3126ED}" type="pres">
      <dgm:prSet presAssocID="{3C787A07-1486-EE44-BF1A-BCEEAF49B3F2}" presName="node" presStyleLbl="node1" presStyleIdx="4" presStyleCnt="9">
        <dgm:presLayoutVars>
          <dgm:bulletEnabled val="1"/>
        </dgm:presLayoutVars>
      </dgm:prSet>
      <dgm:spPr/>
    </dgm:pt>
    <dgm:pt modelId="{A723366A-6096-914F-8E8B-F3D500AC5373}" type="pres">
      <dgm:prSet presAssocID="{01019529-F772-0545-A99F-B0613AF78A4A}" presName="sibTrans" presStyleLbl="bgSibTrans2D1" presStyleIdx="4" presStyleCnt="8"/>
      <dgm:spPr/>
    </dgm:pt>
    <dgm:pt modelId="{552AF158-0D76-F443-A277-35665D5167EB}" type="pres">
      <dgm:prSet presAssocID="{77D9D21F-5D7B-5342-97ED-F7E11A41A8E1}" presName="compNode" presStyleCnt="0"/>
      <dgm:spPr/>
    </dgm:pt>
    <dgm:pt modelId="{5A958CAA-23B0-3B49-85CF-40FB215AE82B}" type="pres">
      <dgm:prSet presAssocID="{77D9D21F-5D7B-5342-97ED-F7E11A41A8E1}" presName="dummyConnPt" presStyleCnt="0"/>
      <dgm:spPr/>
    </dgm:pt>
    <dgm:pt modelId="{47FDD10B-6A16-B446-8C43-75784EC0186F}" type="pres">
      <dgm:prSet presAssocID="{77D9D21F-5D7B-5342-97ED-F7E11A41A8E1}" presName="node" presStyleLbl="node1" presStyleIdx="5" presStyleCnt="9">
        <dgm:presLayoutVars>
          <dgm:bulletEnabled val="1"/>
        </dgm:presLayoutVars>
      </dgm:prSet>
      <dgm:spPr/>
    </dgm:pt>
    <dgm:pt modelId="{973DBBD8-3AA4-5F41-888F-BFF391A4E573}" type="pres">
      <dgm:prSet presAssocID="{5AC405AF-902F-C447-B117-D4973DE174C0}" presName="sibTrans" presStyleLbl="bgSibTrans2D1" presStyleIdx="5" presStyleCnt="8"/>
      <dgm:spPr/>
    </dgm:pt>
    <dgm:pt modelId="{DA5C952C-F52E-504B-9C15-14A7B38E9DC9}" type="pres">
      <dgm:prSet presAssocID="{152D6A48-D909-6941-BAFB-DFD2BF08F770}" presName="compNode" presStyleCnt="0"/>
      <dgm:spPr/>
    </dgm:pt>
    <dgm:pt modelId="{D534DF78-121D-C344-AE36-62E932C25084}" type="pres">
      <dgm:prSet presAssocID="{152D6A48-D909-6941-BAFB-DFD2BF08F770}" presName="dummyConnPt" presStyleCnt="0"/>
      <dgm:spPr/>
    </dgm:pt>
    <dgm:pt modelId="{5EB3A210-16E4-1043-9BDD-B66BD178814C}" type="pres">
      <dgm:prSet presAssocID="{152D6A48-D909-6941-BAFB-DFD2BF08F770}" presName="node" presStyleLbl="node1" presStyleIdx="6" presStyleCnt="9">
        <dgm:presLayoutVars>
          <dgm:bulletEnabled val="1"/>
        </dgm:presLayoutVars>
      </dgm:prSet>
      <dgm:spPr/>
    </dgm:pt>
    <dgm:pt modelId="{8AA6857B-513A-F54B-A041-D84687659554}" type="pres">
      <dgm:prSet presAssocID="{105E9D54-F5B6-3241-961E-233523DB668F}" presName="sibTrans" presStyleLbl="bgSibTrans2D1" presStyleIdx="6" presStyleCnt="8"/>
      <dgm:spPr/>
    </dgm:pt>
    <dgm:pt modelId="{9EE5144B-2A8B-E943-80E2-4713D4BA8982}" type="pres">
      <dgm:prSet presAssocID="{363E6A23-8968-BF40-AE8B-95F003CC616D}" presName="compNode" presStyleCnt="0"/>
      <dgm:spPr/>
    </dgm:pt>
    <dgm:pt modelId="{38FA34D9-A343-DE42-8D53-25C5D63DEBE2}" type="pres">
      <dgm:prSet presAssocID="{363E6A23-8968-BF40-AE8B-95F003CC616D}" presName="dummyConnPt" presStyleCnt="0"/>
      <dgm:spPr/>
    </dgm:pt>
    <dgm:pt modelId="{36C74178-1174-B344-97E6-41DC2C51BA3B}" type="pres">
      <dgm:prSet presAssocID="{363E6A23-8968-BF40-AE8B-95F003CC616D}" presName="node" presStyleLbl="node1" presStyleIdx="7" presStyleCnt="9">
        <dgm:presLayoutVars>
          <dgm:bulletEnabled val="1"/>
        </dgm:presLayoutVars>
      </dgm:prSet>
      <dgm:spPr/>
    </dgm:pt>
    <dgm:pt modelId="{F4E82D1F-B68C-5646-BE31-960EF4F35FE5}" type="pres">
      <dgm:prSet presAssocID="{71951844-5601-B34A-A4E6-D4930C6C66A9}" presName="sibTrans" presStyleLbl="bgSibTrans2D1" presStyleIdx="7" presStyleCnt="8"/>
      <dgm:spPr/>
    </dgm:pt>
    <dgm:pt modelId="{070E7DCA-C4CA-0A41-B040-940BE8BF6810}" type="pres">
      <dgm:prSet presAssocID="{151CCA89-4377-EB45-8BFC-590A7E766B34}" presName="compNode" presStyleCnt="0"/>
      <dgm:spPr/>
    </dgm:pt>
    <dgm:pt modelId="{C6BD53A4-9394-3F49-9278-C5BF74350323}" type="pres">
      <dgm:prSet presAssocID="{151CCA89-4377-EB45-8BFC-590A7E766B34}" presName="dummyConnPt" presStyleCnt="0"/>
      <dgm:spPr/>
    </dgm:pt>
    <dgm:pt modelId="{11C1BA1C-F474-244E-A56A-9C9DFC313E08}" type="pres">
      <dgm:prSet presAssocID="{151CCA89-4377-EB45-8BFC-590A7E766B34}" presName="node" presStyleLbl="node1" presStyleIdx="8" presStyleCnt="9">
        <dgm:presLayoutVars>
          <dgm:bulletEnabled val="1"/>
        </dgm:presLayoutVars>
      </dgm:prSet>
      <dgm:spPr/>
    </dgm:pt>
  </dgm:ptLst>
  <dgm:cxnLst>
    <dgm:cxn modelId="{9D5ECD06-3A21-5C4F-BAEF-32D416897B4B}" type="presOf" srcId="{5AC405AF-902F-C447-B117-D4973DE174C0}" destId="{973DBBD8-3AA4-5F41-888F-BFF391A4E573}" srcOrd="0" destOrd="0" presId="urn:microsoft.com/office/officeart/2005/8/layout/bProcess4"/>
    <dgm:cxn modelId="{86405814-9D51-5C4C-BD70-65221A47E4CF}" type="presOf" srcId="{0315F4B6-2A1D-144E-A03E-C275A781910E}" destId="{10F0663A-5AB9-1644-85AF-D15E21EA95AF}" srcOrd="0" destOrd="0" presId="urn:microsoft.com/office/officeart/2005/8/layout/bProcess4"/>
    <dgm:cxn modelId="{91D40720-979D-1E4F-8199-3A454B11A453}" srcId="{746F0CC5-F742-3842-B17A-038C6D896D85}" destId="{F37DB1E5-6DA3-AC4D-AF38-169C4BDF573F}" srcOrd="2" destOrd="0" parTransId="{01F23410-8DFB-524E-B93F-7859F6090A68}" sibTransId="{0315F4B6-2A1D-144E-A03E-C275A781910E}"/>
    <dgm:cxn modelId="{4A81CB22-3CC5-D04C-A676-23EE715A50B9}" srcId="{746F0CC5-F742-3842-B17A-038C6D896D85}" destId="{D3B4DDAA-2333-B94E-8B62-1EE236C30639}" srcOrd="0" destOrd="0" parTransId="{B7D25062-2226-8F43-BF58-7BF4FD54EFEF}" sibTransId="{51F98134-E0E8-2C48-83E0-B5EB922A26CC}"/>
    <dgm:cxn modelId="{6D437625-9700-3B4F-90F4-B0844FB4F6DC}" type="presOf" srcId="{51F98134-E0E8-2C48-83E0-B5EB922A26CC}" destId="{49FF4C6F-63FD-0B47-8157-16C736F5226B}" srcOrd="0" destOrd="0" presId="urn:microsoft.com/office/officeart/2005/8/layout/bProcess4"/>
    <dgm:cxn modelId="{1367C52A-4887-3849-ADA5-E6164DB061EC}" type="presOf" srcId="{A7C5C25F-9334-9E49-AF13-179BECD304D8}" destId="{56137EEC-B437-8B45-9685-33BCBCB89DE7}" srcOrd="0" destOrd="0" presId="urn:microsoft.com/office/officeart/2005/8/layout/bProcess4"/>
    <dgm:cxn modelId="{B84BBC2B-971D-0640-9096-8271BB9F8F8E}" srcId="{746F0CC5-F742-3842-B17A-038C6D896D85}" destId="{363E6A23-8968-BF40-AE8B-95F003CC616D}" srcOrd="7" destOrd="0" parTransId="{8BB16E94-9264-5D4D-841C-EB84CEDE3620}" sibTransId="{71951844-5601-B34A-A4E6-D4930C6C66A9}"/>
    <dgm:cxn modelId="{035F4032-583D-3640-B498-5C11F442AAC2}" srcId="{746F0CC5-F742-3842-B17A-038C6D896D85}" destId="{FACFC925-0EDF-1D41-90E1-CBC2A9ED7647}" srcOrd="1" destOrd="0" parTransId="{9CE3024A-8BAB-9A48-81A5-DE913DEB42B7}" sibTransId="{A7C5C25F-9334-9E49-AF13-179BECD304D8}"/>
    <dgm:cxn modelId="{47F0F63E-2A70-6E4D-8497-ABC6D749CDB1}" srcId="{746F0CC5-F742-3842-B17A-038C6D896D85}" destId="{151CCA89-4377-EB45-8BFC-590A7E766B34}" srcOrd="8" destOrd="0" parTransId="{56B92BD7-B931-9346-9B07-2D5B51A8A1B1}" sibTransId="{F817AD2E-F42E-5346-8102-0A1163626084}"/>
    <dgm:cxn modelId="{6845995C-EA9D-6740-BF69-F18C85E1B5CF}" type="presOf" srcId="{77D9D21F-5D7B-5342-97ED-F7E11A41A8E1}" destId="{47FDD10B-6A16-B446-8C43-75784EC0186F}" srcOrd="0" destOrd="0" presId="urn:microsoft.com/office/officeart/2005/8/layout/bProcess4"/>
    <dgm:cxn modelId="{EA72DB44-B6C7-684E-BD1A-D7919CDA6954}" type="presOf" srcId="{B1CE8BCB-C6AD-8E4E-8F5E-FC10EEDCA230}" destId="{EDAEF7F1-32D2-CB46-A336-31208D37C2AA}" srcOrd="0" destOrd="0" presId="urn:microsoft.com/office/officeart/2005/8/layout/bProcess4"/>
    <dgm:cxn modelId="{3AD7F066-9613-5348-884D-8477EE7254DE}" srcId="{746F0CC5-F742-3842-B17A-038C6D896D85}" destId="{E4AF8FDD-9B54-6A42-B998-059D09E267DE}" srcOrd="3" destOrd="0" parTransId="{10D5E0F1-6DA4-E643-984D-EB046C708597}" sibTransId="{B1CE8BCB-C6AD-8E4E-8F5E-FC10EEDCA230}"/>
    <dgm:cxn modelId="{4D40864B-FF3B-4242-81CA-D1764D1ABBE8}" srcId="{746F0CC5-F742-3842-B17A-038C6D896D85}" destId="{3C787A07-1486-EE44-BF1A-BCEEAF49B3F2}" srcOrd="4" destOrd="0" parTransId="{6707EDE2-DFAB-1645-81D4-D2B95C0E0C8D}" sibTransId="{01019529-F772-0545-A99F-B0613AF78A4A}"/>
    <dgm:cxn modelId="{7E2DC64B-B093-8E45-B77C-9C89EE976F07}" type="presOf" srcId="{71951844-5601-B34A-A4E6-D4930C6C66A9}" destId="{F4E82D1F-B68C-5646-BE31-960EF4F35FE5}" srcOrd="0" destOrd="0" presId="urn:microsoft.com/office/officeart/2005/8/layout/bProcess4"/>
    <dgm:cxn modelId="{F4145B54-4BFD-784F-B085-B6FB5269C866}" type="presOf" srcId="{746F0CC5-F742-3842-B17A-038C6D896D85}" destId="{3FFD0D1F-F0AE-734E-9B4C-3FE190B99060}" srcOrd="0" destOrd="0" presId="urn:microsoft.com/office/officeart/2005/8/layout/bProcess4"/>
    <dgm:cxn modelId="{760E3955-5E43-F746-9D44-640E829953F4}" type="presOf" srcId="{105E9D54-F5B6-3241-961E-233523DB668F}" destId="{8AA6857B-513A-F54B-A041-D84687659554}" srcOrd="0" destOrd="0" presId="urn:microsoft.com/office/officeart/2005/8/layout/bProcess4"/>
    <dgm:cxn modelId="{E7A85659-3460-474F-8063-628EAD35CE99}" type="presOf" srcId="{D3B4DDAA-2333-B94E-8B62-1EE236C30639}" destId="{4EDB4AE4-1326-AB44-92DD-4D3CF02AF753}" srcOrd="0" destOrd="0" presId="urn:microsoft.com/office/officeart/2005/8/layout/bProcess4"/>
    <dgm:cxn modelId="{8BA1D986-7483-C749-A471-C426568B7240}" type="presOf" srcId="{152D6A48-D909-6941-BAFB-DFD2BF08F770}" destId="{5EB3A210-16E4-1043-9BDD-B66BD178814C}" srcOrd="0" destOrd="0" presId="urn:microsoft.com/office/officeart/2005/8/layout/bProcess4"/>
    <dgm:cxn modelId="{464EF29A-8C3B-F443-A5D0-1628622DC657}" type="presOf" srcId="{FACFC925-0EDF-1D41-90E1-CBC2A9ED7647}" destId="{E1CA38C1-F3FE-5B4C-AD8F-122439F85176}" srcOrd="0" destOrd="0" presId="urn:microsoft.com/office/officeart/2005/8/layout/bProcess4"/>
    <dgm:cxn modelId="{4FB4D8A3-3D6B-664F-81DC-4C92636EE354}" srcId="{746F0CC5-F742-3842-B17A-038C6D896D85}" destId="{152D6A48-D909-6941-BAFB-DFD2BF08F770}" srcOrd="6" destOrd="0" parTransId="{F43E8F2E-C8D4-B541-B72A-A28C28D2901B}" sibTransId="{105E9D54-F5B6-3241-961E-233523DB668F}"/>
    <dgm:cxn modelId="{54987DA6-ACB1-B547-B5F9-6EF40BD2A4B0}" srcId="{746F0CC5-F742-3842-B17A-038C6D896D85}" destId="{77D9D21F-5D7B-5342-97ED-F7E11A41A8E1}" srcOrd="5" destOrd="0" parTransId="{7550FF5C-7E81-0F45-B3F5-8F3916A7799D}" sibTransId="{5AC405AF-902F-C447-B117-D4973DE174C0}"/>
    <dgm:cxn modelId="{5C70DAAB-5182-694E-8DE0-C47B0BCD6750}" type="presOf" srcId="{363E6A23-8968-BF40-AE8B-95F003CC616D}" destId="{36C74178-1174-B344-97E6-41DC2C51BA3B}" srcOrd="0" destOrd="0" presId="urn:microsoft.com/office/officeart/2005/8/layout/bProcess4"/>
    <dgm:cxn modelId="{9CA4A7B5-2041-B646-BF05-A4039DB9A15F}" type="presOf" srcId="{3C787A07-1486-EE44-BF1A-BCEEAF49B3F2}" destId="{EDCBCA1F-9F64-CB4D-8634-F0A68A3126ED}" srcOrd="0" destOrd="0" presId="urn:microsoft.com/office/officeart/2005/8/layout/bProcess4"/>
    <dgm:cxn modelId="{F9A39ADB-F85B-F44D-96C3-E8D861647C5F}" type="presOf" srcId="{01019529-F772-0545-A99F-B0613AF78A4A}" destId="{A723366A-6096-914F-8E8B-F3D500AC5373}" srcOrd="0" destOrd="0" presId="urn:microsoft.com/office/officeart/2005/8/layout/bProcess4"/>
    <dgm:cxn modelId="{0467E3E3-EC17-2440-B7F0-E1643F8DDCE6}" type="presOf" srcId="{F37DB1E5-6DA3-AC4D-AF38-169C4BDF573F}" destId="{A18C1075-D23B-5646-B8C8-C91BE77B5507}" srcOrd="0" destOrd="0" presId="urn:microsoft.com/office/officeart/2005/8/layout/bProcess4"/>
    <dgm:cxn modelId="{534170E6-C8D1-9848-9DA5-F7AB6A0F1807}" type="presOf" srcId="{151CCA89-4377-EB45-8BFC-590A7E766B34}" destId="{11C1BA1C-F474-244E-A56A-9C9DFC313E08}" srcOrd="0" destOrd="0" presId="urn:microsoft.com/office/officeart/2005/8/layout/bProcess4"/>
    <dgm:cxn modelId="{ED295BE9-E09C-6146-8778-AE57579D9ADC}" type="presOf" srcId="{E4AF8FDD-9B54-6A42-B998-059D09E267DE}" destId="{06CA5C82-7D12-814E-B88B-82E5B7F511D6}" srcOrd="0" destOrd="0" presId="urn:microsoft.com/office/officeart/2005/8/layout/bProcess4"/>
    <dgm:cxn modelId="{D92A68CA-7C7F-194A-A280-EBE526C23AF4}" type="presParOf" srcId="{3FFD0D1F-F0AE-734E-9B4C-3FE190B99060}" destId="{CB6A17C2-339B-5F4B-B975-D5056DD3ADF3}" srcOrd="0" destOrd="0" presId="urn:microsoft.com/office/officeart/2005/8/layout/bProcess4"/>
    <dgm:cxn modelId="{9783A4EF-C680-3C4F-9E76-145490E93629}" type="presParOf" srcId="{CB6A17C2-339B-5F4B-B975-D5056DD3ADF3}" destId="{16F7659E-0FC0-5548-A989-C4F7B5F33D59}" srcOrd="0" destOrd="0" presId="urn:microsoft.com/office/officeart/2005/8/layout/bProcess4"/>
    <dgm:cxn modelId="{8A7DEB11-9EF0-E34D-B7E0-34ACC3B62596}" type="presParOf" srcId="{CB6A17C2-339B-5F4B-B975-D5056DD3ADF3}" destId="{4EDB4AE4-1326-AB44-92DD-4D3CF02AF753}" srcOrd="1" destOrd="0" presId="urn:microsoft.com/office/officeart/2005/8/layout/bProcess4"/>
    <dgm:cxn modelId="{E04D0B13-3E33-124C-8F2F-8577E35EB788}" type="presParOf" srcId="{3FFD0D1F-F0AE-734E-9B4C-3FE190B99060}" destId="{49FF4C6F-63FD-0B47-8157-16C736F5226B}" srcOrd="1" destOrd="0" presId="urn:microsoft.com/office/officeart/2005/8/layout/bProcess4"/>
    <dgm:cxn modelId="{33AF4E25-06B7-914C-AB5A-78A64CA89611}" type="presParOf" srcId="{3FFD0D1F-F0AE-734E-9B4C-3FE190B99060}" destId="{F03B1162-F063-4E4A-AEC5-9E6C7414962B}" srcOrd="2" destOrd="0" presId="urn:microsoft.com/office/officeart/2005/8/layout/bProcess4"/>
    <dgm:cxn modelId="{52CB17CC-C8EC-5F47-862F-BA20994CB220}" type="presParOf" srcId="{F03B1162-F063-4E4A-AEC5-9E6C7414962B}" destId="{FFBB6A07-AEE8-8A4B-9595-54FDD3DDCCF0}" srcOrd="0" destOrd="0" presId="urn:microsoft.com/office/officeart/2005/8/layout/bProcess4"/>
    <dgm:cxn modelId="{DE42244C-6977-A84E-8FF4-FFB3B5210B10}" type="presParOf" srcId="{F03B1162-F063-4E4A-AEC5-9E6C7414962B}" destId="{E1CA38C1-F3FE-5B4C-AD8F-122439F85176}" srcOrd="1" destOrd="0" presId="urn:microsoft.com/office/officeart/2005/8/layout/bProcess4"/>
    <dgm:cxn modelId="{0A88C918-671C-8440-8B99-67489DB54DD5}" type="presParOf" srcId="{3FFD0D1F-F0AE-734E-9B4C-3FE190B99060}" destId="{56137EEC-B437-8B45-9685-33BCBCB89DE7}" srcOrd="3" destOrd="0" presId="urn:microsoft.com/office/officeart/2005/8/layout/bProcess4"/>
    <dgm:cxn modelId="{BCE294A1-C365-4941-B524-8FC8FDCC406D}" type="presParOf" srcId="{3FFD0D1F-F0AE-734E-9B4C-3FE190B99060}" destId="{819F4ECE-5B2A-4645-9C9A-F253CA1CE2F6}" srcOrd="4" destOrd="0" presId="urn:microsoft.com/office/officeart/2005/8/layout/bProcess4"/>
    <dgm:cxn modelId="{C627D8C9-C75F-2446-A298-D4ECA75B0709}" type="presParOf" srcId="{819F4ECE-5B2A-4645-9C9A-F253CA1CE2F6}" destId="{7A2B72EE-19C0-7840-9D05-9D055F505171}" srcOrd="0" destOrd="0" presId="urn:microsoft.com/office/officeart/2005/8/layout/bProcess4"/>
    <dgm:cxn modelId="{42A638C3-6A57-924A-8EAC-737901F3FBCB}" type="presParOf" srcId="{819F4ECE-5B2A-4645-9C9A-F253CA1CE2F6}" destId="{A18C1075-D23B-5646-B8C8-C91BE77B5507}" srcOrd="1" destOrd="0" presId="urn:microsoft.com/office/officeart/2005/8/layout/bProcess4"/>
    <dgm:cxn modelId="{44847438-3668-F74D-BC2B-5300177E382B}" type="presParOf" srcId="{3FFD0D1F-F0AE-734E-9B4C-3FE190B99060}" destId="{10F0663A-5AB9-1644-85AF-D15E21EA95AF}" srcOrd="5" destOrd="0" presId="urn:microsoft.com/office/officeart/2005/8/layout/bProcess4"/>
    <dgm:cxn modelId="{E459FA1A-76DD-5A4F-BC70-DDB3C839E0A3}" type="presParOf" srcId="{3FFD0D1F-F0AE-734E-9B4C-3FE190B99060}" destId="{65A9E8A6-CF2E-6144-A0C0-68367D7FDCCB}" srcOrd="6" destOrd="0" presId="urn:microsoft.com/office/officeart/2005/8/layout/bProcess4"/>
    <dgm:cxn modelId="{09624067-4ADA-D448-ACBF-8B844802ABEF}" type="presParOf" srcId="{65A9E8A6-CF2E-6144-A0C0-68367D7FDCCB}" destId="{D5987E54-D6B2-0844-98CD-E69B1DEFD6EE}" srcOrd="0" destOrd="0" presId="urn:microsoft.com/office/officeart/2005/8/layout/bProcess4"/>
    <dgm:cxn modelId="{83939BD8-6AA0-A141-A6D9-BAC97A8C889C}" type="presParOf" srcId="{65A9E8A6-CF2E-6144-A0C0-68367D7FDCCB}" destId="{06CA5C82-7D12-814E-B88B-82E5B7F511D6}" srcOrd="1" destOrd="0" presId="urn:microsoft.com/office/officeart/2005/8/layout/bProcess4"/>
    <dgm:cxn modelId="{CF875746-0501-4845-8E91-E72FDDB9ED76}" type="presParOf" srcId="{3FFD0D1F-F0AE-734E-9B4C-3FE190B99060}" destId="{EDAEF7F1-32D2-CB46-A336-31208D37C2AA}" srcOrd="7" destOrd="0" presId="urn:microsoft.com/office/officeart/2005/8/layout/bProcess4"/>
    <dgm:cxn modelId="{BFACEC7B-7FAF-C445-B06F-F70CA194C7B8}" type="presParOf" srcId="{3FFD0D1F-F0AE-734E-9B4C-3FE190B99060}" destId="{F77CFF11-7AD0-B249-A6AE-F0CDDF7AFD3A}" srcOrd="8" destOrd="0" presId="urn:microsoft.com/office/officeart/2005/8/layout/bProcess4"/>
    <dgm:cxn modelId="{7F18465F-B1CA-D14E-9C68-27CE97B09B40}" type="presParOf" srcId="{F77CFF11-7AD0-B249-A6AE-F0CDDF7AFD3A}" destId="{67D17512-C9D4-8F43-9DDB-F3A8B3673101}" srcOrd="0" destOrd="0" presId="urn:microsoft.com/office/officeart/2005/8/layout/bProcess4"/>
    <dgm:cxn modelId="{FF3BBF3C-0AAF-054D-BB8A-826EF8CA3F0F}" type="presParOf" srcId="{F77CFF11-7AD0-B249-A6AE-F0CDDF7AFD3A}" destId="{EDCBCA1F-9F64-CB4D-8634-F0A68A3126ED}" srcOrd="1" destOrd="0" presId="urn:microsoft.com/office/officeart/2005/8/layout/bProcess4"/>
    <dgm:cxn modelId="{F3254725-6E1C-C84C-B2C9-C00FF362823E}" type="presParOf" srcId="{3FFD0D1F-F0AE-734E-9B4C-3FE190B99060}" destId="{A723366A-6096-914F-8E8B-F3D500AC5373}" srcOrd="9" destOrd="0" presId="urn:microsoft.com/office/officeart/2005/8/layout/bProcess4"/>
    <dgm:cxn modelId="{50D2EC75-B3CC-9945-B91C-8F4CDE631425}" type="presParOf" srcId="{3FFD0D1F-F0AE-734E-9B4C-3FE190B99060}" destId="{552AF158-0D76-F443-A277-35665D5167EB}" srcOrd="10" destOrd="0" presId="urn:microsoft.com/office/officeart/2005/8/layout/bProcess4"/>
    <dgm:cxn modelId="{F7C232F7-4BD1-4044-B4C7-B05A5319F7E6}" type="presParOf" srcId="{552AF158-0D76-F443-A277-35665D5167EB}" destId="{5A958CAA-23B0-3B49-85CF-40FB215AE82B}" srcOrd="0" destOrd="0" presId="urn:microsoft.com/office/officeart/2005/8/layout/bProcess4"/>
    <dgm:cxn modelId="{EE219716-24D3-9C4A-89FA-FC7FA6A81147}" type="presParOf" srcId="{552AF158-0D76-F443-A277-35665D5167EB}" destId="{47FDD10B-6A16-B446-8C43-75784EC0186F}" srcOrd="1" destOrd="0" presId="urn:microsoft.com/office/officeart/2005/8/layout/bProcess4"/>
    <dgm:cxn modelId="{E0456C71-3136-5642-A65D-D10D59C03AAD}" type="presParOf" srcId="{3FFD0D1F-F0AE-734E-9B4C-3FE190B99060}" destId="{973DBBD8-3AA4-5F41-888F-BFF391A4E573}" srcOrd="11" destOrd="0" presId="urn:microsoft.com/office/officeart/2005/8/layout/bProcess4"/>
    <dgm:cxn modelId="{75C1F1C6-9AF7-904D-B66A-078FC8CA8C32}" type="presParOf" srcId="{3FFD0D1F-F0AE-734E-9B4C-3FE190B99060}" destId="{DA5C952C-F52E-504B-9C15-14A7B38E9DC9}" srcOrd="12" destOrd="0" presId="urn:microsoft.com/office/officeart/2005/8/layout/bProcess4"/>
    <dgm:cxn modelId="{6DB8426F-3D54-F341-B963-7A756A83C977}" type="presParOf" srcId="{DA5C952C-F52E-504B-9C15-14A7B38E9DC9}" destId="{D534DF78-121D-C344-AE36-62E932C25084}" srcOrd="0" destOrd="0" presId="urn:microsoft.com/office/officeart/2005/8/layout/bProcess4"/>
    <dgm:cxn modelId="{477A9C3A-30FE-5D4B-88BE-790283EAC43D}" type="presParOf" srcId="{DA5C952C-F52E-504B-9C15-14A7B38E9DC9}" destId="{5EB3A210-16E4-1043-9BDD-B66BD178814C}" srcOrd="1" destOrd="0" presId="urn:microsoft.com/office/officeart/2005/8/layout/bProcess4"/>
    <dgm:cxn modelId="{92761084-BDBE-B542-8D8F-86588A8008A7}" type="presParOf" srcId="{3FFD0D1F-F0AE-734E-9B4C-3FE190B99060}" destId="{8AA6857B-513A-F54B-A041-D84687659554}" srcOrd="13" destOrd="0" presId="urn:microsoft.com/office/officeart/2005/8/layout/bProcess4"/>
    <dgm:cxn modelId="{FD6077B9-8F46-2543-8358-BA9827067528}" type="presParOf" srcId="{3FFD0D1F-F0AE-734E-9B4C-3FE190B99060}" destId="{9EE5144B-2A8B-E943-80E2-4713D4BA8982}" srcOrd="14" destOrd="0" presId="urn:microsoft.com/office/officeart/2005/8/layout/bProcess4"/>
    <dgm:cxn modelId="{D1A9FF55-8DE0-E74D-80D3-1DA59D05E2C0}" type="presParOf" srcId="{9EE5144B-2A8B-E943-80E2-4713D4BA8982}" destId="{38FA34D9-A343-DE42-8D53-25C5D63DEBE2}" srcOrd="0" destOrd="0" presId="urn:microsoft.com/office/officeart/2005/8/layout/bProcess4"/>
    <dgm:cxn modelId="{6AD39897-6AA3-1344-BA02-1EB68552DD71}" type="presParOf" srcId="{9EE5144B-2A8B-E943-80E2-4713D4BA8982}" destId="{36C74178-1174-B344-97E6-41DC2C51BA3B}" srcOrd="1" destOrd="0" presId="urn:microsoft.com/office/officeart/2005/8/layout/bProcess4"/>
    <dgm:cxn modelId="{99C6E597-AFD3-C547-A762-71CC93B7D418}" type="presParOf" srcId="{3FFD0D1F-F0AE-734E-9B4C-3FE190B99060}" destId="{F4E82D1F-B68C-5646-BE31-960EF4F35FE5}" srcOrd="15" destOrd="0" presId="urn:microsoft.com/office/officeart/2005/8/layout/bProcess4"/>
    <dgm:cxn modelId="{854231E6-F912-2740-AEDB-90201F352654}" type="presParOf" srcId="{3FFD0D1F-F0AE-734E-9B4C-3FE190B99060}" destId="{070E7DCA-C4CA-0A41-B040-940BE8BF6810}" srcOrd="16" destOrd="0" presId="urn:microsoft.com/office/officeart/2005/8/layout/bProcess4"/>
    <dgm:cxn modelId="{E5B13D77-4CC9-1645-A79D-030010E3FA1F}" type="presParOf" srcId="{070E7DCA-C4CA-0A41-B040-940BE8BF6810}" destId="{C6BD53A4-9394-3F49-9278-C5BF74350323}" srcOrd="0" destOrd="0" presId="urn:microsoft.com/office/officeart/2005/8/layout/bProcess4"/>
    <dgm:cxn modelId="{D2946AEF-36DA-0343-BBB7-80EF0890CB46}" type="presParOf" srcId="{070E7DCA-C4CA-0A41-B040-940BE8BF6810}" destId="{11C1BA1C-F474-244E-A56A-9C9DFC313E08}"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7DD7077-CE9D-41AA-A550-A9F8FEC78DD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FE27F82-E812-478A-9F9F-D020B7CA2689}">
      <dgm:prSet phldr="0"/>
      <dgm:spPr>
        <a:solidFill>
          <a:srgbClr val="E5AC82"/>
        </a:solidFill>
        <a:ln w="25400">
          <a:solidFill>
            <a:schemeClr val="bg1"/>
          </a:solidFill>
          <a:extLst>
            <a:ext uri="{C807C97D-BFC1-408E-A445-0C87EB9F89A2}">
              <ask:lineSketchStyleProps xmlns:ask="http://schemas.microsoft.com/office/drawing/2018/sketchyshapes">
                <ask:type>
                  <ask:lineSketchFreehand/>
                </ask:type>
              </ask:lineSketchStyleProps>
            </a:ext>
          </a:extLst>
        </a:ln>
        <a:effectLst>
          <a:softEdge rad="0"/>
        </a:effectLst>
      </dgm:spPr>
      <dgm:t>
        <a:bodyPr/>
        <a:lstStyle/>
        <a:p>
          <a:pPr rtl="0"/>
          <a:r>
            <a:rPr lang="fr-FR" b="1" dirty="0">
              <a:latin typeface="Tw Cen MT"/>
            </a:rPr>
            <a:t>Focus : Le rôle des managers</a:t>
          </a:r>
          <a:endParaRPr lang="fr-FR" dirty="0">
            <a:latin typeface="Tw Cen MT"/>
          </a:endParaRPr>
        </a:p>
      </dgm:t>
    </dgm:pt>
    <dgm:pt modelId="{E838F586-3724-41C3-B773-2802594A140A}" type="parTrans" cxnId="{018B7B81-5C05-440A-84C5-611114F181B0}">
      <dgm:prSet/>
      <dgm:spPr/>
      <dgm:t>
        <a:bodyPr/>
        <a:lstStyle/>
        <a:p>
          <a:endParaRPr lang="fr-FR"/>
        </a:p>
      </dgm:t>
    </dgm:pt>
    <dgm:pt modelId="{29EB0BD3-55FD-42C4-AAA0-1F9E9C1E413A}" type="sibTrans" cxnId="{018B7B81-5C05-440A-84C5-611114F181B0}">
      <dgm:prSet/>
      <dgm:spPr/>
      <dgm:t>
        <a:bodyPr/>
        <a:lstStyle/>
        <a:p>
          <a:endParaRPr lang="fr-FR"/>
        </a:p>
      </dgm:t>
    </dgm:pt>
    <dgm:pt modelId="{E11CDBAA-3350-F444-9A0F-C88D6CD285AD}">
      <dgm:prSet phldrT="[Text]" phldr="0" custT="1"/>
      <dgm:spPr>
        <a:solidFill>
          <a:srgbClr val="E5AC82">
            <a:alpha val="20221"/>
          </a:srgbClr>
        </a:solidFill>
        <a:ln w="2540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buNone/>
          </a:pPr>
          <a:r>
            <a:rPr lang="fr-FR" sz="2000" dirty="0">
              <a:solidFill>
                <a:srgbClr val="44546A"/>
              </a:solidFill>
              <a:latin typeface="TW Cen MT"/>
              <a:cs typeface="Calibri" panose="020F0502020204030204"/>
            </a:rPr>
            <a:t>Du fait de leur proximité avec les équipes, les managers</a:t>
          </a:r>
          <a:endParaRPr lang="fr-FR" sz="2000" dirty="0">
            <a:solidFill>
              <a:srgbClr val="44546A"/>
            </a:solidFill>
            <a:latin typeface="Tw Cen MT"/>
          </a:endParaRPr>
        </a:p>
      </dgm:t>
    </dgm:pt>
    <dgm:pt modelId="{A58EEE6B-D5F6-7A48-8E0F-FB35899F1F66}" type="parTrans" cxnId="{45F3753E-586C-354E-ADA6-EED381CAA0BE}">
      <dgm:prSet/>
      <dgm:spPr/>
      <dgm:t>
        <a:bodyPr/>
        <a:lstStyle/>
        <a:p>
          <a:endParaRPr lang="fr-FR"/>
        </a:p>
      </dgm:t>
    </dgm:pt>
    <dgm:pt modelId="{6811BCB4-9A2F-3B45-B117-B9993BA2983F}" type="sibTrans" cxnId="{45F3753E-586C-354E-ADA6-EED381CAA0BE}">
      <dgm:prSet/>
      <dgm:spPr/>
      <dgm:t>
        <a:bodyPr/>
        <a:lstStyle/>
        <a:p>
          <a:endParaRPr lang="fr-FR"/>
        </a:p>
      </dgm:t>
    </dgm:pt>
    <dgm:pt modelId="{AC18133C-5D59-8348-81B4-4C05C6AB661B}">
      <dgm:prSet custT="1"/>
      <dgm:spPr/>
      <dgm:t>
        <a:bodyPr/>
        <a:lstStyle/>
        <a:p>
          <a:pPr rtl="0"/>
          <a:r>
            <a:rPr lang="fr-FR" sz="2000" b="1" dirty="0">
              <a:solidFill>
                <a:srgbClr val="44546A"/>
              </a:solidFill>
              <a:latin typeface="TW Cen MT"/>
              <a:cs typeface="Calibri" panose="020F0502020204030204"/>
            </a:rPr>
            <a:t>d'orienter </a:t>
          </a:r>
          <a:r>
            <a:rPr lang="fr-FR" sz="2000" dirty="0">
              <a:solidFill>
                <a:srgbClr val="44546A"/>
              </a:solidFill>
              <a:latin typeface="TW Cen MT"/>
              <a:cs typeface="Calibri" panose="020F0502020204030204"/>
            </a:rPr>
            <a:t>la personne</a:t>
          </a:r>
        </a:p>
      </dgm:t>
    </dgm:pt>
    <dgm:pt modelId="{8F946610-2605-2A4D-AAB3-AA93CCD96F97}" type="parTrans" cxnId="{6BE3359C-1D42-D947-90D1-9E0475857714}">
      <dgm:prSet/>
      <dgm:spPr/>
      <dgm:t>
        <a:bodyPr/>
        <a:lstStyle/>
        <a:p>
          <a:endParaRPr lang="fr-FR"/>
        </a:p>
      </dgm:t>
    </dgm:pt>
    <dgm:pt modelId="{FE14495B-26E9-2B4E-AD88-79A3778F1FEF}" type="sibTrans" cxnId="{6BE3359C-1D42-D947-90D1-9E0475857714}">
      <dgm:prSet/>
      <dgm:spPr/>
      <dgm:t>
        <a:bodyPr/>
        <a:lstStyle/>
        <a:p>
          <a:endParaRPr lang="fr-FR"/>
        </a:p>
      </dgm:t>
    </dgm:pt>
    <dgm:pt modelId="{0A058F7C-54EA-E242-96C2-4B560DE763B7}">
      <dgm:prSet phldrT="[Text]" phldr="0" custT="1"/>
      <dgm:spPr>
        <a:solidFill>
          <a:srgbClr val="E5AC82">
            <a:alpha val="20221"/>
          </a:srgbClr>
        </a:solidFill>
        <a:ln w="2540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buNone/>
          </a:pPr>
          <a:r>
            <a:rPr lang="fr-FR" sz="2000" dirty="0">
              <a:solidFill>
                <a:srgbClr val="44546A"/>
              </a:solidFill>
              <a:latin typeface="TW Cen MT"/>
              <a:cs typeface="Calibri" panose="020F0502020204030204"/>
            </a:rPr>
            <a:t>sont souvent identifié·e·s par les personnes comme les</a:t>
          </a:r>
          <a:endParaRPr lang="fr-FR" sz="2000" dirty="0">
            <a:solidFill>
              <a:srgbClr val="44546A"/>
            </a:solidFill>
            <a:latin typeface="Tw Cen MT"/>
          </a:endParaRPr>
        </a:p>
      </dgm:t>
    </dgm:pt>
    <dgm:pt modelId="{CE48D4E8-841F-6D4E-9B1D-23E3065AB131}" type="parTrans" cxnId="{D5BE3244-CC7F-4A41-8F22-FF7C06498F9E}">
      <dgm:prSet/>
      <dgm:spPr/>
      <dgm:t>
        <a:bodyPr/>
        <a:lstStyle/>
        <a:p>
          <a:endParaRPr lang="fr-FR"/>
        </a:p>
      </dgm:t>
    </dgm:pt>
    <dgm:pt modelId="{F14FBF74-149A-C34F-975C-301F3E209333}" type="sibTrans" cxnId="{D5BE3244-CC7F-4A41-8F22-FF7C06498F9E}">
      <dgm:prSet/>
      <dgm:spPr/>
      <dgm:t>
        <a:bodyPr/>
        <a:lstStyle/>
        <a:p>
          <a:endParaRPr lang="fr-FR"/>
        </a:p>
      </dgm:t>
    </dgm:pt>
    <dgm:pt modelId="{6E7FD3FC-2572-EE4C-A482-87FB98634DEE}">
      <dgm:prSet phldrT="[Text]" phldr="0" custT="1"/>
      <dgm:spPr>
        <a:solidFill>
          <a:srgbClr val="E5AC82">
            <a:alpha val="20221"/>
          </a:srgbClr>
        </a:solidFill>
        <a:ln w="2540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buNone/>
          </a:pPr>
          <a:r>
            <a:rPr lang="fr-FR" sz="2000" dirty="0">
              <a:solidFill>
                <a:srgbClr val="44546A"/>
              </a:solidFill>
              <a:latin typeface="TW Cen MT"/>
              <a:cs typeface="Calibri" panose="020F0502020204030204"/>
            </a:rPr>
            <a:t>premières personnes vers qui se tourner lorsqu'on</a:t>
          </a:r>
          <a:endParaRPr lang="fr-FR" sz="2000" dirty="0">
            <a:solidFill>
              <a:srgbClr val="44546A"/>
            </a:solidFill>
            <a:latin typeface="Tw Cen MT"/>
          </a:endParaRPr>
        </a:p>
      </dgm:t>
    </dgm:pt>
    <dgm:pt modelId="{46300BAD-5E95-B445-9FF7-4B5887BBCF67}" type="parTrans" cxnId="{FBFA1461-5856-914F-AFE8-D1054F2365C3}">
      <dgm:prSet/>
      <dgm:spPr/>
      <dgm:t>
        <a:bodyPr/>
        <a:lstStyle/>
        <a:p>
          <a:endParaRPr lang="fr-FR"/>
        </a:p>
      </dgm:t>
    </dgm:pt>
    <dgm:pt modelId="{579784E4-CDE5-9345-B1CF-71C4FFF48774}" type="sibTrans" cxnId="{FBFA1461-5856-914F-AFE8-D1054F2365C3}">
      <dgm:prSet/>
      <dgm:spPr/>
      <dgm:t>
        <a:bodyPr/>
        <a:lstStyle/>
        <a:p>
          <a:endParaRPr lang="fr-FR"/>
        </a:p>
      </dgm:t>
    </dgm:pt>
    <dgm:pt modelId="{D97F81BC-9F16-164F-B4AB-A6C1008E9AA2}">
      <dgm:prSet phldrT="[Text]" phldr="0" custT="1"/>
      <dgm:spPr>
        <a:solidFill>
          <a:srgbClr val="E5AC82">
            <a:alpha val="20221"/>
          </a:srgbClr>
        </a:solidFill>
        <a:ln w="2540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buNone/>
          </a:pPr>
          <a:r>
            <a:rPr lang="fr-FR" sz="2000" dirty="0">
              <a:solidFill>
                <a:srgbClr val="44546A"/>
              </a:solidFill>
              <a:latin typeface="TW Cen MT"/>
              <a:cs typeface="Calibri" panose="020F0502020204030204"/>
            </a:rPr>
            <a:t>rencontre des difficultés au travail. </a:t>
          </a:r>
          <a:endParaRPr lang="fr-FR" sz="2000" dirty="0">
            <a:solidFill>
              <a:srgbClr val="44546A"/>
            </a:solidFill>
            <a:latin typeface="Tw Cen MT"/>
          </a:endParaRPr>
        </a:p>
      </dgm:t>
    </dgm:pt>
    <dgm:pt modelId="{92F5AD32-1CE9-104B-BAEE-F36F406B6CC7}" type="parTrans" cxnId="{32AA6C92-6AA2-0F4B-B27B-71F31BCB7A18}">
      <dgm:prSet/>
      <dgm:spPr/>
      <dgm:t>
        <a:bodyPr/>
        <a:lstStyle/>
        <a:p>
          <a:endParaRPr lang="fr-FR"/>
        </a:p>
      </dgm:t>
    </dgm:pt>
    <dgm:pt modelId="{AF7AE1CC-063B-044A-A01E-6264DC0EF6F7}" type="sibTrans" cxnId="{32AA6C92-6AA2-0F4B-B27B-71F31BCB7A18}">
      <dgm:prSet/>
      <dgm:spPr/>
      <dgm:t>
        <a:bodyPr/>
        <a:lstStyle/>
        <a:p>
          <a:endParaRPr lang="fr-FR"/>
        </a:p>
      </dgm:t>
    </dgm:pt>
    <dgm:pt modelId="{76176F3A-22CB-4842-89CA-867C2882AE8C}">
      <dgm:prSet phldrT="[Text]" phldr="0" custT="1"/>
      <dgm:spPr>
        <a:solidFill>
          <a:srgbClr val="E5AC82">
            <a:alpha val="20221"/>
          </a:srgbClr>
        </a:solidFill>
        <a:ln w="2540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buNone/>
          </a:pPr>
          <a:r>
            <a:rPr lang="fr-FR" sz="2000" i="0" dirty="0">
              <a:solidFill>
                <a:srgbClr val="44546A"/>
              </a:solidFill>
              <a:latin typeface="TW Cen MT"/>
              <a:cs typeface="Calibri" panose="020F0502020204030204"/>
            </a:rPr>
            <a:t>Si vous êtes manager </a:t>
          </a:r>
          <a:r>
            <a:rPr lang="fr-FR" sz="2000" dirty="0">
              <a:solidFill>
                <a:srgbClr val="44546A"/>
              </a:solidFill>
              <a:latin typeface="TW Cen MT"/>
              <a:cs typeface="Calibri" panose="020F0502020204030204"/>
            </a:rPr>
            <a:t>et qu'une personne vient témoigner </a:t>
          </a:r>
          <a:endParaRPr lang="fr-FR" sz="2000" dirty="0">
            <a:solidFill>
              <a:srgbClr val="44546A"/>
            </a:solidFill>
            <a:latin typeface="Tw Cen MT"/>
          </a:endParaRPr>
        </a:p>
      </dgm:t>
    </dgm:pt>
    <dgm:pt modelId="{F717F4B8-F9FE-9644-A642-7B6C95BB0D67}" type="parTrans" cxnId="{F010C832-588D-8748-97AB-EA4184BB5EF2}">
      <dgm:prSet/>
      <dgm:spPr/>
      <dgm:t>
        <a:bodyPr/>
        <a:lstStyle/>
        <a:p>
          <a:endParaRPr lang="fr-FR"/>
        </a:p>
      </dgm:t>
    </dgm:pt>
    <dgm:pt modelId="{BB55EA83-C9C3-3547-AB13-E8C8605D272A}" type="sibTrans" cxnId="{F010C832-588D-8748-97AB-EA4184BB5EF2}">
      <dgm:prSet/>
      <dgm:spPr/>
      <dgm:t>
        <a:bodyPr/>
        <a:lstStyle/>
        <a:p>
          <a:endParaRPr lang="fr-FR"/>
        </a:p>
      </dgm:t>
    </dgm:pt>
    <dgm:pt modelId="{8BBB27F5-7A3A-134C-9D53-4ABD67747969}">
      <dgm:prSet phldrT="[Text]" phldr="0" custT="1"/>
      <dgm:spPr>
        <a:solidFill>
          <a:srgbClr val="E5AC82">
            <a:alpha val="20221"/>
          </a:srgbClr>
        </a:solidFill>
        <a:ln w="2540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buNone/>
          </a:pPr>
          <a:endParaRPr lang="fr-FR" sz="2000" dirty="0">
            <a:solidFill>
              <a:srgbClr val="44546A"/>
            </a:solidFill>
            <a:latin typeface="Tw Cen MT"/>
          </a:endParaRPr>
        </a:p>
      </dgm:t>
    </dgm:pt>
    <dgm:pt modelId="{47ED8D8B-8486-4149-88E3-EF9EA53A2DB3}" type="parTrans" cxnId="{285FB6A9-AD30-2B44-96DE-FBEBEA54BE19}">
      <dgm:prSet/>
      <dgm:spPr/>
      <dgm:t>
        <a:bodyPr/>
        <a:lstStyle/>
        <a:p>
          <a:endParaRPr lang="fr-FR"/>
        </a:p>
      </dgm:t>
    </dgm:pt>
    <dgm:pt modelId="{4362EF6D-0617-8142-A7DE-4BD47237B2B6}" type="sibTrans" cxnId="{285FB6A9-AD30-2B44-96DE-FBEBEA54BE19}">
      <dgm:prSet/>
      <dgm:spPr/>
      <dgm:t>
        <a:bodyPr/>
        <a:lstStyle/>
        <a:p>
          <a:endParaRPr lang="fr-FR"/>
        </a:p>
      </dgm:t>
    </dgm:pt>
    <dgm:pt modelId="{D91BD911-D7AA-9943-81D0-B2ABF9CF24B0}">
      <dgm:prSet phldrT="[Text]" phldr="0" custT="1"/>
      <dgm:spPr>
        <a:solidFill>
          <a:srgbClr val="E5AC82">
            <a:alpha val="20221"/>
          </a:srgbClr>
        </a:solidFill>
        <a:ln w="2540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buFont typeface="Arial" panose="020B0604020202020204" pitchFamily="34" charset="0"/>
            <a:buChar char="•"/>
          </a:pPr>
          <a:r>
            <a:rPr lang="fr-FR" sz="2000" b="1" dirty="0">
              <a:solidFill>
                <a:srgbClr val="44546A"/>
              </a:solidFill>
              <a:latin typeface="TW Cen MT"/>
              <a:cs typeface="Calibri" panose="020F0502020204030204"/>
            </a:rPr>
            <a:t>d'accueillir</a:t>
          </a:r>
          <a:r>
            <a:rPr lang="fr-FR" sz="2000" dirty="0">
              <a:solidFill>
                <a:srgbClr val="44546A"/>
              </a:solidFill>
              <a:latin typeface="TW Cen MT"/>
              <a:cs typeface="Calibri" panose="020F0502020204030204"/>
            </a:rPr>
            <a:t> la parole</a:t>
          </a:r>
          <a:endParaRPr lang="fr-FR" sz="2000" dirty="0">
            <a:solidFill>
              <a:srgbClr val="44546A"/>
            </a:solidFill>
            <a:latin typeface="Tw Cen MT"/>
          </a:endParaRPr>
        </a:p>
      </dgm:t>
    </dgm:pt>
    <dgm:pt modelId="{7E0B9DEF-28EC-EE42-B680-EA9573724A73}" type="parTrans" cxnId="{E6F93E1E-3863-C64F-B229-92A5C1F7BD71}">
      <dgm:prSet/>
      <dgm:spPr/>
      <dgm:t>
        <a:bodyPr/>
        <a:lstStyle/>
        <a:p>
          <a:endParaRPr lang="fr-FR"/>
        </a:p>
      </dgm:t>
    </dgm:pt>
    <dgm:pt modelId="{CE3011A4-8D53-6742-8119-920D3B3028E1}" type="sibTrans" cxnId="{E6F93E1E-3863-C64F-B229-92A5C1F7BD71}">
      <dgm:prSet/>
      <dgm:spPr/>
      <dgm:t>
        <a:bodyPr/>
        <a:lstStyle/>
        <a:p>
          <a:endParaRPr lang="fr-FR"/>
        </a:p>
      </dgm:t>
    </dgm:pt>
    <dgm:pt modelId="{18FD09DC-326C-B545-AA4E-4E06700360BF}">
      <dgm:prSet phldrT="[Text]" phldr="0" custT="1"/>
      <dgm:spPr>
        <a:solidFill>
          <a:srgbClr val="E5AC82">
            <a:alpha val="20221"/>
          </a:srgbClr>
        </a:solidFill>
        <a:ln w="2540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buNone/>
          </a:pPr>
          <a:endParaRPr lang="fr-FR" sz="2000" dirty="0">
            <a:solidFill>
              <a:srgbClr val="44546A"/>
            </a:solidFill>
            <a:latin typeface="Tw Cen MT"/>
          </a:endParaRPr>
        </a:p>
      </dgm:t>
    </dgm:pt>
    <dgm:pt modelId="{21E287B7-1FBD-BE45-B7E2-43B475D2AB57}" type="parTrans" cxnId="{3AE9487A-E941-1B4E-B48F-E599FD89792D}">
      <dgm:prSet/>
      <dgm:spPr/>
      <dgm:t>
        <a:bodyPr/>
        <a:lstStyle/>
        <a:p>
          <a:endParaRPr lang="fr-FR"/>
        </a:p>
      </dgm:t>
    </dgm:pt>
    <dgm:pt modelId="{45253842-E013-1C4B-9929-63FED7ACBC4E}" type="sibTrans" cxnId="{3AE9487A-E941-1B4E-B48F-E599FD89792D}">
      <dgm:prSet/>
      <dgm:spPr/>
      <dgm:t>
        <a:bodyPr/>
        <a:lstStyle/>
        <a:p>
          <a:endParaRPr lang="fr-FR"/>
        </a:p>
      </dgm:t>
    </dgm:pt>
    <dgm:pt modelId="{3B613491-89E8-C444-9F67-92B09A4C77C6}">
      <dgm:prSet phldrT="[Text]" phldr="0" custT="1"/>
      <dgm:spPr>
        <a:solidFill>
          <a:srgbClr val="E5AC82">
            <a:alpha val="20221"/>
          </a:srgbClr>
        </a:solidFill>
        <a:ln w="2540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buNone/>
          </a:pPr>
          <a:r>
            <a:rPr lang="fr-FR" sz="2000" dirty="0">
              <a:solidFill>
                <a:srgbClr val="44546A"/>
              </a:solidFill>
              <a:latin typeface="TW Cen MT"/>
              <a:cs typeface="Calibri" panose="020F0502020204030204"/>
            </a:rPr>
            <a:t>d'une situation de violences, votre rôle est :</a:t>
          </a:r>
          <a:endParaRPr lang="fr-FR" sz="2000" dirty="0">
            <a:solidFill>
              <a:srgbClr val="44546A"/>
            </a:solidFill>
            <a:latin typeface="Tw Cen MT"/>
          </a:endParaRPr>
        </a:p>
      </dgm:t>
    </dgm:pt>
    <dgm:pt modelId="{E9703BCA-B2F9-0144-AD9F-96AE2CF8BB5C}" type="parTrans" cxnId="{08FAFB83-884C-5B48-B5B6-EE74CBFF46AB}">
      <dgm:prSet/>
      <dgm:spPr/>
      <dgm:t>
        <a:bodyPr/>
        <a:lstStyle/>
        <a:p>
          <a:endParaRPr lang="fr-FR"/>
        </a:p>
      </dgm:t>
    </dgm:pt>
    <dgm:pt modelId="{A6E6B8FE-4437-EC4D-8B88-7B9383D80201}" type="sibTrans" cxnId="{08FAFB83-884C-5B48-B5B6-EE74CBFF46AB}">
      <dgm:prSet/>
      <dgm:spPr/>
      <dgm:t>
        <a:bodyPr/>
        <a:lstStyle/>
        <a:p>
          <a:endParaRPr lang="fr-FR"/>
        </a:p>
      </dgm:t>
    </dgm:pt>
    <dgm:pt modelId="{CF0B29A9-8D50-4F13-AC3E-064F34455573}">
      <dgm:prSet custT="1"/>
      <dgm:spPr/>
      <dgm:t>
        <a:bodyPr/>
        <a:lstStyle/>
        <a:p>
          <a:pPr rtl="0"/>
          <a:r>
            <a:rPr lang="fr-FR" sz="2000" b="1" strike="noStrike" dirty="0">
              <a:solidFill>
                <a:srgbClr val="44546A"/>
              </a:solidFill>
              <a:latin typeface="TW Cen MT"/>
              <a:cs typeface="Calibri" panose="020F0502020204030204"/>
            </a:rPr>
            <a:t>de faire remonter aux RH</a:t>
          </a:r>
          <a:r>
            <a:rPr lang="fr-FR" sz="2000" strike="noStrike" dirty="0">
              <a:solidFill>
                <a:srgbClr val="44546A"/>
              </a:solidFill>
              <a:latin typeface="TW Cen MT"/>
              <a:cs typeface="Calibri" panose="020F0502020204030204"/>
            </a:rPr>
            <a:t> </a:t>
          </a:r>
          <a:r>
            <a:rPr lang="fr-FR" sz="2000" dirty="0">
              <a:solidFill>
                <a:srgbClr val="44546A"/>
              </a:solidFill>
              <a:latin typeface="TW Cen MT"/>
              <a:cs typeface="Calibri" panose="020F0502020204030204"/>
            </a:rPr>
            <a:t>pour que la situation soit traitée en bonne et due forme. </a:t>
          </a:r>
        </a:p>
      </dgm:t>
    </dgm:pt>
    <dgm:pt modelId="{2171F764-4B37-4CAB-A926-06D787B08020}" type="parTrans" cxnId="{E5AD9C97-CF57-4741-836B-F4EA9D03871C}">
      <dgm:prSet/>
      <dgm:spPr/>
    </dgm:pt>
    <dgm:pt modelId="{2E74EC79-4E22-4F0F-ACBA-961ACFB2F3C2}" type="sibTrans" cxnId="{E5AD9C97-CF57-4741-836B-F4EA9D03871C}">
      <dgm:prSet/>
      <dgm:spPr/>
    </dgm:pt>
    <dgm:pt modelId="{EA090504-2A6D-4535-9C11-B2DE88381B8B}" type="pres">
      <dgm:prSet presAssocID="{17DD7077-CE9D-41AA-A550-A9F8FEC78DD3}" presName="Name0" presStyleCnt="0">
        <dgm:presLayoutVars>
          <dgm:dir/>
          <dgm:animLvl val="lvl"/>
          <dgm:resizeHandles val="exact"/>
        </dgm:presLayoutVars>
      </dgm:prSet>
      <dgm:spPr/>
    </dgm:pt>
    <dgm:pt modelId="{3B6B07B2-AAF8-404B-BE5B-DEE79CBE07F6}" type="pres">
      <dgm:prSet presAssocID="{CFE27F82-E812-478A-9F9F-D020B7CA2689}" presName="composite" presStyleCnt="0"/>
      <dgm:spPr/>
    </dgm:pt>
    <dgm:pt modelId="{C269B102-A2C8-46B9-9674-CCC038DE3DC8}" type="pres">
      <dgm:prSet presAssocID="{CFE27F82-E812-478A-9F9F-D020B7CA2689}" presName="parTx" presStyleLbl="alignNode1" presStyleIdx="0" presStyleCnt="1" custLinFactNeighborX="-13039" custLinFactNeighborY="-96983">
        <dgm:presLayoutVars>
          <dgm:chMax val="0"/>
          <dgm:chPref val="0"/>
          <dgm:bulletEnabled val="1"/>
        </dgm:presLayoutVars>
      </dgm:prSet>
      <dgm:spPr/>
    </dgm:pt>
    <dgm:pt modelId="{29FA12B7-5A49-4486-BC67-BCBBBA1A00D3}" type="pres">
      <dgm:prSet presAssocID="{CFE27F82-E812-478A-9F9F-D020B7CA2689}" presName="desTx" presStyleLbl="alignAccFollowNode1" presStyleIdx="0" presStyleCnt="1" custScaleY="100000">
        <dgm:presLayoutVars>
          <dgm:bulletEnabled val="1"/>
        </dgm:presLayoutVars>
      </dgm:prSet>
      <dgm:spPr/>
    </dgm:pt>
  </dgm:ptLst>
  <dgm:cxnLst>
    <dgm:cxn modelId="{AC32C00D-9364-DA40-BE0C-4F039CBC835F}" type="presOf" srcId="{D91BD911-D7AA-9943-81D0-B2ABF9CF24B0}" destId="{29FA12B7-5A49-4486-BC67-BCBBBA1A00D3}" srcOrd="0" destOrd="8" presId="urn:microsoft.com/office/officeart/2005/8/layout/hList1"/>
    <dgm:cxn modelId="{17C34716-304D-4B49-B551-6CFBFD011541}" type="presOf" srcId="{76176F3A-22CB-4842-89CA-867C2882AE8C}" destId="{29FA12B7-5A49-4486-BC67-BCBBBA1A00D3}" srcOrd="0" destOrd="5" presId="urn:microsoft.com/office/officeart/2005/8/layout/hList1"/>
    <dgm:cxn modelId="{E6F93E1E-3863-C64F-B229-92A5C1F7BD71}" srcId="{CFE27F82-E812-478A-9F9F-D020B7CA2689}" destId="{D91BD911-D7AA-9943-81D0-B2ABF9CF24B0}" srcOrd="8" destOrd="0" parTransId="{7E0B9DEF-28EC-EE42-B680-EA9573724A73}" sibTransId="{CE3011A4-8D53-6742-8119-920D3B3028E1}"/>
    <dgm:cxn modelId="{2A7A6924-9623-4A44-BC20-E74CC18244CB}" type="presOf" srcId="{AC18133C-5D59-8348-81B4-4C05C6AB661B}" destId="{29FA12B7-5A49-4486-BC67-BCBBBA1A00D3}" srcOrd="0" destOrd="9" presId="urn:microsoft.com/office/officeart/2005/8/layout/hList1"/>
    <dgm:cxn modelId="{DF892A2F-51FD-0F44-8EA0-5E4C41E90E5D}" type="presOf" srcId="{E11CDBAA-3350-F444-9A0F-C88D6CD285AD}" destId="{29FA12B7-5A49-4486-BC67-BCBBBA1A00D3}" srcOrd="0" destOrd="0" presId="urn:microsoft.com/office/officeart/2005/8/layout/hList1"/>
    <dgm:cxn modelId="{F010C832-588D-8748-97AB-EA4184BB5EF2}" srcId="{CFE27F82-E812-478A-9F9F-D020B7CA2689}" destId="{76176F3A-22CB-4842-89CA-867C2882AE8C}" srcOrd="5" destOrd="0" parTransId="{F717F4B8-F9FE-9644-A642-7B6C95BB0D67}" sibTransId="{BB55EA83-C9C3-3547-AB13-E8C8605D272A}"/>
    <dgm:cxn modelId="{52D7C93B-25BB-4099-A304-D0C240EF4167}" type="presOf" srcId="{CFE27F82-E812-478A-9F9F-D020B7CA2689}" destId="{C269B102-A2C8-46B9-9674-CCC038DE3DC8}" srcOrd="0" destOrd="0" presId="urn:microsoft.com/office/officeart/2005/8/layout/hList1"/>
    <dgm:cxn modelId="{45F3753E-586C-354E-ADA6-EED381CAA0BE}" srcId="{CFE27F82-E812-478A-9F9F-D020B7CA2689}" destId="{E11CDBAA-3350-F444-9A0F-C88D6CD285AD}" srcOrd="0" destOrd="0" parTransId="{A58EEE6B-D5F6-7A48-8E0F-FB35899F1F66}" sibTransId="{6811BCB4-9A2F-3B45-B117-B9993BA2983F}"/>
    <dgm:cxn modelId="{FBFA1461-5856-914F-AFE8-D1054F2365C3}" srcId="{CFE27F82-E812-478A-9F9F-D020B7CA2689}" destId="{6E7FD3FC-2572-EE4C-A482-87FB98634DEE}" srcOrd="2" destOrd="0" parTransId="{46300BAD-5E95-B445-9FF7-4B5887BBCF67}" sibTransId="{579784E4-CDE5-9345-B1CF-71C4FFF48774}"/>
    <dgm:cxn modelId="{7DC14461-A207-764D-A29A-609ECA483AA0}" type="presOf" srcId="{3B613491-89E8-C444-9F67-92B09A4C77C6}" destId="{29FA12B7-5A49-4486-BC67-BCBBBA1A00D3}" srcOrd="0" destOrd="6" presId="urn:microsoft.com/office/officeart/2005/8/layout/hList1"/>
    <dgm:cxn modelId="{1F190863-C984-404E-8A54-EB7B60A0850C}" type="presOf" srcId="{0A058F7C-54EA-E242-96C2-4B560DE763B7}" destId="{29FA12B7-5A49-4486-BC67-BCBBBA1A00D3}" srcOrd="0" destOrd="1" presId="urn:microsoft.com/office/officeart/2005/8/layout/hList1"/>
    <dgm:cxn modelId="{D5BE3244-CC7F-4A41-8F22-FF7C06498F9E}" srcId="{CFE27F82-E812-478A-9F9F-D020B7CA2689}" destId="{0A058F7C-54EA-E242-96C2-4B560DE763B7}" srcOrd="1" destOrd="0" parTransId="{CE48D4E8-841F-6D4E-9B1D-23E3065AB131}" sibTransId="{F14FBF74-149A-C34F-975C-301F3E209333}"/>
    <dgm:cxn modelId="{80EB4277-7C16-4D30-9931-18D3AC94B8E2}" type="presOf" srcId="{CF0B29A9-8D50-4F13-AC3E-064F34455573}" destId="{29FA12B7-5A49-4486-BC67-BCBBBA1A00D3}" srcOrd="0" destOrd="10" presId="urn:microsoft.com/office/officeart/2005/8/layout/hList1"/>
    <dgm:cxn modelId="{3AE9487A-E941-1B4E-B48F-E599FD89792D}" srcId="{CFE27F82-E812-478A-9F9F-D020B7CA2689}" destId="{18FD09DC-326C-B545-AA4E-4E06700360BF}" srcOrd="7" destOrd="0" parTransId="{21E287B7-1FBD-BE45-B7E2-43B475D2AB57}" sibTransId="{45253842-E013-1C4B-9929-63FED7ACBC4E}"/>
    <dgm:cxn modelId="{018B7B81-5C05-440A-84C5-611114F181B0}" srcId="{17DD7077-CE9D-41AA-A550-A9F8FEC78DD3}" destId="{CFE27F82-E812-478A-9F9F-D020B7CA2689}" srcOrd="0" destOrd="0" parTransId="{E838F586-3724-41C3-B773-2802594A140A}" sibTransId="{29EB0BD3-55FD-42C4-AAA0-1F9E9C1E413A}"/>
    <dgm:cxn modelId="{8FEFB083-3494-42C1-86BF-374612B8127A}" type="presOf" srcId="{17DD7077-CE9D-41AA-A550-A9F8FEC78DD3}" destId="{EA090504-2A6D-4535-9C11-B2DE88381B8B}" srcOrd="0" destOrd="0" presId="urn:microsoft.com/office/officeart/2005/8/layout/hList1"/>
    <dgm:cxn modelId="{08FAFB83-884C-5B48-B5B6-EE74CBFF46AB}" srcId="{CFE27F82-E812-478A-9F9F-D020B7CA2689}" destId="{3B613491-89E8-C444-9F67-92B09A4C77C6}" srcOrd="6" destOrd="0" parTransId="{E9703BCA-B2F9-0144-AD9F-96AE2CF8BB5C}" sibTransId="{A6E6B8FE-4437-EC4D-8B88-7B9383D80201}"/>
    <dgm:cxn modelId="{32AA6C92-6AA2-0F4B-B27B-71F31BCB7A18}" srcId="{CFE27F82-E812-478A-9F9F-D020B7CA2689}" destId="{D97F81BC-9F16-164F-B4AB-A6C1008E9AA2}" srcOrd="3" destOrd="0" parTransId="{92F5AD32-1CE9-104B-BAEE-F36F406B6CC7}" sibTransId="{AF7AE1CC-063B-044A-A01E-6264DC0EF6F7}"/>
    <dgm:cxn modelId="{E5AD9C97-CF57-4741-836B-F4EA9D03871C}" srcId="{CFE27F82-E812-478A-9F9F-D020B7CA2689}" destId="{CF0B29A9-8D50-4F13-AC3E-064F34455573}" srcOrd="10" destOrd="0" parTransId="{2171F764-4B37-4CAB-A926-06D787B08020}" sibTransId="{2E74EC79-4E22-4F0F-ACBA-961ACFB2F3C2}"/>
    <dgm:cxn modelId="{6BE3359C-1D42-D947-90D1-9E0475857714}" srcId="{CFE27F82-E812-478A-9F9F-D020B7CA2689}" destId="{AC18133C-5D59-8348-81B4-4C05C6AB661B}" srcOrd="9" destOrd="0" parTransId="{8F946610-2605-2A4D-AAB3-AA93CCD96F97}" sibTransId="{FE14495B-26E9-2B4E-AD88-79A3778F1FEF}"/>
    <dgm:cxn modelId="{285FB6A9-AD30-2B44-96DE-FBEBEA54BE19}" srcId="{CFE27F82-E812-478A-9F9F-D020B7CA2689}" destId="{8BBB27F5-7A3A-134C-9D53-4ABD67747969}" srcOrd="4" destOrd="0" parTransId="{47ED8D8B-8486-4149-88E3-EF9EA53A2DB3}" sibTransId="{4362EF6D-0617-8142-A7DE-4BD47237B2B6}"/>
    <dgm:cxn modelId="{47A8A3C2-4109-2F44-9529-D4A965F64A02}" type="presOf" srcId="{D97F81BC-9F16-164F-B4AB-A6C1008E9AA2}" destId="{29FA12B7-5A49-4486-BC67-BCBBBA1A00D3}" srcOrd="0" destOrd="3" presId="urn:microsoft.com/office/officeart/2005/8/layout/hList1"/>
    <dgm:cxn modelId="{021051D7-E362-0044-A4F4-E2DCF366E5F2}" type="presOf" srcId="{6E7FD3FC-2572-EE4C-A482-87FB98634DEE}" destId="{29FA12B7-5A49-4486-BC67-BCBBBA1A00D3}" srcOrd="0" destOrd="2" presId="urn:microsoft.com/office/officeart/2005/8/layout/hList1"/>
    <dgm:cxn modelId="{0F7358E4-9564-0F49-8C39-47785783DA1C}" type="presOf" srcId="{8BBB27F5-7A3A-134C-9D53-4ABD67747969}" destId="{29FA12B7-5A49-4486-BC67-BCBBBA1A00D3}" srcOrd="0" destOrd="4" presId="urn:microsoft.com/office/officeart/2005/8/layout/hList1"/>
    <dgm:cxn modelId="{9EDF9DE4-564F-4649-92AC-9FDA70DD8C31}" type="presOf" srcId="{18FD09DC-326C-B545-AA4E-4E06700360BF}" destId="{29FA12B7-5A49-4486-BC67-BCBBBA1A00D3}" srcOrd="0" destOrd="7" presId="urn:microsoft.com/office/officeart/2005/8/layout/hList1"/>
    <dgm:cxn modelId="{9C13C4C9-D59F-46D3-AD6B-3D8B5663B329}" type="presParOf" srcId="{EA090504-2A6D-4535-9C11-B2DE88381B8B}" destId="{3B6B07B2-AAF8-404B-BE5B-DEE79CBE07F6}" srcOrd="0" destOrd="0" presId="urn:microsoft.com/office/officeart/2005/8/layout/hList1"/>
    <dgm:cxn modelId="{1A655CAC-71FE-4772-B51D-2AA70A34FC88}" type="presParOf" srcId="{3B6B07B2-AAF8-404B-BE5B-DEE79CBE07F6}" destId="{C269B102-A2C8-46B9-9674-CCC038DE3DC8}" srcOrd="0" destOrd="0" presId="urn:microsoft.com/office/officeart/2005/8/layout/hList1"/>
    <dgm:cxn modelId="{F5B8ACAE-AB98-40A2-BD64-0984B8673CDF}" type="presParOf" srcId="{3B6B07B2-AAF8-404B-BE5B-DEE79CBE07F6}" destId="{29FA12B7-5A49-4486-BC67-BCBBBA1A00D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3FC75AF-34E9-4D11-84C0-02EA62ED8F3B}" type="doc">
      <dgm:prSet loTypeId="urn:microsoft.com/office/officeart/2005/8/layout/orgChart1" loCatId="hierarchy" qsTypeId="urn:microsoft.com/office/officeart/2005/8/quickstyle/simple1" qsCatId="simple" csTypeId="urn:microsoft.com/office/officeart/2005/8/colors/accent1_4" csCatId="accent1" phldr="1"/>
      <dgm:spPr/>
      <dgm:t>
        <a:bodyPr/>
        <a:lstStyle/>
        <a:p>
          <a:endParaRPr lang="fr-FR"/>
        </a:p>
      </dgm:t>
    </dgm:pt>
    <dgm:pt modelId="{876F4122-E1EA-4ABE-8296-455825DAD0E9}">
      <dgm:prSet phldrT="[Texte]" phldr="0" custT="1"/>
      <dgm:spPr>
        <a:solidFill>
          <a:srgbClr val="E5AC82"/>
        </a:solidFill>
        <a:ln w="1905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r>
            <a:rPr lang="fr-FR" sz="1900" kern="1200" dirty="0">
              <a:latin typeface="TW Cen MT"/>
            </a:rPr>
            <a:t>Entretien avec la </a:t>
          </a:r>
          <a:r>
            <a:rPr lang="fr-FR" sz="1900" kern="1200" dirty="0">
              <a:solidFill>
                <a:prstClr val="white"/>
              </a:solidFill>
              <a:latin typeface="TW Cen MT"/>
              <a:ea typeface="+mn-ea"/>
              <a:cs typeface="+mn-cs"/>
            </a:rPr>
            <a:t>présupposée</a:t>
          </a:r>
          <a:r>
            <a:rPr lang="fr-FR" sz="1900" b="0" i="0" u="none" strike="noStrike" kern="1200" dirty="0">
              <a:solidFill>
                <a:srgbClr val="FF0000"/>
              </a:solidFill>
              <a:effectLst/>
              <a:latin typeface="Tw Cen MT" panose="020B0602020104020603" pitchFamily="34" charset="77"/>
            </a:rPr>
            <a:t> </a:t>
          </a:r>
          <a:r>
            <a:rPr lang="fr-FR" sz="1900" kern="1200" dirty="0">
              <a:latin typeface="TW Cen MT"/>
            </a:rPr>
            <a:t>victime</a:t>
          </a:r>
          <a:endParaRPr lang="fr-FR" sz="1900" strike="sngStrike" kern="1200" dirty="0">
            <a:latin typeface="TW Cen MT"/>
          </a:endParaRPr>
        </a:p>
      </dgm:t>
    </dgm:pt>
    <dgm:pt modelId="{7A7A9705-C271-4594-BFBF-5D39A8BBE552}" type="parTrans" cxnId="{A21092D3-F316-4AED-AC4B-6D81D5A2CFED}">
      <dgm:prSet/>
      <dgm:spPr/>
      <dgm:t>
        <a:bodyPr/>
        <a:lstStyle/>
        <a:p>
          <a:endParaRPr lang="fr-FR"/>
        </a:p>
      </dgm:t>
    </dgm:pt>
    <dgm:pt modelId="{791052A3-ED5F-4B79-A3D9-F239F0513664}" type="sibTrans" cxnId="{A21092D3-F316-4AED-AC4B-6D81D5A2CFED}">
      <dgm:prSet/>
      <dgm:spPr/>
      <dgm:t>
        <a:bodyPr/>
        <a:lstStyle/>
        <a:p>
          <a:endParaRPr lang="fr-FR"/>
        </a:p>
      </dgm:t>
    </dgm:pt>
    <dgm:pt modelId="{5446DF4E-4059-41DB-B73F-45EE24428B61}">
      <dgm:prSet phldrT="[Texte]" phldr="0"/>
      <dgm:spPr>
        <a:solidFill>
          <a:srgbClr val="E5AC82"/>
        </a:solidFill>
        <a:ln w="28575">
          <a:solidFill>
            <a:schemeClr val="lt1">
              <a:hueOff val="0"/>
              <a:satOff val="0"/>
              <a:lumOff val="0"/>
            </a:schemeClr>
          </a:solidFill>
          <a:extLst>
            <a:ext uri="{C807C97D-BFC1-408E-A445-0C87EB9F89A2}">
              <ask:lineSketchStyleProps xmlns:ask="http://schemas.microsoft.com/office/drawing/2018/sketchyshapes">
                <ask:type>
                  <ask:lineSketchFreehand/>
                </ask:type>
              </ask:lineSketchStyleProps>
            </a:ext>
          </a:extLst>
        </a:ln>
      </dgm:spPr>
      <dgm:t>
        <a:bodyPr/>
        <a:lstStyle/>
        <a:p>
          <a:pPr rtl="0"/>
          <a:r>
            <a:rPr lang="fr-FR" dirty="0">
              <a:latin typeface="TW Cen MT"/>
            </a:rPr>
            <a:t> Si la situation s'apparente à des violences sexistes et sexuelles </a:t>
          </a:r>
        </a:p>
      </dgm:t>
    </dgm:pt>
    <dgm:pt modelId="{9B78070D-8398-427E-A13A-381EDA3507B5}" type="parTrans" cxnId="{7E734D7F-FDFD-490F-96B6-00C072097C71}">
      <dgm:prSet/>
      <dgm:spPr>
        <a:ln>
          <a:solidFill>
            <a:srgbClr val="E5AC82"/>
          </a:solidFill>
        </a:ln>
      </dgm:spPr>
      <dgm:t>
        <a:bodyPr/>
        <a:lstStyle/>
        <a:p>
          <a:endParaRPr lang="fr-FR"/>
        </a:p>
      </dgm:t>
    </dgm:pt>
    <dgm:pt modelId="{563C9051-8A05-4064-A297-1F4804E1A34E}" type="sibTrans" cxnId="{7E734D7F-FDFD-490F-96B6-00C072097C71}">
      <dgm:prSet/>
      <dgm:spPr/>
      <dgm:t>
        <a:bodyPr/>
        <a:lstStyle/>
        <a:p>
          <a:endParaRPr lang="fr-FR"/>
        </a:p>
      </dgm:t>
    </dgm:pt>
    <dgm:pt modelId="{602ADC00-66A1-424C-95E9-A5E1019C1F51}">
      <dgm:prSet phldrT="[Texte]" phldr="0"/>
      <dgm:spPr>
        <a:solidFill>
          <a:srgbClr val="E5AC82"/>
        </a:solidFill>
        <a:ln w="1905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r>
            <a:rPr lang="fr-FR" dirty="0">
              <a:latin typeface="TW Cen MT"/>
            </a:rPr>
            <a:t> Déclenchement d'une enquête interne</a:t>
          </a:r>
        </a:p>
      </dgm:t>
    </dgm:pt>
    <dgm:pt modelId="{21CEAC63-569C-44F6-998A-16769E3FB012}" type="parTrans" cxnId="{736B2B29-6063-41DC-BF3E-693DB1BB0E04}">
      <dgm:prSet/>
      <dgm:spPr>
        <a:ln>
          <a:solidFill>
            <a:srgbClr val="E5AC82"/>
          </a:solidFill>
        </a:ln>
      </dgm:spPr>
      <dgm:t>
        <a:bodyPr/>
        <a:lstStyle/>
        <a:p>
          <a:endParaRPr lang="fr-FR"/>
        </a:p>
      </dgm:t>
    </dgm:pt>
    <dgm:pt modelId="{06A8CCD5-DEA6-4982-BED9-A4F3B4C3ACA9}" type="sibTrans" cxnId="{736B2B29-6063-41DC-BF3E-693DB1BB0E04}">
      <dgm:prSet/>
      <dgm:spPr/>
      <dgm:t>
        <a:bodyPr/>
        <a:lstStyle/>
        <a:p>
          <a:endParaRPr lang="fr-FR"/>
        </a:p>
      </dgm:t>
    </dgm:pt>
    <dgm:pt modelId="{73CF382B-F7CF-4DAC-92AA-B011E977A66C}">
      <dgm:prSet phldrT="[Texte]" phldr="0"/>
      <dgm:spPr>
        <a:solidFill>
          <a:srgbClr val="E5AC82"/>
        </a:solidFill>
        <a:ln w="19050">
          <a:solidFill>
            <a:schemeClr val="bg1"/>
          </a:solidFill>
        </a:ln>
      </dgm:spPr>
      <dgm:t>
        <a:bodyPr/>
        <a:lstStyle/>
        <a:p>
          <a:pPr rtl="0"/>
          <a:r>
            <a:rPr lang="fr-FR" dirty="0">
              <a:latin typeface="TW Cen MT"/>
            </a:rPr>
            <a:t> Si la situation s'apparente à autre chose (conflit interpersonnel)</a:t>
          </a:r>
        </a:p>
      </dgm:t>
    </dgm:pt>
    <dgm:pt modelId="{965616B8-C377-417A-BD05-2F087E0B5B3A}" type="parTrans" cxnId="{996EE778-1DD4-4B86-AFB7-12D436D97619}">
      <dgm:prSet/>
      <dgm:spPr>
        <a:ln>
          <a:solidFill>
            <a:srgbClr val="E5AC82"/>
          </a:solidFill>
        </a:ln>
      </dgm:spPr>
      <dgm:t>
        <a:bodyPr/>
        <a:lstStyle/>
        <a:p>
          <a:endParaRPr lang="fr-FR"/>
        </a:p>
      </dgm:t>
    </dgm:pt>
    <dgm:pt modelId="{69454901-09F2-4B98-8494-73C6B2241B5B}" type="sibTrans" cxnId="{996EE778-1DD4-4B86-AFB7-12D436D97619}">
      <dgm:prSet/>
      <dgm:spPr/>
      <dgm:t>
        <a:bodyPr/>
        <a:lstStyle/>
        <a:p>
          <a:endParaRPr lang="fr-FR"/>
        </a:p>
      </dgm:t>
    </dgm:pt>
    <dgm:pt modelId="{BB31F9C9-C140-4FD9-8073-06D8DD95E505}">
      <dgm:prSet phldr="0"/>
      <dgm:spPr>
        <a:solidFill>
          <a:srgbClr val="E5AC82"/>
        </a:solidFill>
        <a:ln>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r>
            <a:rPr lang="fr-FR" dirty="0">
              <a:latin typeface="TW Cen MT"/>
            </a:rPr>
            <a:t>Orientation vers des professionnels dédiés</a:t>
          </a:r>
        </a:p>
      </dgm:t>
    </dgm:pt>
    <dgm:pt modelId="{E29CE02C-D1A5-429C-B6C0-900572D62E5B}" type="parTrans" cxnId="{002F0D29-5CD2-416C-8FAC-3467AA299FA6}">
      <dgm:prSet/>
      <dgm:spPr>
        <a:ln>
          <a:solidFill>
            <a:srgbClr val="E5AC82"/>
          </a:solidFill>
        </a:ln>
      </dgm:spPr>
      <dgm:t>
        <a:bodyPr/>
        <a:lstStyle/>
        <a:p>
          <a:endParaRPr lang="fr-FR"/>
        </a:p>
      </dgm:t>
    </dgm:pt>
    <dgm:pt modelId="{BBBB7FE4-A581-4EFF-B7B7-782275ACF37C}" type="sibTrans" cxnId="{002F0D29-5CD2-416C-8FAC-3467AA299FA6}">
      <dgm:prSet/>
      <dgm:spPr/>
      <dgm:t>
        <a:bodyPr/>
        <a:lstStyle/>
        <a:p>
          <a:endParaRPr lang="fr-FR"/>
        </a:p>
      </dgm:t>
    </dgm:pt>
    <dgm:pt modelId="{67812EDD-4D0F-4449-9218-A7F985329FF5}">
      <dgm:prSet phldr="0"/>
      <dgm:spPr>
        <a:solidFill>
          <a:srgbClr val="E5AC82"/>
        </a:solidFill>
        <a:ln w="1905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r>
            <a:rPr lang="fr-FR" dirty="0">
              <a:latin typeface="TW Cen MT"/>
            </a:rPr>
            <a:t>Recours possible à la médiation</a:t>
          </a:r>
        </a:p>
      </dgm:t>
    </dgm:pt>
    <dgm:pt modelId="{8BE80404-4690-4220-B3E6-7A3A3EDCD55C}" type="parTrans" cxnId="{7AC6F32D-EE6B-4AC8-AEB6-9A145C088E2B}">
      <dgm:prSet/>
      <dgm:spPr>
        <a:ln>
          <a:solidFill>
            <a:srgbClr val="E5AC82"/>
          </a:solidFill>
        </a:ln>
      </dgm:spPr>
      <dgm:t>
        <a:bodyPr/>
        <a:lstStyle/>
        <a:p>
          <a:endParaRPr lang="fr-FR"/>
        </a:p>
      </dgm:t>
    </dgm:pt>
    <dgm:pt modelId="{3E58A6B2-D8FE-43C4-A5E0-84D83ACC4F6A}" type="sibTrans" cxnId="{7AC6F32D-EE6B-4AC8-AEB6-9A145C088E2B}">
      <dgm:prSet/>
      <dgm:spPr/>
      <dgm:t>
        <a:bodyPr/>
        <a:lstStyle/>
        <a:p>
          <a:endParaRPr lang="fr-FR"/>
        </a:p>
      </dgm:t>
    </dgm:pt>
    <dgm:pt modelId="{297EF513-1A5E-46F6-863A-4B001235A249}" type="pres">
      <dgm:prSet presAssocID="{93FC75AF-34E9-4D11-84C0-02EA62ED8F3B}" presName="hierChild1" presStyleCnt="0">
        <dgm:presLayoutVars>
          <dgm:orgChart val="1"/>
          <dgm:chPref val="1"/>
          <dgm:dir/>
          <dgm:animOne val="branch"/>
          <dgm:animLvl val="lvl"/>
          <dgm:resizeHandles/>
        </dgm:presLayoutVars>
      </dgm:prSet>
      <dgm:spPr/>
    </dgm:pt>
    <dgm:pt modelId="{DA202944-051E-41C8-8D81-65C66689C0C2}" type="pres">
      <dgm:prSet presAssocID="{876F4122-E1EA-4ABE-8296-455825DAD0E9}" presName="hierRoot1" presStyleCnt="0">
        <dgm:presLayoutVars>
          <dgm:hierBranch val="init"/>
        </dgm:presLayoutVars>
      </dgm:prSet>
      <dgm:spPr/>
    </dgm:pt>
    <dgm:pt modelId="{8EB9D1AA-C1CC-4658-8E8F-FA711658EB0D}" type="pres">
      <dgm:prSet presAssocID="{876F4122-E1EA-4ABE-8296-455825DAD0E9}" presName="rootComposite1" presStyleCnt="0"/>
      <dgm:spPr/>
    </dgm:pt>
    <dgm:pt modelId="{7161B0F5-3347-4A37-A59A-1515832429A3}" type="pres">
      <dgm:prSet presAssocID="{876F4122-E1EA-4ABE-8296-455825DAD0E9}" presName="rootText1" presStyleLbl="node0" presStyleIdx="0" presStyleCnt="1" custScaleX="108879">
        <dgm:presLayoutVars>
          <dgm:chPref val="3"/>
        </dgm:presLayoutVars>
      </dgm:prSet>
      <dgm:spPr/>
    </dgm:pt>
    <dgm:pt modelId="{C901E851-F106-4781-B5F3-CA1AF2FA4827}" type="pres">
      <dgm:prSet presAssocID="{876F4122-E1EA-4ABE-8296-455825DAD0E9}" presName="rootConnector1" presStyleLbl="node1" presStyleIdx="0" presStyleCnt="0"/>
      <dgm:spPr/>
    </dgm:pt>
    <dgm:pt modelId="{251CF0D5-9411-4088-B277-26E6C1D3AB79}" type="pres">
      <dgm:prSet presAssocID="{876F4122-E1EA-4ABE-8296-455825DAD0E9}" presName="hierChild2" presStyleCnt="0"/>
      <dgm:spPr/>
    </dgm:pt>
    <dgm:pt modelId="{FD9FD9F7-9792-4EB5-B654-1741D4686DD3}" type="pres">
      <dgm:prSet presAssocID="{9B78070D-8398-427E-A13A-381EDA3507B5}" presName="Name37" presStyleLbl="parChTrans1D2" presStyleIdx="0" presStyleCnt="2"/>
      <dgm:spPr/>
    </dgm:pt>
    <dgm:pt modelId="{ACEB5A2F-EE84-407A-A488-3D5BE399AE3A}" type="pres">
      <dgm:prSet presAssocID="{5446DF4E-4059-41DB-B73F-45EE24428B61}" presName="hierRoot2" presStyleCnt="0">
        <dgm:presLayoutVars>
          <dgm:hierBranch val="init"/>
        </dgm:presLayoutVars>
      </dgm:prSet>
      <dgm:spPr/>
    </dgm:pt>
    <dgm:pt modelId="{0B3AFCBA-6165-4750-A148-1D59AE66DDA4}" type="pres">
      <dgm:prSet presAssocID="{5446DF4E-4059-41DB-B73F-45EE24428B61}" presName="rootComposite" presStyleCnt="0"/>
      <dgm:spPr/>
    </dgm:pt>
    <dgm:pt modelId="{841BC08F-D5D2-4F70-B0E7-16A126440F38}" type="pres">
      <dgm:prSet presAssocID="{5446DF4E-4059-41DB-B73F-45EE24428B61}" presName="rootText" presStyleLbl="node2" presStyleIdx="0" presStyleCnt="2" custScaleX="156897">
        <dgm:presLayoutVars>
          <dgm:chPref val="3"/>
        </dgm:presLayoutVars>
      </dgm:prSet>
      <dgm:spPr/>
    </dgm:pt>
    <dgm:pt modelId="{012BE2AF-6052-471A-A1A1-D05402AEBFEE}" type="pres">
      <dgm:prSet presAssocID="{5446DF4E-4059-41DB-B73F-45EE24428B61}" presName="rootConnector" presStyleLbl="node2" presStyleIdx="0" presStyleCnt="2"/>
      <dgm:spPr/>
    </dgm:pt>
    <dgm:pt modelId="{C3E118B3-2A70-4D2C-B493-79627D799D09}" type="pres">
      <dgm:prSet presAssocID="{5446DF4E-4059-41DB-B73F-45EE24428B61}" presName="hierChild4" presStyleCnt="0"/>
      <dgm:spPr/>
    </dgm:pt>
    <dgm:pt modelId="{D12A8E15-0CA6-4FFF-A660-13E6E2103CB5}" type="pres">
      <dgm:prSet presAssocID="{21CEAC63-569C-44F6-998A-16769E3FB012}" presName="Name37" presStyleLbl="parChTrans1D3" presStyleIdx="0" presStyleCnt="3"/>
      <dgm:spPr/>
    </dgm:pt>
    <dgm:pt modelId="{8AD4C11C-A444-44EA-80F1-47584800F82B}" type="pres">
      <dgm:prSet presAssocID="{602ADC00-66A1-424C-95E9-A5E1019C1F51}" presName="hierRoot2" presStyleCnt="0">
        <dgm:presLayoutVars>
          <dgm:hierBranch val="init"/>
        </dgm:presLayoutVars>
      </dgm:prSet>
      <dgm:spPr/>
    </dgm:pt>
    <dgm:pt modelId="{9E74B607-B419-4027-80A5-05278917ABBF}" type="pres">
      <dgm:prSet presAssocID="{602ADC00-66A1-424C-95E9-A5E1019C1F51}" presName="rootComposite" presStyleCnt="0"/>
      <dgm:spPr/>
    </dgm:pt>
    <dgm:pt modelId="{ABA1AA94-0F60-4AEE-803F-E8DDD34D7E40}" type="pres">
      <dgm:prSet presAssocID="{602ADC00-66A1-424C-95E9-A5E1019C1F51}" presName="rootText" presStyleLbl="node3" presStyleIdx="0" presStyleCnt="3">
        <dgm:presLayoutVars>
          <dgm:chPref val="3"/>
        </dgm:presLayoutVars>
      </dgm:prSet>
      <dgm:spPr/>
    </dgm:pt>
    <dgm:pt modelId="{F95FC167-A7E4-4902-8F40-58DA64DB9A97}" type="pres">
      <dgm:prSet presAssocID="{602ADC00-66A1-424C-95E9-A5E1019C1F51}" presName="rootConnector" presStyleLbl="node3" presStyleIdx="0" presStyleCnt="3"/>
      <dgm:spPr/>
    </dgm:pt>
    <dgm:pt modelId="{C4A5A371-570E-45A1-A276-1EAE4DDFE89E}" type="pres">
      <dgm:prSet presAssocID="{602ADC00-66A1-424C-95E9-A5E1019C1F51}" presName="hierChild4" presStyleCnt="0"/>
      <dgm:spPr/>
    </dgm:pt>
    <dgm:pt modelId="{6FD8FFC4-A74B-41E9-BB6E-3FD00B8B4F5D}" type="pres">
      <dgm:prSet presAssocID="{602ADC00-66A1-424C-95E9-A5E1019C1F51}" presName="hierChild5" presStyleCnt="0"/>
      <dgm:spPr/>
    </dgm:pt>
    <dgm:pt modelId="{BC1CF251-2A28-4869-8A14-EFF7FB98EF3C}" type="pres">
      <dgm:prSet presAssocID="{5446DF4E-4059-41DB-B73F-45EE24428B61}" presName="hierChild5" presStyleCnt="0"/>
      <dgm:spPr/>
    </dgm:pt>
    <dgm:pt modelId="{067F13C3-7DB2-425B-891F-766E6C98ACD8}" type="pres">
      <dgm:prSet presAssocID="{965616B8-C377-417A-BD05-2F087E0B5B3A}" presName="Name37" presStyleLbl="parChTrans1D2" presStyleIdx="1" presStyleCnt="2"/>
      <dgm:spPr/>
    </dgm:pt>
    <dgm:pt modelId="{88038F00-986B-463B-A53F-5089D34A3FE0}" type="pres">
      <dgm:prSet presAssocID="{73CF382B-F7CF-4DAC-92AA-B011E977A66C}" presName="hierRoot2" presStyleCnt="0">
        <dgm:presLayoutVars>
          <dgm:hierBranch val="init"/>
        </dgm:presLayoutVars>
      </dgm:prSet>
      <dgm:spPr/>
    </dgm:pt>
    <dgm:pt modelId="{4155DBE6-7304-4243-988B-05C368D36025}" type="pres">
      <dgm:prSet presAssocID="{73CF382B-F7CF-4DAC-92AA-B011E977A66C}" presName="rootComposite" presStyleCnt="0"/>
      <dgm:spPr/>
    </dgm:pt>
    <dgm:pt modelId="{40273C76-BE2B-4DE6-8DD6-76636E63BA95}" type="pres">
      <dgm:prSet presAssocID="{73CF382B-F7CF-4DAC-92AA-B011E977A66C}" presName="rootText" presStyleLbl="node2" presStyleIdx="1" presStyleCnt="2" custScaleX="158208">
        <dgm:presLayoutVars>
          <dgm:chPref val="3"/>
        </dgm:presLayoutVars>
      </dgm:prSet>
      <dgm:spPr/>
    </dgm:pt>
    <dgm:pt modelId="{72ACE757-DE27-4C9A-B421-426DEB4ECC51}" type="pres">
      <dgm:prSet presAssocID="{73CF382B-F7CF-4DAC-92AA-B011E977A66C}" presName="rootConnector" presStyleLbl="node2" presStyleIdx="1" presStyleCnt="2"/>
      <dgm:spPr/>
    </dgm:pt>
    <dgm:pt modelId="{82D0CC06-A525-4D48-9720-6DD37662A17A}" type="pres">
      <dgm:prSet presAssocID="{73CF382B-F7CF-4DAC-92AA-B011E977A66C}" presName="hierChild4" presStyleCnt="0"/>
      <dgm:spPr/>
    </dgm:pt>
    <dgm:pt modelId="{76FA9FCC-DE8B-4374-BE91-238264D8FD4B}" type="pres">
      <dgm:prSet presAssocID="{E29CE02C-D1A5-429C-B6C0-900572D62E5B}" presName="Name37" presStyleLbl="parChTrans1D3" presStyleIdx="1" presStyleCnt="3"/>
      <dgm:spPr/>
    </dgm:pt>
    <dgm:pt modelId="{5FC67FE2-E854-4373-A79B-A44B4BB4E156}" type="pres">
      <dgm:prSet presAssocID="{BB31F9C9-C140-4FD9-8073-06D8DD95E505}" presName="hierRoot2" presStyleCnt="0">
        <dgm:presLayoutVars>
          <dgm:hierBranch val="init"/>
        </dgm:presLayoutVars>
      </dgm:prSet>
      <dgm:spPr/>
    </dgm:pt>
    <dgm:pt modelId="{294E95C1-ACD2-4EA0-8A44-7D8C0D25F938}" type="pres">
      <dgm:prSet presAssocID="{BB31F9C9-C140-4FD9-8073-06D8DD95E505}" presName="rootComposite" presStyleCnt="0"/>
      <dgm:spPr/>
    </dgm:pt>
    <dgm:pt modelId="{0A4A23A1-EF9A-45EC-A734-3D723480DFEE}" type="pres">
      <dgm:prSet presAssocID="{BB31F9C9-C140-4FD9-8073-06D8DD95E505}" presName="rootText" presStyleLbl="node3" presStyleIdx="1" presStyleCnt="3" custScaleX="127010">
        <dgm:presLayoutVars>
          <dgm:chPref val="3"/>
        </dgm:presLayoutVars>
      </dgm:prSet>
      <dgm:spPr/>
    </dgm:pt>
    <dgm:pt modelId="{B20ADB54-AB7B-4955-8A83-07828B166AEC}" type="pres">
      <dgm:prSet presAssocID="{BB31F9C9-C140-4FD9-8073-06D8DD95E505}" presName="rootConnector" presStyleLbl="node3" presStyleIdx="1" presStyleCnt="3"/>
      <dgm:spPr/>
    </dgm:pt>
    <dgm:pt modelId="{5BEADEC9-82A0-4500-A9AD-89142B3C02EC}" type="pres">
      <dgm:prSet presAssocID="{BB31F9C9-C140-4FD9-8073-06D8DD95E505}" presName="hierChild4" presStyleCnt="0"/>
      <dgm:spPr/>
    </dgm:pt>
    <dgm:pt modelId="{B1D08236-146E-4476-AC86-E5A9C27D6E41}" type="pres">
      <dgm:prSet presAssocID="{BB31F9C9-C140-4FD9-8073-06D8DD95E505}" presName="hierChild5" presStyleCnt="0"/>
      <dgm:spPr/>
    </dgm:pt>
    <dgm:pt modelId="{BFC44E92-D61C-49B9-BD97-6A212FA66629}" type="pres">
      <dgm:prSet presAssocID="{8BE80404-4690-4220-B3E6-7A3A3EDCD55C}" presName="Name37" presStyleLbl="parChTrans1D3" presStyleIdx="2" presStyleCnt="3"/>
      <dgm:spPr/>
    </dgm:pt>
    <dgm:pt modelId="{B74636C9-4B98-4F70-8225-8A9BADF78925}" type="pres">
      <dgm:prSet presAssocID="{67812EDD-4D0F-4449-9218-A7F985329FF5}" presName="hierRoot2" presStyleCnt="0">
        <dgm:presLayoutVars>
          <dgm:hierBranch val="init"/>
        </dgm:presLayoutVars>
      </dgm:prSet>
      <dgm:spPr/>
    </dgm:pt>
    <dgm:pt modelId="{FF811D7C-5F7A-403B-BA8B-D55FED9C60A4}" type="pres">
      <dgm:prSet presAssocID="{67812EDD-4D0F-4449-9218-A7F985329FF5}" presName="rootComposite" presStyleCnt="0"/>
      <dgm:spPr/>
    </dgm:pt>
    <dgm:pt modelId="{CDECD4A3-B476-4D9B-835B-A84D8EE3DB1A}" type="pres">
      <dgm:prSet presAssocID="{67812EDD-4D0F-4449-9218-A7F985329FF5}" presName="rootText" presStyleLbl="node3" presStyleIdx="2" presStyleCnt="3" custScaleX="121925">
        <dgm:presLayoutVars>
          <dgm:chPref val="3"/>
        </dgm:presLayoutVars>
      </dgm:prSet>
      <dgm:spPr/>
    </dgm:pt>
    <dgm:pt modelId="{0D4F06C3-419D-4F4C-B5B4-B2F37607A55A}" type="pres">
      <dgm:prSet presAssocID="{67812EDD-4D0F-4449-9218-A7F985329FF5}" presName="rootConnector" presStyleLbl="node3" presStyleIdx="2" presStyleCnt="3"/>
      <dgm:spPr/>
    </dgm:pt>
    <dgm:pt modelId="{59F348EA-5470-425F-A79F-2906DE7D7054}" type="pres">
      <dgm:prSet presAssocID="{67812EDD-4D0F-4449-9218-A7F985329FF5}" presName="hierChild4" presStyleCnt="0"/>
      <dgm:spPr/>
    </dgm:pt>
    <dgm:pt modelId="{ABED7075-FBCE-4EB2-85E8-6C72DA93DEE9}" type="pres">
      <dgm:prSet presAssocID="{67812EDD-4D0F-4449-9218-A7F985329FF5}" presName="hierChild5" presStyleCnt="0"/>
      <dgm:spPr/>
    </dgm:pt>
    <dgm:pt modelId="{B3D7BBE1-2209-48AE-855B-824DC26AB15F}" type="pres">
      <dgm:prSet presAssocID="{73CF382B-F7CF-4DAC-92AA-B011E977A66C}" presName="hierChild5" presStyleCnt="0"/>
      <dgm:spPr/>
    </dgm:pt>
    <dgm:pt modelId="{84A4E08E-6F0E-4816-ACC1-5B9A46438390}" type="pres">
      <dgm:prSet presAssocID="{876F4122-E1EA-4ABE-8296-455825DAD0E9}" presName="hierChild3" presStyleCnt="0"/>
      <dgm:spPr/>
    </dgm:pt>
  </dgm:ptLst>
  <dgm:cxnLst>
    <dgm:cxn modelId="{623A9D07-0642-450C-A072-71EDBC91439C}" type="presOf" srcId="{876F4122-E1EA-4ABE-8296-455825DAD0E9}" destId="{7161B0F5-3347-4A37-A59A-1515832429A3}" srcOrd="0" destOrd="0" presId="urn:microsoft.com/office/officeart/2005/8/layout/orgChart1"/>
    <dgm:cxn modelId="{0835EA1B-17DD-4CDF-A640-5BDCFC9BD708}" type="presOf" srcId="{5446DF4E-4059-41DB-B73F-45EE24428B61}" destId="{841BC08F-D5D2-4F70-B0E7-16A126440F38}" srcOrd="0" destOrd="0" presId="urn:microsoft.com/office/officeart/2005/8/layout/orgChart1"/>
    <dgm:cxn modelId="{002F0D29-5CD2-416C-8FAC-3467AA299FA6}" srcId="{73CF382B-F7CF-4DAC-92AA-B011E977A66C}" destId="{BB31F9C9-C140-4FD9-8073-06D8DD95E505}" srcOrd="0" destOrd="0" parTransId="{E29CE02C-D1A5-429C-B6C0-900572D62E5B}" sibTransId="{BBBB7FE4-A581-4EFF-B7B7-782275ACF37C}"/>
    <dgm:cxn modelId="{736B2B29-6063-41DC-BF3E-693DB1BB0E04}" srcId="{5446DF4E-4059-41DB-B73F-45EE24428B61}" destId="{602ADC00-66A1-424C-95E9-A5E1019C1F51}" srcOrd="0" destOrd="0" parTransId="{21CEAC63-569C-44F6-998A-16769E3FB012}" sibTransId="{06A8CCD5-DEA6-4982-BED9-A4F3B4C3ACA9}"/>
    <dgm:cxn modelId="{7AC6F32D-EE6B-4AC8-AEB6-9A145C088E2B}" srcId="{73CF382B-F7CF-4DAC-92AA-B011E977A66C}" destId="{67812EDD-4D0F-4449-9218-A7F985329FF5}" srcOrd="1" destOrd="0" parTransId="{8BE80404-4690-4220-B3E6-7A3A3EDCD55C}" sibTransId="{3E58A6B2-D8FE-43C4-A5E0-84D83ACC4F6A}"/>
    <dgm:cxn modelId="{9F63282E-2190-44DC-98CC-77C4A2FF43B1}" type="presOf" srcId="{965616B8-C377-417A-BD05-2F087E0B5B3A}" destId="{067F13C3-7DB2-425B-891F-766E6C98ACD8}" srcOrd="0" destOrd="0" presId="urn:microsoft.com/office/officeart/2005/8/layout/orgChart1"/>
    <dgm:cxn modelId="{01376B3C-4FD8-410E-846A-9E04423D983C}" type="presOf" srcId="{BB31F9C9-C140-4FD9-8073-06D8DD95E505}" destId="{B20ADB54-AB7B-4955-8A83-07828B166AEC}" srcOrd="1" destOrd="0" presId="urn:microsoft.com/office/officeart/2005/8/layout/orgChart1"/>
    <dgm:cxn modelId="{67B91341-4C21-443D-A9D0-874534D065FB}" type="presOf" srcId="{602ADC00-66A1-424C-95E9-A5E1019C1F51}" destId="{F95FC167-A7E4-4902-8F40-58DA64DB9A97}" srcOrd="1" destOrd="0" presId="urn:microsoft.com/office/officeart/2005/8/layout/orgChart1"/>
    <dgm:cxn modelId="{2225E861-A619-4A08-8356-F96F2D9F6857}" type="presOf" srcId="{BB31F9C9-C140-4FD9-8073-06D8DD95E505}" destId="{0A4A23A1-EF9A-45EC-A734-3D723480DFEE}" srcOrd="0" destOrd="0" presId="urn:microsoft.com/office/officeart/2005/8/layout/orgChart1"/>
    <dgm:cxn modelId="{AC66AD70-95F3-4B7C-9DF5-1C45BA4F7215}" type="presOf" srcId="{602ADC00-66A1-424C-95E9-A5E1019C1F51}" destId="{ABA1AA94-0F60-4AEE-803F-E8DDD34D7E40}" srcOrd="0" destOrd="0" presId="urn:microsoft.com/office/officeart/2005/8/layout/orgChart1"/>
    <dgm:cxn modelId="{3D343272-A1A9-429B-B41E-5AD3FD05B6B2}" type="presOf" srcId="{73CF382B-F7CF-4DAC-92AA-B011E977A66C}" destId="{40273C76-BE2B-4DE6-8DD6-76636E63BA95}" srcOrd="0" destOrd="0" presId="urn:microsoft.com/office/officeart/2005/8/layout/orgChart1"/>
    <dgm:cxn modelId="{7022CC77-6557-49AC-ABD4-20998FF59186}" type="presOf" srcId="{21CEAC63-569C-44F6-998A-16769E3FB012}" destId="{D12A8E15-0CA6-4FFF-A660-13E6E2103CB5}" srcOrd="0" destOrd="0" presId="urn:microsoft.com/office/officeart/2005/8/layout/orgChart1"/>
    <dgm:cxn modelId="{996EE778-1DD4-4B86-AFB7-12D436D97619}" srcId="{876F4122-E1EA-4ABE-8296-455825DAD0E9}" destId="{73CF382B-F7CF-4DAC-92AA-B011E977A66C}" srcOrd="1" destOrd="0" parTransId="{965616B8-C377-417A-BD05-2F087E0B5B3A}" sibTransId="{69454901-09F2-4B98-8494-73C6B2241B5B}"/>
    <dgm:cxn modelId="{FD250059-C645-44E2-896D-7F337228D49A}" type="presOf" srcId="{93FC75AF-34E9-4D11-84C0-02EA62ED8F3B}" destId="{297EF513-1A5E-46F6-863A-4B001235A249}" srcOrd="0" destOrd="0" presId="urn:microsoft.com/office/officeart/2005/8/layout/orgChart1"/>
    <dgm:cxn modelId="{3205F47B-EA39-4EF6-AB67-745F7F8BD98B}" type="presOf" srcId="{876F4122-E1EA-4ABE-8296-455825DAD0E9}" destId="{C901E851-F106-4781-B5F3-CA1AF2FA4827}" srcOrd="1" destOrd="0" presId="urn:microsoft.com/office/officeart/2005/8/layout/orgChart1"/>
    <dgm:cxn modelId="{7E734D7F-FDFD-490F-96B6-00C072097C71}" srcId="{876F4122-E1EA-4ABE-8296-455825DAD0E9}" destId="{5446DF4E-4059-41DB-B73F-45EE24428B61}" srcOrd="0" destOrd="0" parTransId="{9B78070D-8398-427E-A13A-381EDA3507B5}" sibTransId="{563C9051-8A05-4064-A297-1F4804E1A34E}"/>
    <dgm:cxn modelId="{1FD0FD99-247E-400B-86AB-52D4FF0BCDD9}" type="presOf" srcId="{67812EDD-4D0F-4449-9218-A7F985329FF5}" destId="{0D4F06C3-419D-4F4C-B5B4-B2F37607A55A}" srcOrd="1" destOrd="0" presId="urn:microsoft.com/office/officeart/2005/8/layout/orgChart1"/>
    <dgm:cxn modelId="{53BFFA9E-D43F-4C95-86AA-ECC3550F179B}" type="presOf" srcId="{E29CE02C-D1A5-429C-B6C0-900572D62E5B}" destId="{76FA9FCC-DE8B-4374-BE91-238264D8FD4B}" srcOrd="0" destOrd="0" presId="urn:microsoft.com/office/officeart/2005/8/layout/orgChart1"/>
    <dgm:cxn modelId="{E11553B4-8D44-45C8-89A9-0EA767EBAC2D}" type="presOf" srcId="{9B78070D-8398-427E-A13A-381EDA3507B5}" destId="{FD9FD9F7-9792-4EB5-B654-1741D4686DD3}" srcOrd="0" destOrd="0" presId="urn:microsoft.com/office/officeart/2005/8/layout/orgChart1"/>
    <dgm:cxn modelId="{078FC8BB-A088-4B62-96C6-6D1E1BF7CC37}" type="presOf" srcId="{8BE80404-4690-4220-B3E6-7A3A3EDCD55C}" destId="{BFC44E92-D61C-49B9-BD97-6A212FA66629}" srcOrd="0" destOrd="0" presId="urn:microsoft.com/office/officeart/2005/8/layout/orgChart1"/>
    <dgm:cxn modelId="{A168C4CE-1553-4E16-89F6-374C27B57FC9}" type="presOf" srcId="{5446DF4E-4059-41DB-B73F-45EE24428B61}" destId="{012BE2AF-6052-471A-A1A1-D05402AEBFEE}" srcOrd="1" destOrd="0" presId="urn:microsoft.com/office/officeart/2005/8/layout/orgChart1"/>
    <dgm:cxn modelId="{A21092D3-F316-4AED-AC4B-6D81D5A2CFED}" srcId="{93FC75AF-34E9-4D11-84C0-02EA62ED8F3B}" destId="{876F4122-E1EA-4ABE-8296-455825DAD0E9}" srcOrd="0" destOrd="0" parTransId="{7A7A9705-C271-4594-BFBF-5D39A8BBE552}" sibTransId="{791052A3-ED5F-4B79-A3D9-F239F0513664}"/>
    <dgm:cxn modelId="{3DE909E3-B35A-448A-BEE5-384D2B70731E}" type="presOf" srcId="{73CF382B-F7CF-4DAC-92AA-B011E977A66C}" destId="{72ACE757-DE27-4C9A-B421-426DEB4ECC51}" srcOrd="1" destOrd="0" presId="urn:microsoft.com/office/officeart/2005/8/layout/orgChart1"/>
    <dgm:cxn modelId="{95EB3DF7-6F38-40FD-B000-5518C18E7E76}" type="presOf" srcId="{67812EDD-4D0F-4449-9218-A7F985329FF5}" destId="{CDECD4A3-B476-4D9B-835B-A84D8EE3DB1A}" srcOrd="0" destOrd="0" presId="urn:microsoft.com/office/officeart/2005/8/layout/orgChart1"/>
    <dgm:cxn modelId="{8B7B0AE5-0BE0-4164-B23B-BE7177338A91}" type="presParOf" srcId="{297EF513-1A5E-46F6-863A-4B001235A249}" destId="{DA202944-051E-41C8-8D81-65C66689C0C2}" srcOrd="0" destOrd="0" presId="urn:microsoft.com/office/officeart/2005/8/layout/orgChart1"/>
    <dgm:cxn modelId="{F8A014D6-B20D-46A3-9A2C-F10036FB658F}" type="presParOf" srcId="{DA202944-051E-41C8-8D81-65C66689C0C2}" destId="{8EB9D1AA-C1CC-4658-8E8F-FA711658EB0D}" srcOrd="0" destOrd="0" presId="urn:microsoft.com/office/officeart/2005/8/layout/orgChart1"/>
    <dgm:cxn modelId="{277B1A39-5C6D-49BB-B925-E5814A348E69}" type="presParOf" srcId="{8EB9D1AA-C1CC-4658-8E8F-FA711658EB0D}" destId="{7161B0F5-3347-4A37-A59A-1515832429A3}" srcOrd="0" destOrd="0" presId="urn:microsoft.com/office/officeart/2005/8/layout/orgChart1"/>
    <dgm:cxn modelId="{34745DA3-2E76-4809-A632-6BFCB33890D6}" type="presParOf" srcId="{8EB9D1AA-C1CC-4658-8E8F-FA711658EB0D}" destId="{C901E851-F106-4781-B5F3-CA1AF2FA4827}" srcOrd="1" destOrd="0" presId="urn:microsoft.com/office/officeart/2005/8/layout/orgChart1"/>
    <dgm:cxn modelId="{1CE1F979-59E5-4063-9648-75890238FDFC}" type="presParOf" srcId="{DA202944-051E-41C8-8D81-65C66689C0C2}" destId="{251CF0D5-9411-4088-B277-26E6C1D3AB79}" srcOrd="1" destOrd="0" presId="urn:microsoft.com/office/officeart/2005/8/layout/orgChart1"/>
    <dgm:cxn modelId="{22286A1B-1E6C-47DF-AADE-448940E99154}" type="presParOf" srcId="{251CF0D5-9411-4088-B277-26E6C1D3AB79}" destId="{FD9FD9F7-9792-4EB5-B654-1741D4686DD3}" srcOrd="0" destOrd="0" presId="urn:microsoft.com/office/officeart/2005/8/layout/orgChart1"/>
    <dgm:cxn modelId="{B64B9F60-0ADE-4745-B7BD-29FF7A72F0C3}" type="presParOf" srcId="{251CF0D5-9411-4088-B277-26E6C1D3AB79}" destId="{ACEB5A2F-EE84-407A-A488-3D5BE399AE3A}" srcOrd="1" destOrd="0" presId="urn:microsoft.com/office/officeart/2005/8/layout/orgChart1"/>
    <dgm:cxn modelId="{98C6F1AD-4790-4FB5-A51C-4D81F011D441}" type="presParOf" srcId="{ACEB5A2F-EE84-407A-A488-3D5BE399AE3A}" destId="{0B3AFCBA-6165-4750-A148-1D59AE66DDA4}" srcOrd="0" destOrd="0" presId="urn:microsoft.com/office/officeart/2005/8/layout/orgChart1"/>
    <dgm:cxn modelId="{F17B3569-6366-40FB-A290-4CE5DE747A27}" type="presParOf" srcId="{0B3AFCBA-6165-4750-A148-1D59AE66DDA4}" destId="{841BC08F-D5D2-4F70-B0E7-16A126440F38}" srcOrd="0" destOrd="0" presId="urn:microsoft.com/office/officeart/2005/8/layout/orgChart1"/>
    <dgm:cxn modelId="{0156E564-4C07-4FA6-B8C9-03698242EAEB}" type="presParOf" srcId="{0B3AFCBA-6165-4750-A148-1D59AE66DDA4}" destId="{012BE2AF-6052-471A-A1A1-D05402AEBFEE}" srcOrd="1" destOrd="0" presId="urn:microsoft.com/office/officeart/2005/8/layout/orgChart1"/>
    <dgm:cxn modelId="{9D24A9F9-BA5A-47DA-B726-315FA6866C5F}" type="presParOf" srcId="{ACEB5A2F-EE84-407A-A488-3D5BE399AE3A}" destId="{C3E118B3-2A70-4D2C-B493-79627D799D09}" srcOrd="1" destOrd="0" presId="urn:microsoft.com/office/officeart/2005/8/layout/orgChart1"/>
    <dgm:cxn modelId="{375E1A1E-E564-4BC5-B7E6-81760BD3A8ED}" type="presParOf" srcId="{C3E118B3-2A70-4D2C-B493-79627D799D09}" destId="{D12A8E15-0CA6-4FFF-A660-13E6E2103CB5}" srcOrd="0" destOrd="0" presId="urn:microsoft.com/office/officeart/2005/8/layout/orgChart1"/>
    <dgm:cxn modelId="{033106A3-3313-4359-A9BE-8DE783E4A50F}" type="presParOf" srcId="{C3E118B3-2A70-4D2C-B493-79627D799D09}" destId="{8AD4C11C-A444-44EA-80F1-47584800F82B}" srcOrd="1" destOrd="0" presId="urn:microsoft.com/office/officeart/2005/8/layout/orgChart1"/>
    <dgm:cxn modelId="{DE1C0EBC-DAB7-4545-AE82-03E5665A4587}" type="presParOf" srcId="{8AD4C11C-A444-44EA-80F1-47584800F82B}" destId="{9E74B607-B419-4027-80A5-05278917ABBF}" srcOrd="0" destOrd="0" presId="urn:microsoft.com/office/officeart/2005/8/layout/orgChart1"/>
    <dgm:cxn modelId="{04815A11-8309-4295-BD51-161AE2588465}" type="presParOf" srcId="{9E74B607-B419-4027-80A5-05278917ABBF}" destId="{ABA1AA94-0F60-4AEE-803F-E8DDD34D7E40}" srcOrd="0" destOrd="0" presId="urn:microsoft.com/office/officeart/2005/8/layout/orgChart1"/>
    <dgm:cxn modelId="{073A5717-6E78-4DF1-AD5E-98CBFD0DA060}" type="presParOf" srcId="{9E74B607-B419-4027-80A5-05278917ABBF}" destId="{F95FC167-A7E4-4902-8F40-58DA64DB9A97}" srcOrd="1" destOrd="0" presId="urn:microsoft.com/office/officeart/2005/8/layout/orgChart1"/>
    <dgm:cxn modelId="{DCFDAEC9-6877-4117-9692-307BB8327FBF}" type="presParOf" srcId="{8AD4C11C-A444-44EA-80F1-47584800F82B}" destId="{C4A5A371-570E-45A1-A276-1EAE4DDFE89E}" srcOrd="1" destOrd="0" presId="urn:microsoft.com/office/officeart/2005/8/layout/orgChart1"/>
    <dgm:cxn modelId="{39E225E0-7700-4FD2-AAA7-961AE22AC9AB}" type="presParOf" srcId="{8AD4C11C-A444-44EA-80F1-47584800F82B}" destId="{6FD8FFC4-A74B-41E9-BB6E-3FD00B8B4F5D}" srcOrd="2" destOrd="0" presId="urn:microsoft.com/office/officeart/2005/8/layout/orgChart1"/>
    <dgm:cxn modelId="{F0476774-2E25-45A6-8D55-20CA224B5067}" type="presParOf" srcId="{ACEB5A2F-EE84-407A-A488-3D5BE399AE3A}" destId="{BC1CF251-2A28-4869-8A14-EFF7FB98EF3C}" srcOrd="2" destOrd="0" presId="urn:microsoft.com/office/officeart/2005/8/layout/orgChart1"/>
    <dgm:cxn modelId="{B6FBCA45-A978-475F-965E-2C1B8D47AE2C}" type="presParOf" srcId="{251CF0D5-9411-4088-B277-26E6C1D3AB79}" destId="{067F13C3-7DB2-425B-891F-766E6C98ACD8}" srcOrd="2" destOrd="0" presId="urn:microsoft.com/office/officeart/2005/8/layout/orgChart1"/>
    <dgm:cxn modelId="{0038F078-A783-4EFE-8303-F6C9F3DD7CA7}" type="presParOf" srcId="{251CF0D5-9411-4088-B277-26E6C1D3AB79}" destId="{88038F00-986B-463B-A53F-5089D34A3FE0}" srcOrd="3" destOrd="0" presId="urn:microsoft.com/office/officeart/2005/8/layout/orgChart1"/>
    <dgm:cxn modelId="{AE72FA8A-620F-44BA-9E72-77040C516C0D}" type="presParOf" srcId="{88038F00-986B-463B-A53F-5089D34A3FE0}" destId="{4155DBE6-7304-4243-988B-05C368D36025}" srcOrd="0" destOrd="0" presId="urn:microsoft.com/office/officeart/2005/8/layout/orgChart1"/>
    <dgm:cxn modelId="{7C73E7D0-DF01-4A72-93EE-12D0C70AF673}" type="presParOf" srcId="{4155DBE6-7304-4243-988B-05C368D36025}" destId="{40273C76-BE2B-4DE6-8DD6-76636E63BA95}" srcOrd="0" destOrd="0" presId="urn:microsoft.com/office/officeart/2005/8/layout/orgChart1"/>
    <dgm:cxn modelId="{D8CC530C-D97F-421A-88C5-37F16A2367C9}" type="presParOf" srcId="{4155DBE6-7304-4243-988B-05C368D36025}" destId="{72ACE757-DE27-4C9A-B421-426DEB4ECC51}" srcOrd="1" destOrd="0" presId="urn:microsoft.com/office/officeart/2005/8/layout/orgChart1"/>
    <dgm:cxn modelId="{B88BEB69-0106-43FF-BE61-FA7DFE5DF9B0}" type="presParOf" srcId="{88038F00-986B-463B-A53F-5089D34A3FE0}" destId="{82D0CC06-A525-4D48-9720-6DD37662A17A}" srcOrd="1" destOrd="0" presId="urn:microsoft.com/office/officeart/2005/8/layout/orgChart1"/>
    <dgm:cxn modelId="{8941AE23-FFBC-4734-9EB3-3FFA91D4390B}" type="presParOf" srcId="{82D0CC06-A525-4D48-9720-6DD37662A17A}" destId="{76FA9FCC-DE8B-4374-BE91-238264D8FD4B}" srcOrd="0" destOrd="0" presId="urn:microsoft.com/office/officeart/2005/8/layout/orgChart1"/>
    <dgm:cxn modelId="{BE6CF3F9-0A2E-425A-8104-3AE13ED13B1D}" type="presParOf" srcId="{82D0CC06-A525-4D48-9720-6DD37662A17A}" destId="{5FC67FE2-E854-4373-A79B-A44B4BB4E156}" srcOrd="1" destOrd="0" presId="urn:microsoft.com/office/officeart/2005/8/layout/orgChart1"/>
    <dgm:cxn modelId="{0EF9A56C-3FCF-40A4-9943-BD6C528A04A2}" type="presParOf" srcId="{5FC67FE2-E854-4373-A79B-A44B4BB4E156}" destId="{294E95C1-ACD2-4EA0-8A44-7D8C0D25F938}" srcOrd="0" destOrd="0" presId="urn:microsoft.com/office/officeart/2005/8/layout/orgChart1"/>
    <dgm:cxn modelId="{A385BA8D-7A5C-4C5A-B0E5-3C48F3B38364}" type="presParOf" srcId="{294E95C1-ACD2-4EA0-8A44-7D8C0D25F938}" destId="{0A4A23A1-EF9A-45EC-A734-3D723480DFEE}" srcOrd="0" destOrd="0" presId="urn:microsoft.com/office/officeart/2005/8/layout/orgChart1"/>
    <dgm:cxn modelId="{F23AB693-96F6-4DEF-93D8-F7A380912D73}" type="presParOf" srcId="{294E95C1-ACD2-4EA0-8A44-7D8C0D25F938}" destId="{B20ADB54-AB7B-4955-8A83-07828B166AEC}" srcOrd="1" destOrd="0" presId="urn:microsoft.com/office/officeart/2005/8/layout/orgChart1"/>
    <dgm:cxn modelId="{2D477E1F-F004-42AD-A934-A6D41C5141B4}" type="presParOf" srcId="{5FC67FE2-E854-4373-A79B-A44B4BB4E156}" destId="{5BEADEC9-82A0-4500-A9AD-89142B3C02EC}" srcOrd="1" destOrd="0" presId="urn:microsoft.com/office/officeart/2005/8/layout/orgChart1"/>
    <dgm:cxn modelId="{784DEB9A-D422-4067-8344-86392EA0DDCF}" type="presParOf" srcId="{5FC67FE2-E854-4373-A79B-A44B4BB4E156}" destId="{B1D08236-146E-4476-AC86-E5A9C27D6E41}" srcOrd="2" destOrd="0" presId="urn:microsoft.com/office/officeart/2005/8/layout/orgChart1"/>
    <dgm:cxn modelId="{BD37C5A9-1445-49AE-BA66-CAB4311445C9}" type="presParOf" srcId="{82D0CC06-A525-4D48-9720-6DD37662A17A}" destId="{BFC44E92-D61C-49B9-BD97-6A212FA66629}" srcOrd="2" destOrd="0" presId="urn:microsoft.com/office/officeart/2005/8/layout/orgChart1"/>
    <dgm:cxn modelId="{47B74492-33D2-42CF-ADDB-E4A489627EF5}" type="presParOf" srcId="{82D0CC06-A525-4D48-9720-6DD37662A17A}" destId="{B74636C9-4B98-4F70-8225-8A9BADF78925}" srcOrd="3" destOrd="0" presId="urn:microsoft.com/office/officeart/2005/8/layout/orgChart1"/>
    <dgm:cxn modelId="{A42F07BE-0052-4641-9315-0943FA78559F}" type="presParOf" srcId="{B74636C9-4B98-4F70-8225-8A9BADF78925}" destId="{FF811D7C-5F7A-403B-BA8B-D55FED9C60A4}" srcOrd="0" destOrd="0" presId="urn:microsoft.com/office/officeart/2005/8/layout/orgChart1"/>
    <dgm:cxn modelId="{CD17A992-DCD9-46DF-847D-EB1806C07A72}" type="presParOf" srcId="{FF811D7C-5F7A-403B-BA8B-D55FED9C60A4}" destId="{CDECD4A3-B476-4D9B-835B-A84D8EE3DB1A}" srcOrd="0" destOrd="0" presId="urn:microsoft.com/office/officeart/2005/8/layout/orgChart1"/>
    <dgm:cxn modelId="{48EA5AB7-360F-4BBC-99DB-263865C4E780}" type="presParOf" srcId="{FF811D7C-5F7A-403B-BA8B-D55FED9C60A4}" destId="{0D4F06C3-419D-4F4C-B5B4-B2F37607A55A}" srcOrd="1" destOrd="0" presId="urn:microsoft.com/office/officeart/2005/8/layout/orgChart1"/>
    <dgm:cxn modelId="{AEEAFF32-8A50-424D-BE1E-37BFF6A5ED4F}" type="presParOf" srcId="{B74636C9-4B98-4F70-8225-8A9BADF78925}" destId="{59F348EA-5470-425F-A79F-2906DE7D7054}" srcOrd="1" destOrd="0" presId="urn:microsoft.com/office/officeart/2005/8/layout/orgChart1"/>
    <dgm:cxn modelId="{10C03BF9-5989-450E-AC54-31164454B931}" type="presParOf" srcId="{B74636C9-4B98-4F70-8225-8A9BADF78925}" destId="{ABED7075-FBCE-4EB2-85E8-6C72DA93DEE9}" srcOrd="2" destOrd="0" presId="urn:microsoft.com/office/officeart/2005/8/layout/orgChart1"/>
    <dgm:cxn modelId="{BA251B22-70B0-4DC0-9260-9F9C1D6912F3}" type="presParOf" srcId="{88038F00-986B-463B-A53F-5089D34A3FE0}" destId="{B3D7BBE1-2209-48AE-855B-824DC26AB15F}" srcOrd="2" destOrd="0" presId="urn:microsoft.com/office/officeart/2005/8/layout/orgChart1"/>
    <dgm:cxn modelId="{26B856C9-73F7-4B83-BAB7-F343AD895FCF}" type="presParOf" srcId="{DA202944-051E-41C8-8D81-65C66689C0C2}" destId="{84A4E08E-6F0E-4816-ACC1-5B9A4643839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9D05AB6-651F-EE4A-BB12-C52338B2A036}" type="doc">
      <dgm:prSet loTypeId="urn:microsoft.com/office/officeart/2005/8/layout/hChevron3" loCatId="" qsTypeId="urn:microsoft.com/office/officeart/2005/8/quickstyle/simple1" qsCatId="simple" csTypeId="urn:microsoft.com/office/officeart/2005/8/colors/accent1_2" csCatId="accent1" phldr="1"/>
      <dgm:spPr/>
    </dgm:pt>
    <dgm:pt modelId="{9BC536CC-DBDD-D542-9B0B-91E3FA0C2083}">
      <dgm:prSet phldrT="[Texte]" custT="1"/>
      <dgm:spPr>
        <a:solidFill>
          <a:srgbClr val="E5AC82"/>
        </a:solidFill>
        <a:ln>
          <a:noFill/>
        </a:ln>
      </dgm:spPr>
      <dgm:t>
        <a:bodyPr/>
        <a:lstStyle/>
        <a:p>
          <a:r>
            <a:rPr lang="fr-FR" sz="2000" b="1" dirty="0">
              <a:latin typeface="TW Cen MT"/>
            </a:rPr>
            <a:t>1. </a:t>
          </a:r>
          <a:r>
            <a:rPr lang="fr-FR" sz="2000" dirty="0">
              <a:latin typeface="TW Cen MT"/>
            </a:rPr>
            <a:t>Faire cesser les faits et protéger les victimes</a:t>
          </a:r>
          <a:endParaRPr lang="fr-FR" sz="2000" dirty="0"/>
        </a:p>
      </dgm:t>
    </dgm:pt>
    <dgm:pt modelId="{29629DA8-C3AD-C84E-ABF5-83F54072B92A}" type="parTrans" cxnId="{3D4D6B85-1459-BB44-B3CB-25A8C9F328BC}">
      <dgm:prSet/>
      <dgm:spPr/>
      <dgm:t>
        <a:bodyPr/>
        <a:lstStyle/>
        <a:p>
          <a:endParaRPr lang="fr-FR"/>
        </a:p>
      </dgm:t>
    </dgm:pt>
    <dgm:pt modelId="{1F237ED9-9E0F-6E4A-9FFF-1F6E2E7E853C}" type="sibTrans" cxnId="{3D4D6B85-1459-BB44-B3CB-25A8C9F328BC}">
      <dgm:prSet/>
      <dgm:spPr/>
      <dgm:t>
        <a:bodyPr/>
        <a:lstStyle/>
        <a:p>
          <a:endParaRPr lang="fr-FR"/>
        </a:p>
      </dgm:t>
    </dgm:pt>
    <dgm:pt modelId="{4F3301E1-6A80-FD4D-8410-D30B85FC0DAA}">
      <dgm:prSet phldrT="[Texte]" custT="1"/>
      <dgm:spPr>
        <a:solidFill>
          <a:srgbClr val="E5AC82"/>
        </a:solidFill>
        <a:ln w="38100">
          <a:noFill/>
        </a:ln>
      </dgm:spPr>
      <dgm:t>
        <a:bodyPr/>
        <a:lstStyle/>
        <a:p>
          <a:r>
            <a:rPr lang="fr-FR" sz="2000" b="1" dirty="0">
              <a:latin typeface="TW Cen MT"/>
            </a:rPr>
            <a:t>2. </a:t>
          </a:r>
          <a:r>
            <a:rPr lang="fr-FR" sz="2000" dirty="0">
              <a:latin typeface="TW Cen MT"/>
            </a:rPr>
            <a:t>Déclencher une enquête interne visant à qualifier les faits</a:t>
          </a:r>
          <a:endParaRPr lang="fr-FR" sz="2000" dirty="0"/>
        </a:p>
      </dgm:t>
    </dgm:pt>
    <dgm:pt modelId="{53FA84ED-C9E5-5A4E-A7C6-E1F8EEE55B7A}" type="parTrans" cxnId="{3A002588-A4B8-3344-9B9B-490710FA90AF}">
      <dgm:prSet/>
      <dgm:spPr/>
      <dgm:t>
        <a:bodyPr/>
        <a:lstStyle/>
        <a:p>
          <a:endParaRPr lang="fr-FR"/>
        </a:p>
      </dgm:t>
    </dgm:pt>
    <dgm:pt modelId="{B1E938F8-3779-4C43-8E56-3688D802CFEA}" type="sibTrans" cxnId="{3A002588-A4B8-3344-9B9B-490710FA90AF}">
      <dgm:prSet/>
      <dgm:spPr/>
      <dgm:t>
        <a:bodyPr/>
        <a:lstStyle/>
        <a:p>
          <a:endParaRPr lang="fr-FR"/>
        </a:p>
      </dgm:t>
    </dgm:pt>
    <dgm:pt modelId="{14808A2E-4808-784E-BB05-2E6F60669C8D}">
      <dgm:prSet phldrT="[Texte]" custT="1"/>
      <dgm:spPr>
        <a:solidFill>
          <a:srgbClr val="E5AC82"/>
        </a:solidFill>
        <a:ln w="31750">
          <a:noFill/>
        </a:ln>
      </dgm:spPr>
      <dgm:t>
        <a:bodyPr/>
        <a:lstStyle/>
        <a:p>
          <a:r>
            <a:rPr lang="fr-FR" sz="2000" b="1" dirty="0">
              <a:latin typeface="TW Cen MT"/>
            </a:rPr>
            <a:t>3. </a:t>
          </a:r>
          <a:r>
            <a:rPr lang="fr-FR" sz="2000" dirty="0">
              <a:latin typeface="TW Cen MT"/>
            </a:rPr>
            <a:t>Sanctionner l'auteur des faits en fonction des conclusions du rapport d'enquête</a:t>
          </a:r>
          <a:endParaRPr lang="fr-FR" sz="2000" dirty="0"/>
        </a:p>
      </dgm:t>
    </dgm:pt>
    <dgm:pt modelId="{D15F6BB5-72A5-3140-83CF-69E6DF4702A4}" type="parTrans" cxnId="{2E1F928A-62FD-3A46-A31D-677D0538B853}">
      <dgm:prSet/>
      <dgm:spPr/>
      <dgm:t>
        <a:bodyPr/>
        <a:lstStyle/>
        <a:p>
          <a:endParaRPr lang="fr-FR"/>
        </a:p>
      </dgm:t>
    </dgm:pt>
    <dgm:pt modelId="{D004C8F5-080A-CE4F-99AD-3B10725E1825}" type="sibTrans" cxnId="{2E1F928A-62FD-3A46-A31D-677D0538B853}">
      <dgm:prSet/>
      <dgm:spPr/>
      <dgm:t>
        <a:bodyPr/>
        <a:lstStyle/>
        <a:p>
          <a:endParaRPr lang="fr-FR"/>
        </a:p>
      </dgm:t>
    </dgm:pt>
    <dgm:pt modelId="{3429D221-4B7D-ED42-A5EE-48FDC40513F0}" type="pres">
      <dgm:prSet presAssocID="{39D05AB6-651F-EE4A-BB12-C52338B2A036}" presName="Name0" presStyleCnt="0">
        <dgm:presLayoutVars>
          <dgm:dir/>
          <dgm:resizeHandles val="exact"/>
        </dgm:presLayoutVars>
      </dgm:prSet>
      <dgm:spPr/>
    </dgm:pt>
    <dgm:pt modelId="{662DD3DB-17E6-044D-B2EF-CE435E5AA236}" type="pres">
      <dgm:prSet presAssocID="{9BC536CC-DBDD-D542-9B0B-91E3FA0C2083}" presName="parTxOnly" presStyleLbl="node1" presStyleIdx="0" presStyleCnt="3" custLinFactNeighborX="-22015" custLinFactNeighborY="-786">
        <dgm:presLayoutVars>
          <dgm:bulletEnabled val="1"/>
        </dgm:presLayoutVars>
      </dgm:prSet>
      <dgm:spPr/>
    </dgm:pt>
    <dgm:pt modelId="{5AF6A316-7375-DC4D-8023-698FE2B29B5F}" type="pres">
      <dgm:prSet presAssocID="{1F237ED9-9E0F-6E4A-9FFF-1F6E2E7E853C}" presName="parSpace" presStyleCnt="0"/>
      <dgm:spPr/>
    </dgm:pt>
    <dgm:pt modelId="{44C7D9EF-D4A3-E844-8A69-167E2941771F}" type="pres">
      <dgm:prSet presAssocID="{4F3301E1-6A80-FD4D-8410-D30B85FC0DAA}" presName="parTxOnly" presStyleLbl="node1" presStyleIdx="1" presStyleCnt="3" custLinFactNeighborX="285" custLinFactNeighborY="-751">
        <dgm:presLayoutVars>
          <dgm:bulletEnabled val="1"/>
        </dgm:presLayoutVars>
      </dgm:prSet>
      <dgm:spPr/>
    </dgm:pt>
    <dgm:pt modelId="{4E83C895-270D-8F48-85C9-A0F4C6E69087}" type="pres">
      <dgm:prSet presAssocID="{B1E938F8-3779-4C43-8E56-3688D802CFEA}" presName="parSpace" presStyleCnt="0"/>
      <dgm:spPr/>
    </dgm:pt>
    <dgm:pt modelId="{82AA01B5-0ADA-DC46-84D1-8A6A82F97E14}" type="pres">
      <dgm:prSet presAssocID="{14808A2E-4808-784E-BB05-2E6F60669C8D}" presName="parTxOnly" presStyleLbl="node1" presStyleIdx="2" presStyleCnt="3" custLinFactNeighborX="572" custLinFactNeighborY="-767">
        <dgm:presLayoutVars>
          <dgm:bulletEnabled val="1"/>
        </dgm:presLayoutVars>
      </dgm:prSet>
      <dgm:spPr/>
    </dgm:pt>
  </dgm:ptLst>
  <dgm:cxnLst>
    <dgm:cxn modelId="{E5322225-406B-214C-91DA-842EA41EB307}" type="presOf" srcId="{14808A2E-4808-784E-BB05-2E6F60669C8D}" destId="{82AA01B5-0ADA-DC46-84D1-8A6A82F97E14}" srcOrd="0" destOrd="0" presId="urn:microsoft.com/office/officeart/2005/8/layout/hChevron3"/>
    <dgm:cxn modelId="{6E3BC135-A0F9-0A49-B0E0-9533F41FE97B}" type="presOf" srcId="{4F3301E1-6A80-FD4D-8410-D30B85FC0DAA}" destId="{44C7D9EF-D4A3-E844-8A69-167E2941771F}" srcOrd="0" destOrd="0" presId="urn:microsoft.com/office/officeart/2005/8/layout/hChevron3"/>
    <dgm:cxn modelId="{3D4D6B85-1459-BB44-B3CB-25A8C9F328BC}" srcId="{39D05AB6-651F-EE4A-BB12-C52338B2A036}" destId="{9BC536CC-DBDD-D542-9B0B-91E3FA0C2083}" srcOrd="0" destOrd="0" parTransId="{29629DA8-C3AD-C84E-ABF5-83F54072B92A}" sibTransId="{1F237ED9-9E0F-6E4A-9FFF-1F6E2E7E853C}"/>
    <dgm:cxn modelId="{7A9B5287-429B-6B42-9A76-614D06D2ECC1}" type="presOf" srcId="{39D05AB6-651F-EE4A-BB12-C52338B2A036}" destId="{3429D221-4B7D-ED42-A5EE-48FDC40513F0}" srcOrd="0" destOrd="0" presId="urn:microsoft.com/office/officeart/2005/8/layout/hChevron3"/>
    <dgm:cxn modelId="{3A002588-A4B8-3344-9B9B-490710FA90AF}" srcId="{39D05AB6-651F-EE4A-BB12-C52338B2A036}" destId="{4F3301E1-6A80-FD4D-8410-D30B85FC0DAA}" srcOrd="1" destOrd="0" parTransId="{53FA84ED-C9E5-5A4E-A7C6-E1F8EEE55B7A}" sibTransId="{B1E938F8-3779-4C43-8E56-3688D802CFEA}"/>
    <dgm:cxn modelId="{2E1F928A-62FD-3A46-A31D-677D0538B853}" srcId="{39D05AB6-651F-EE4A-BB12-C52338B2A036}" destId="{14808A2E-4808-784E-BB05-2E6F60669C8D}" srcOrd="2" destOrd="0" parTransId="{D15F6BB5-72A5-3140-83CF-69E6DF4702A4}" sibTransId="{D004C8F5-080A-CE4F-99AD-3B10725E1825}"/>
    <dgm:cxn modelId="{86CA96B8-ECBB-AD44-8A58-BE8C65026CCD}" type="presOf" srcId="{9BC536CC-DBDD-D542-9B0B-91E3FA0C2083}" destId="{662DD3DB-17E6-044D-B2EF-CE435E5AA236}" srcOrd="0" destOrd="0" presId="urn:microsoft.com/office/officeart/2005/8/layout/hChevron3"/>
    <dgm:cxn modelId="{D9D6E792-6752-9845-A679-6D5E646F1203}" type="presParOf" srcId="{3429D221-4B7D-ED42-A5EE-48FDC40513F0}" destId="{662DD3DB-17E6-044D-B2EF-CE435E5AA236}" srcOrd="0" destOrd="0" presId="urn:microsoft.com/office/officeart/2005/8/layout/hChevron3"/>
    <dgm:cxn modelId="{C47AFDDF-745C-A84E-B375-D078CF9D6E7F}" type="presParOf" srcId="{3429D221-4B7D-ED42-A5EE-48FDC40513F0}" destId="{5AF6A316-7375-DC4D-8023-698FE2B29B5F}" srcOrd="1" destOrd="0" presId="urn:microsoft.com/office/officeart/2005/8/layout/hChevron3"/>
    <dgm:cxn modelId="{1693BF51-9DC7-BF47-8B58-0ED7845662C1}" type="presParOf" srcId="{3429D221-4B7D-ED42-A5EE-48FDC40513F0}" destId="{44C7D9EF-D4A3-E844-8A69-167E2941771F}" srcOrd="2" destOrd="0" presId="urn:microsoft.com/office/officeart/2005/8/layout/hChevron3"/>
    <dgm:cxn modelId="{E6335138-B0DD-0945-B27C-3D583676B1C8}" type="presParOf" srcId="{3429D221-4B7D-ED42-A5EE-48FDC40513F0}" destId="{4E83C895-270D-8F48-85C9-A0F4C6E69087}" srcOrd="3" destOrd="0" presId="urn:microsoft.com/office/officeart/2005/8/layout/hChevron3"/>
    <dgm:cxn modelId="{04BCB2AA-8D57-A245-ADA4-DFEC692476F8}" type="presParOf" srcId="{3429D221-4B7D-ED42-A5EE-48FDC40513F0}" destId="{82AA01B5-0ADA-DC46-84D1-8A6A82F97E14}"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7DD7077-CE9D-41AA-A550-A9F8FEC78DD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FE27F82-E812-478A-9F9F-D020B7CA2689}">
      <dgm:prSet phldr="0" custT="1"/>
      <dgm:spPr>
        <a:solidFill>
          <a:srgbClr val="E5AC82"/>
        </a:solidFill>
        <a:ln w="25400">
          <a:solidFill>
            <a:schemeClr val="bg1"/>
          </a:solidFill>
          <a:extLst>
            <a:ext uri="{C807C97D-BFC1-408E-A445-0C87EB9F89A2}">
              <ask:lineSketchStyleProps xmlns:ask="http://schemas.microsoft.com/office/drawing/2018/sketchyshapes">
                <ask:type>
                  <ask:lineSketchFreehand/>
                </ask:type>
              </ask:lineSketchStyleProps>
            </a:ext>
          </a:extLst>
        </a:ln>
        <a:effectLst>
          <a:softEdge rad="0"/>
        </a:effectLst>
      </dgm:spPr>
      <dgm:t>
        <a:bodyPr/>
        <a:lstStyle/>
        <a:p>
          <a:pPr algn="l" rtl="0"/>
          <a:r>
            <a:rPr lang="fr-FR" sz="3000" b="1" dirty="0">
              <a:latin typeface="Tw Cen MT" panose="020B0602020104020603" pitchFamily="34" charset="77"/>
            </a:rPr>
            <a:t>Focus : </a:t>
          </a:r>
          <a:r>
            <a:rPr lang="fr-FR" sz="2400" b="1" i="0" u="none" dirty="0">
              <a:latin typeface="Tw Cen MT" panose="020B0602020104020603" pitchFamily="34" charset="77"/>
            </a:rPr>
            <a:t>les collaborateur.ice.s non salarié:e.s de l’ONGD et les partenaires externes</a:t>
          </a:r>
          <a:endParaRPr lang="fr-FR" sz="2400" i="0" dirty="0">
            <a:latin typeface="Tw Cen MT" panose="020B0602020104020603" pitchFamily="34" charset="77"/>
          </a:endParaRPr>
        </a:p>
      </dgm:t>
    </dgm:pt>
    <dgm:pt modelId="{E838F586-3724-41C3-B773-2802594A140A}" type="parTrans" cxnId="{018B7B81-5C05-440A-84C5-611114F181B0}">
      <dgm:prSet/>
      <dgm:spPr/>
      <dgm:t>
        <a:bodyPr/>
        <a:lstStyle/>
        <a:p>
          <a:endParaRPr lang="fr-FR"/>
        </a:p>
      </dgm:t>
    </dgm:pt>
    <dgm:pt modelId="{29EB0BD3-55FD-42C4-AAA0-1F9E9C1E413A}" type="sibTrans" cxnId="{018B7B81-5C05-440A-84C5-611114F181B0}">
      <dgm:prSet/>
      <dgm:spPr/>
      <dgm:t>
        <a:bodyPr/>
        <a:lstStyle/>
        <a:p>
          <a:endParaRPr lang="fr-FR"/>
        </a:p>
      </dgm:t>
    </dgm:pt>
    <dgm:pt modelId="{E11CDBAA-3350-F444-9A0F-C88D6CD285AD}">
      <dgm:prSet phldrT="[Text]" phldr="0" custT="1"/>
      <dgm:spPr>
        <a:solidFill>
          <a:srgbClr val="E5AC82">
            <a:alpha val="20221"/>
          </a:srgbClr>
        </a:solidFill>
        <a:ln w="2540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marL="228600" indent="0" algn="l" rtl="0">
            <a:lnSpc>
              <a:spcPct val="110000"/>
            </a:lnSpc>
            <a:spcAft>
              <a:spcPct val="15000"/>
            </a:spcAft>
            <a:buNone/>
          </a:pPr>
          <a:r>
            <a:rPr lang="fr-FR" sz="2000" b="0" i="0" u="none" kern="1200" dirty="0">
              <a:solidFill>
                <a:srgbClr val="44546A"/>
              </a:solidFill>
              <a:latin typeface="Tw Cen MT" panose="020B0602020104020603" pitchFamily="34" charset="77"/>
            </a:rPr>
            <a:t>Toutes les personnes travaillant en tant que volontaires ou bénévoles, ainsi que les salarié·e·s lié·e·</a:t>
          </a:r>
          <a:r>
            <a:rPr lang="fr-FR" sz="2000" b="0" i="0" u="none" kern="1200" dirty="0">
              <a:solidFill>
                <a:srgbClr val="44546A"/>
              </a:solidFill>
              <a:latin typeface="Tw Cen MT" panose="020B0602020104020603" pitchFamily="34" charset="77"/>
              <a:ea typeface="+mn-ea"/>
              <a:cs typeface="+mn-cs"/>
            </a:rPr>
            <a:t>s à une organisation ne siégeant pas au Luxembourg,  ne sont pas protégé</a:t>
          </a:r>
          <a:r>
            <a:rPr lang="fr-FR" sz="2000" b="0" i="0" u="none" kern="1200" dirty="0">
              <a:solidFill>
                <a:srgbClr val="44546A"/>
              </a:solidFill>
              <a:latin typeface="Tw Cen MT" panose="020B0602020104020603" pitchFamily="34" charset="77"/>
            </a:rPr>
            <a:t>·e·s par le droit du travail luxembourgeois. </a:t>
          </a:r>
          <a:r>
            <a:rPr lang="fr-FR" sz="2000" b="1" i="0" u="none" kern="1200" dirty="0">
              <a:solidFill>
                <a:srgbClr val="44546A"/>
              </a:solidFill>
              <a:latin typeface="Tw Cen MT" panose="020B0602020104020603" pitchFamily="34" charset="77"/>
            </a:rPr>
            <a:t>Ils ou elles dépendent de leur droit national.</a:t>
          </a:r>
          <a:r>
            <a:rPr lang="en-US" sz="2000" b="0" i="0" u="none" kern="1200" dirty="0">
              <a:solidFill>
                <a:srgbClr val="44546A"/>
              </a:solidFill>
              <a:latin typeface="Tw Cen MT" panose="020B0602020104020603" pitchFamily="34" charset="77"/>
            </a:rPr>
            <a:t>​</a:t>
          </a:r>
          <a:endParaRPr lang="fr-FR" sz="2000" kern="1200" dirty="0">
            <a:solidFill>
              <a:srgbClr val="44546A"/>
            </a:solidFill>
            <a:latin typeface="Tw Cen MT" panose="020B0602020104020603" pitchFamily="34" charset="77"/>
          </a:endParaRPr>
        </a:p>
      </dgm:t>
    </dgm:pt>
    <dgm:pt modelId="{A58EEE6B-D5F6-7A48-8E0F-FB35899F1F66}" type="parTrans" cxnId="{45F3753E-586C-354E-ADA6-EED381CAA0BE}">
      <dgm:prSet/>
      <dgm:spPr/>
      <dgm:t>
        <a:bodyPr/>
        <a:lstStyle/>
        <a:p>
          <a:endParaRPr lang="fr-FR"/>
        </a:p>
      </dgm:t>
    </dgm:pt>
    <dgm:pt modelId="{6811BCB4-9A2F-3B45-B117-B9993BA2983F}" type="sibTrans" cxnId="{45F3753E-586C-354E-ADA6-EED381CAA0BE}">
      <dgm:prSet/>
      <dgm:spPr/>
      <dgm:t>
        <a:bodyPr/>
        <a:lstStyle/>
        <a:p>
          <a:endParaRPr lang="fr-FR"/>
        </a:p>
      </dgm:t>
    </dgm:pt>
    <dgm:pt modelId="{D61A8040-7BEE-0A47-B31A-94D15D543B14}">
      <dgm:prSet custT="1"/>
      <dgm:spPr/>
      <dgm:t>
        <a:bodyPr/>
        <a:lstStyle/>
        <a:p>
          <a:pPr marL="230400" indent="0" algn="l">
            <a:lnSpc>
              <a:spcPct val="110000"/>
            </a:lnSpc>
            <a:spcAft>
              <a:spcPts val="360"/>
            </a:spcAft>
            <a:buFont typeface="Arial" panose="020B0604020202020204" pitchFamily="34" charset="0"/>
            <a:buNone/>
          </a:pPr>
          <a:r>
            <a:rPr lang="fr-FR" sz="2000" b="0" i="0" u="none" kern="1200" dirty="0">
              <a:solidFill>
                <a:srgbClr val="44546A"/>
              </a:solidFill>
              <a:latin typeface="Tw Cen MT" panose="020B0602020104020603" pitchFamily="34" charset="77"/>
            </a:rPr>
            <a:t>Si ce droit n’est pas aussi protecteur en matière de violences</a:t>
          </a:r>
        </a:p>
      </dgm:t>
    </dgm:pt>
    <dgm:pt modelId="{749CFF9B-81F3-954F-812B-BAA08E4BEB6F}" type="parTrans" cxnId="{F4A6F986-8634-1048-A441-559E79B7AC96}">
      <dgm:prSet/>
      <dgm:spPr/>
      <dgm:t>
        <a:bodyPr/>
        <a:lstStyle/>
        <a:p>
          <a:endParaRPr lang="fr-FR"/>
        </a:p>
      </dgm:t>
    </dgm:pt>
    <dgm:pt modelId="{23BBB8D2-3C9C-4949-BAD6-DE2631A3BDAA}" type="sibTrans" cxnId="{F4A6F986-8634-1048-A441-559E79B7AC96}">
      <dgm:prSet/>
      <dgm:spPr/>
      <dgm:t>
        <a:bodyPr/>
        <a:lstStyle/>
        <a:p>
          <a:endParaRPr lang="fr-FR"/>
        </a:p>
      </dgm:t>
    </dgm:pt>
    <dgm:pt modelId="{718352C7-2E51-DA43-9936-D395E94252E9}">
      <dgm:prSet custT="1"/>
      <dgm:spPr/>
      <dgm:t>
        <a:bodyPr/>
        <a:lstStyle/>
        <a:p>
          <a:pPr marL="230400" indent="0" algn="l">
            <a:lnSpc>
              <a:spcPct val="110000"/>
            </a:lnSpc>
            <a:spcAft>
              <a:spcPts val="360"/>
            </a:spcAft>
            <a:buFont typeface="Arial" panose="020B0604020202020204" pitchFamily="34" charset="0"/>
            <a:buNone/>
          </a:pPr>
          <a:r>
            <a:rPr lang="fr-FR" sz="2000" b="0" i="0" u="none" kern="1200" dirty="0">
              <a:solidFill>
                <a:srgbClr val="44546A"/>
              </a:solidFill>
              <a:latin typeface="Tw Cen MT" panose="020B0602020104020603" pitchFamily="34" charset="77"/>
            </a:rPr>
            <a:t>sexistes et sexuelles au travail, il est recommandé que l’</a:t>
          </a:r>
          <a:r>
            <a:rPr lang="fr-FR" sz="2000" b="1" i="0" u="none" kern="1200" dirty="0">
              <a:solidFill>
                <a:srgbClr val="44546A"/>
              </a:solidFill>
              <a:latin typeface="Tw Cen MT" panose="020B0602020104020603" pitchFamily="34" charset="77"/>
            </a:rPr>
            <a:t>ONGD</a:t>
          </a:r>
          <a:endParaRPr lang="fr-FR" sz="2000" b="0" i="0" u="none" kern="1200" dirty="0">
            <a:solidFill>
              <a:srgbClr val="44546A"/>
            </a:solidFill>
            <a:latin typeface="Tw Cen MT" panose="020B0602020104020603" pitchFamily="34" charset="77"/>
          </a:endParaRPr>
        </a:p>
      </dgm:t>
    </dgm:pt>
    <dgm:pt modelId="{5C69327F-1099-A142-B923-94A9240A0D25}" type="parTrans" cxnId="{AB53E50C-43FF-D74F-A2DA-57C8BD51C8CF}">
      <dgm:prSet/>
      <dgm:spPr/>
      <dgm:t>
        <a:bodyPr/>
        <a:lstStyle/>
        <a:p>
          <a:endParaRPr lang="fr-FR"/>
        </a:p>
      </dgm:t>
    </dgm:pt>
    <dgm:pt modelId="{BBD24FDE-0E12-DD4F-93AD-8C94981D31B1}" type="sibTrans" cxnId="{AB53E50C-43FF-D74F-A2DA-57C8BD51C8CF}">
      <dgm:prSet/>
      <dgm:spPr/>
      <dgm:t>
        <a:bodyPr/>
        <a:lstStyle/>
        <a:p>
          <a:endParaRPr lang="fr-FR"/>
        </a:p>
      </dgm:t>
    </dgm:pt>
    <dgm:pt modelId="{D426EE5C-3902-AD46-B00A-C7B43899B461}">
      <dgm:prSet custT="1"/>
      <dgm:spPr/>
      <dgm:t>
        <a:bodyPr/>
        <a:lstStyle/>
        <a:p>
          <a:pPr marL="230400" indent="0" algn="l">
            <a:lnSpc>
              <a:spcPct val="110000"/>
            </a:lnSpc>
            <a:spcAft>
              <a:spcPts val="360"/>
            </a:spcAft>
            <a:buFont typeface="Arial" panose="020B0604020202020204" pitchFamily="34" charset="0"/>
            <a:buNone/>
          </a:pPr>
          <a:r>
            <a:rPr lang="fr-FR" sz="2000" b="1" i="0" u="none" kern="1200" dirty="0">
              <a:solidFill>
                <a:srgbClr val="44546A"/>
              </a:solidFill>
              <a:latin typeface="Tw Cen MT" panose="020B0602020104020603" pitchFamily="34" charset="77"/>
            </a:rPr>
            <a:t>prenne des engagements étendant ses responsabilités</a:t>
          </a:r>
          <a:endParaRPr lang="fr-FR" sz="2000" b="0" i="0" u="none" kern="1200" dirty="0">
            <a:solidFill>
              <a:srgbClr val="44546A"/>
            </a:solidFill>
            <a:latin typeface="Tw Cen MT" panose="020B0602020104020603" pitchFamily="34" charset="77"/>
          </a:endParaRPr>
        </a:p>
      </dgm:t>
    </dgm:pt>
    <dgm:pt modelId="{7A932B4F-AB51-FF44-A69E-73A86388E300}" type="parTrans" cxnId="{0E029FA6-6302-9F40-A29B-653EA6D1B59E}">
      <dgm:prSet/>
      <dgm:spPr/>
      <dgm:t>
        <a:bodyPr/>
        <a:lstStyle/>
        <a:p>
          <a:endParaRPr lang="fr-FR"/>
        </a:p>
      </dgm:t>
    </dgm:pt>
    <dgm:pt modelId="{0646BCF7-A5C5-5A4F-95CC-1E6A1E44EBCE}" type="sibTrans" cxnId="{0E029FA6-6302-9F40-A29B-653EA6D1B59E}">
      <dgm:prSet/>
      <dgm:spPr/>
      <dgm:t>
        <a:bodyPr/>
        <a:lstStyle/>
        <a:p>
          <a:endParaRPr lang="fr-FR"/>
        </a:p>
      </dgm:t>
    </dgm:pt>
    <dgm:pt modelId="{AD12E911-999E-CE42-AF14-C7F1EEB248AF}">
      <dgm:prSet custT="1"/>
      <dgm:spPr/>
      <dgm:t>
        <a:bodyPr/>
        <a:lstStyle/>
        <a:p>
          <a:pPr marL="230400" indent="0" algn="l">
            <a:lnSpc>
              <a:spcPct val="110000"/>
            </a:lnSpc>
            <a:spcAft>
              <a:spcPts val="360"/>
            </a:spcAft>
            <a:buFont typeface="Arial" panose="020B0604020202020204" pitchFamily="34" charset="0"/>
            <a:buNone/>
          </a:pPr>
          <a:r>
            <a:rPr lang="fr-FR" sz="2000" b="1" i="0" u="none" kern="1200" dirty="0">
              <a:solidFill>
                <a:srgbClr val="44546A"/>
              </a:solidFill>
              <a:latin typeface="Tw Cen MT" panose="020B0602020104020603" pitchFamily="34" charset="77"/>
            </a:rPr>
            <a:t>d’employeur à tou·te·s les salarié·e·s et personnes travaillant</a:t>
          </a:r>
          <a:endParaRPr lang="fr-FR" sz="2000" b="0" i="0" u="none" kern="1200" dirty="0">
            <a:solidFill>
              <a:srgbClr val="44546A"/>
            </a:solidFill>
            <a:latin typeface="Tw Cen MT" panose="020B0602020104020603" pitchFamily="34" charset="77"/>
          </a:endParaRPr>
        </a:p>
      </dgm:t>
    </dgm:pt>
    <dgm:pt modelId="{31692E13-1A64-6F49-ABCA-1FF0333A7D9B}" type="parTrans" cxnId="{948D0428-C839-2D47-9FBE-0B01B9C7E64C}">
      <dgm:prSet/>
      <dgm:spPr/>
      <dgm:t>
        <a:bodyPr/>
        <a:lstStyle/>
        <a:p>
          <a:endParaRPr lang="fr-FR"/>
        </a:p>
      </dgm:t>
    </dgm:pt>
    <dgm:pt modelId="{D5F0A03F-2D6F-084C-B810-D1510D7288F1}" type="sibTrans" cxnId="{948D0428-C839-2D47-9FBE-0B01B9C7E64C}">
      <dgm:prSet/>
      <dgm:spPr/>
      <dgm:t>
        <a:bodyPr/>
        <a:lstStyle/>
        <a:p>
          <a:endParaRPr lang="fr-FR"/>
        </a:p>
      </dgm:t>
    </dgm:pt>
    <dgm:pt modelId="{F560B0E1-1826-6B4E-9111-A54BA4C3B13D}">
      <dgm:prSet custT="1"/>
      <dgm:spPr/>
      <dgm:t>
        <a:bodyPr/>
        <a:lstStyle/>
        <a:p>
          <a:pPr marL="230400" indent="0" algn="l">
            <a:lnSpc>
              <a:spcPct val="110000"/>
            </a:lnSpc>
            <a:spcAft>
              <a:spcPts val="360"/>
            </a:spcAft>
            <a:buFont typeface="Arial" panose="020B0604020202020204" pitchFamily="34" charset="0"/>
            <a:buNone/>
          </a:pPr>
          <a:r>
            <a:rPr lang="fr-FR" sz="2000" b="1" i="0" u="none" kern="1200" dirty="0">
              <a:solidFill>
                <a:srgbClr val="44546A"/>
              </a:solidFill>
              <a:latin typeface="Tw Cen MT" panose="020B0602020104020603" pitchFamily="34" charset="77"/>
            </a:rPr>
            <a:t>pour/avec son organisation</a:t>
          </a:r>
          <a:r>
            <a:rPr lang="fr-FR" sz="2000" b="0" i="0" u="none" kern="1200" dirty="0">
              <a:solidFill>
                <a:srgbClr val="44546A"/>
              </a:solidFill>
              <a:latin typeface="Tw Cen MT" panose="020B0602020104020603" pitchFamily="34" charset="77"/>
            </a:rPr>
            <a:t>. Cela peut prendre la forme d’une </a:t>
          </a:r>
          <a:r>
            <a:rPr lang="fr-FR" sz="2000" b="1" i="0" u="none" kern="1200" dirty="0">
              <a:solidFill>
                <a:srgbClr val="44546A"/>
              </a:solidFill>
              <a:latin typeface="Tw Cen MT" panose="020B0602020104020603" pitchFamily="34" charset="77"/>
            </a:rPr>
            <a:t>charte éthique</a:t>
          </a:r>
          <a:r>
            <a:rPr lang="fr-FR" sz="2000" b="0" i="0" u="none" kern="1200" dirty="0">
              <a:solidFill>
                <a:srgbClr val="44546A"/>
              </a:solidFill>
              <a:latin typeface="Tw Cen MT" panose="020B0602020104020603" pitchFamily="34" charset="77"/>
            </a:rPr>
            <a:t>, d’un </a:t>
          </a:r>
          <a:r>
            <a:rPr lang="fr-FR" sz="2000" b="1" i="0" u="none" kern="1200" dirty="0">
              <a:solidFill>
                <a:srgbClr val="44546A"/>
              </a:solidFill>
              <a:latin typeface="Tw Cen MT" panose="020B0602020104020603" pitchFamily="34" charset="77"/>
            </a:rPr>
            <a:t>règlement intérieur</a:t>
          </a:r>
          <a:r>
            <a:rPr lang="fr-FR" sz="2000" b="0" i="0" u="none" kern="1200" dirty="0">
              <a:solidFill>
                <a:srgbClr val="44546A"/>
              </a:solidFill>
              <a:latin typeface="Tw Cen MT" panose="020B0602020104020603" pitchFamily="34" charset="77"/>
            </a:rPr>
            <a:t> ou d’un </a:t>
          </a:r>
          <a:r>
            <a:rPr lang="fr-FR" sz="2000" b="1" i="0" u="none" kern="1200" dirty="0">
              <a:solidFill>
                <a:srgbClr val="44546A"/>
              </a:solidFill>
              <a:latin typeface="Tw Cen MT" panose="020B0602020104020603" pitchFamily="34" charset="77"/>
            </a:rPr>
            <a:t>code de conduite</a:t>
          </a:r>
          <a:r>
            <a:rPr lang="fr-FR" sz="2000" b="0" i="0" u="none" kern="1200" dirty="0">
              <a:solidFill>
                <a:srgbClr val="44546A"/>
              </a:solidFill>
              <a:latin typeface="Tw Cen MT" panose="020B0602020104020603" pitchFamily="34" charset="77"/>
            </a:rPr>
            <a:t>​. Ces éléments peuvent également être </a:t>
          </a:r>
          <a:r>
            <a:rPr lang="fr-FR" sz="2000" b="1" i="0" u="none" kern="1200" dirty="0">
              <a:solidFill>
                <a:srgbClr val="44546A"/>
              </a:solidFill>
              <a:latin typeface="Tw Cen MT" panose="020B0602020104020603" pitchFamily="34" charset="77"/>
            </a:rPr>
            <a:t>intégrés </a:t>
          </a:r>
          <a:r>
            <a:rPr lang="fr-FR" sz="2000" b="0" i="0" u="none" kern="1200" dirty="0">
              <a:solidFill>
                <a:srgbClr val="44546A"/>
              </a:solidFill>
              <a:latin typeface="Tw Cen MT" panose="020B0602020104020603" pitchFamily="34" charset="77"/>
            </a:rPr>
            <a:t>aux </a:t>
          </a:r>
          <a:r>
            <a:rPr lang="fr-FR" sz="2000" b="1" i="0" u="none" kern="1200" dirty="0">
              <a:solidFill>
                <a:srgbClr val="44546A"/>
              </a:solidFill>
              <a:latin typeface="Tw Cen MT" panose="020B0602020104020603" pitchFamily="34" charset="77"/>
            </a:rPr>
            <a:t>statuts</a:t>
          </a:r>
          <a:r>
            <a:rPr lang="fr-FR" sz="2000" b="0" i="0" u="none" kern="1200" dirty="0">
              <a:solidFill>
                <a:srgbClr val="44546A"/>
              </a:solidFill>
              <a:latin typeface="Tw Cen MT" panose="020B0602020104020603" pitchFamily="34" charset="77"/>
            </a:rPr>
            <a:t> de la structure ou à la </a:t>
          </a:r>
          <a:r>
            <a:rPr lang="fr-FR" sz="2000" b="1" i="0" u="none" kern="1200" dirty="0">
              <a:solidFill>
                <a:srgbClr val="44546A"/>
              </a:solidFill>
              <a:latin typeface="Tw Cen MT" panose="020B0602020104020603" pitchFamily="34" charset="77"/>
            </a:rPr>
            <a:t>charte du bénévolat</a:t>
          </a:r>
          <a:r>
            <a:rPr lang="fr-FR" sz="2000" b="0" i="0" u="none" kern="1200" dirty="0">
              <a:solidFill>
                <a:srgbClr val="44546A"/>
              </a:solidFill>
              <a:latin typeface="Tw Cen MT" panose="020B0602020104020603" pitchFamily="34" charset="77"/>
            </a:rPr>
            <a:t>.</a:t>
          </a:r>
        </a:p>
      </dgm:t>
    </dgm:pt>
    <dgm:pt modelId="{AC1C9D8E-E209-7A4B-B6AE-17C77F898A2D}" type="parTrans" cxnId="{AA42DF94-EB8E-714F-82AC-5C5B6E489DA3}">
      <dgm:prSet/>
      <dgm:spPr/>
      <dgm:t>
        <a:bodyPr/>
        <a:lstStyle/>
        <a:p>
          <a:endParaRPr lang="fr-FR"/>
        </a:p>
      </dgm:t>
    </dgm:pt>
    <dgm:pt modelId="{F4CCA7D8-7D42-9B47-BB48-AEDC9C027944}" type="sibTrans" cxnId="{AA42DF94-EB8E-714F-82AC-5C5B6E489DA3}">
      <dgm:prSet/>
      <dgm:spPr/>
      <dgm:t>
        <a:bodyPr/>
        <a:lstStyle/>
        <a:p>
          <a:endParaRPr lang="fr-FR"/>
        </a:p>
      </dgm:t>
    </dgm:pt>
    <dgm:pt modelId="{409CD5D3-87B6-B844-9D6C-D618E4BC6046}">
      <dgm:prSet phldrT="[Text]" phldr="0" custT="1"/>
      <dgm:spPr>
        <a:solidFill>
          <a:srgbClr val="E5AC82">
            <a:alpha val="20221"/>
          </a:srgbClr>
        </a:solidFill>
        <a:ln w="2540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marL="228600" indent="0" algn="l" rtl="0">
            <a:lnSpc>
              <a:spcPct val="110000"/>
            </a:lnSpc>
            <a:spcAft>
              <a:spcPct val="15000"/>
            </a:spcAft>
            <a:buNone/>
          </a:pPr>
          <a:endParaRPr lang="fr-FR" sz="2000" kern="1200" dirty="0">
            <a:solidFill>
              <a:srgbClr val="44546A"/>
            </a:solidFill>
            <a:latin typeface="Tw Cen MT" panose="020B0602020104020603" pitchFamily="34" charset="77"/>
          </a:endParaRPr>
        </a:p>
      </dgm:t>
    </dgm:pt>
    <dgm:pt modelId="{F4FE8396-DFDB-A245-8B27-FF0AE907CD25}" type="parTrans" cxnId="{62D41FB7-10CC-7344-A88D-8A854F7D41BB}">
      <dgm:prSet/>
      <dgm:spPr/>
      <dgm:t>
        <a:bodyPr/>
        <a:lstStyle/>
        <a:p>
          <a:endParaRPr lang="fr-FR"/>
        </a:p>
      </dgm:t>
    </dgm:pt>
    <dgm:pt modelId="{38C032CA-25FF-C843-AA86-75E105BB498F}" type="sibTrans" cxnId="{62D41FB7-10CC-7344-A88D-8A854F7D41BB}">
      <dgm:prSet/>
      <dgm:spPr/>
      <dgm:t>
        <a:bodyPr/>
        <a:lstStyle/>
        <a:p>
          <a:endParaRPr lang="fr-FR"/>
        </a:p>
      </dgm:t>
    </dgm:pt>
    <dgm:pt modelId="{EA090504-2A6D-4535-9C11-B2DE88381B8B}" type="pres">
      <dgm:prSet presAssocID="{17DD7077-CE9D-41AA-A550-A9F8FEC78DD3}" presName="Name0" presStyleCnt="0">
        <dgm:presLayoutVars>
          <dgm:dir/>
          <dgm:animLvl val="lvl"/>
          <dgm:resizeHandles val="exact"/>
        </dgm:presLayoutVars>
      </dgm:prSet>
      <dgm:spPr/>
    </dgm:pt>
    <dgm:pt modelId="{3B6B07B2-AAF8-404B-BE5B-DEE79CBE07F6}" type="pres">
      <dgm:prSet presAssocID="{CFE27F82-E812-478A-9F9F-D020B7CA2689}" presName="composite" presStyleCnt="0"/>
      <dgm:spPr/>
    </dgm:pt>
    <dgm:pt modelId="{C269B102-A2C8-46B9-9674-CCC038DE3DC8}" type="pres">
      <dgm:prSet presAssocID="{CFE27F82-E812-478A-9F9F-D020B7CA2689}" presName="parTx" presStyleLbl="alignNode1" presStyleIdx="0" presStyleCnt="1" custLinFactNeighborX="-49" custLinFactNeighborY="-23544">
        <dgm:presLayoutVars>
          <dgm:chMax val="0"/>
          <dgm:chPref val="0"/>
          <dgm:bulletEnabled val="1"/>
        </dgm:presLayoutVars>
      </dgm:prSet>
      <dgm:spPr/>
    </dgm:pt>
    <dgm:pt modelId="{29FA12B7-5A49-4486-BC67-BCBBBA1A00D3}" type="pres">
      <dgm:prSet presAssocID="{CFE27F82-E812-478A-9F9F-D020B7CA2689}" presName="desTx" presStyleLbl="alignAccFollowNode1" presStyleIdx="0" presStyleCnt="1" custScaleY="100000">
        <dgm:presLayoutVars>
          <dgm:bulletEnabled val="1"/>
        </dgm:presLayoutVars>
      </dgm:prSet>
      <dgm:spPr/>
    </dgm:pt>
  </dgm:ptLst>
  <dgm:cxnLst>
    <dgm:cxn modelId="{AB53E50C-43FF-D74F-A2DA-57C8BD51C8CF}" srcId="{409CD5D3-87B6-B844-9D6C-D618E4BC6046}" destId="{718352C7-2E51-DA43-9936-D395E94252E9}" srcOrd="1" destOrd="0" parTransId="{5C69327F-1099-A142-B923-94A9240A0D25}" sibTransId="{BBD24FDE-0E12-DD4F-93AD-8C94981D31B1}"/>
    <dgm:cxn modelId="{C7A89215-4ECB-0642-B4BC-AA218EB05FB7}" type="presOf" srcId="{D426EE5C-3902-AD46-B00A-C7B43899B461}" destId="{29FA12B7-5A49-4486-BC67-BCBBBA1A00D3}" srcOrd="0" destOrd="4" presId="urn:microsoft.com/office/officeart/2005/8/layout/hList1"/>
    <dgm:cxn modelId="{948D0428-C839-2D47-9FBE-0B01B9C7E64C}" srcId="{409CD5D3-87B6-B844-9D6C-D618E4BC6046}" destId="{AD12E911-999E-CE42-AF14-C7F1EEB248AF}" srcOrd="3" destOrd="0" parTransId="{31692E13-1A64-6F49-ABCA-1FF0333A7D9B}" sibTransId="{D5F0A03F-2D6F-084C-B810-D1510D7288F1}"/>
    <dgm:cxn modelId="{DF892A2F-51FD-0F44-8EA0-5E4C41E90E5D}" type="presOf" srcId="{E11CDBAA-3350-F444-9A0F-C88D6CD285AD}" destId="{29FA12B7-5A49-4486-BC67-BCBBBA1A00D3}" srcOrd="0" destOrd="0" presId="urn:microsoft.com/office/officeart/2005/8/layout/hList1"/>
    <dgm:cxn modelId="{52D7C93B-25BB-4099-A304-D0C240EF4167}" type="presOf" srcId="{CFE27F82-E812-478A-9F9F-D020B7CA2689}" destId="{C269B102-A2C8-46B9-9674-CCC038DE3DC8}" srcOrd="0" destOrd="0" presId="urn:microsoft.com/office/officeart/2005/8/layout/hList1"/>
    <dgm:cxn modelId="{45F3753E-586C-354E-ADA6-EED381CAA0BE}" srcId="{CFE27F82-E812-478A-9F9F-D020B7CA2689}" destId="{E11CDBAA-3350-F444-9A0F-C88D6CD285AD}" srcOrd="0" destOrd="0" parTransId="{A58EEE6B-D5F6-7A48-8E0F-FB35899F1F66}" sibTransId="{6811BCB4-9A2F-3B45-B117-B9993BA2983F}"/>
    <dgm:cxn modelId="{58CCE256-A3B3-914A-A8B6-628C2DAF7F85}" type="presOf" srcId="{AD12E911-999E-CE42-AF14-C7F1EEB248AF}" destId="{29FA12B7-5A49-4486-BC67-BCBBBA1A00D3}" srcOrd="0" destOrd="5" presId="urn:microsoft.com/office/officeart/2005/8/layout/hList1"/>
    <dgm:cxn modelId="{43C66B57-B82A-5244-83AF-276725E41C55}" type="presOf" srcId="{D61A8040-7BEE-0A47-B31A-94D15D543B14}" destId="{29FA12B7-5A49-4486-BC67-BCBBBA1A00D3}" srcOrd="0" destOrd="2" presId="urn:microsoft.com/office/officeart/2005/8/layout/hList1"/>
    <dgm:cxn modelId="{018B7B81-5C05-440A-84C5-611114F181B0}" srcId="{17DD7077-CE9D-41AA-A550-A9F8FEC78DD3}" destId="{CFE27F82-E812-478A-9F9F-D020B7CA2689}" srcOrd="0" destOrd="0" parTransId="{E838F586-3724-41C3-B773-2802594A140A}" sibTransId="{29EB0BD3-55FD-42C4-AAA0-1F9E9C1E413A}"/>
    <dgm:cxn modelId="{8FEFB083-3494-42C1-86BF-374612B8127A}" type="presOf" srcId="{17DD7077-CE9D-41AA-A550-A9F8FEC78DD3}" destId="{EA090504-2A6D-4535-9C11-B2DE88381B8B}" srcOrd="0" destOrd="0" presId="urn:microsoft.com/office/officeart/2005/8/layout/hList1"/>
    <dgm:cxn modelId="{F4A6F986-8634-1048-A441-559E79B7AC96}" srcId="{409CD5D3-87B6-B844-9D6C-D618E4BC6046}" destId="{D61A8040-7BEE-0A47-B31A-94D15D543B14}" srcOrd="0" destOrd="0" parTransId="{749CFF9B-81F3-954F-812B-BAA08E4BEB6F}" sibTransId="{23BBB8D2-3C9C-4949-BAD6-DE2631A3BDAA}"/>
    <dgm:cxn modelId="{0891E98B-0D35-1A44-8A58-53475F9FCD33}" type="presOf" srcId="{718352C7-2E51-DA43-9936-D395E94252E9}" destId="{29FA12B7-5A49-4486-BC67-BCBBBA1A00D3}" srcOrd="0" destOrd="3" presId="urn:microsoft.com/office/officeart/2005/8/layout/hList1"/>
    <dgm:cxn modelId="{AA42DF94-EB8E-714F-82AC-5C5B6E489DA3}" srcId="{409CD5D3-87B6-B844-9D6C-D618E4BC6046}" destId="{F560B0E1-1826-6B4E-9111-A54BA4C3B13D}" srcOrd="4" destOrd="0" parTransId="{AC1C9D8E-E209-7A4B-B6AE-17C77F898A2D}" sibTransId="{F4CCA7D8-7D42-9B47-BB48-AEDC9C027944}"/>
    <dgm:cxn modelId="{0E029FA6-6302-9F40-A29B-653EA6D1B59E}" srcId="{409CD5D3-87B6-B844-9D6C-D618E4BC6046}" destId="{D426EE5C-3902-AD46-B00A-C7B43899B461}" srcOrd="2" destOrd="0" parTransId="{7A932B4F-AB51-FF44-A69E-73A86388E300}" sibTransId="{0646BCF7-A5C5-5A4F-95CC-1E6A1E44EBCE}"/>
    <dgm:cxn modelId="{62D41FB7-10CC-7344-A88D-8A854F7D41BB}" srcId="{CFE27F82-E812-478A-9F9F-D020B7CA2689}" destId="{409CD5D3-87B6-B844-9D6C-D618E4BC6046}" srcOrd="1" destOrd="0" parTransId="{F4FE8396-DFDB-A245-8B27-FF0AE907CD25}" sibTransId="{38C032CA-25FF-C843-AA86-75E105BB498F}"/>
    <dgm:cxn modelId="{C687C0C3-6048-5149-9A93-9AB057FE736B}" type="presOf" srcId="{F560B0E1-1826-6B4E-9111-A54BA4C3B13D}" destId="{29FA12B7-5A49-4486-BC67-BCBBBA1A00D3}" srcOrd="0" destOrd="6" presId="urn:microsoft.com/office/officeart/2005/8/layout/hList1"/>
    <dgm:cxn modelId="{17F83FF8-6E6A-344D-9C0E-2AB61B1369E1}" type="presOf" srcId="{409CD5D3-87B6-B844-9D6C-D618E4BC6046}" destId="{29FA12B7-5A49-4486-BC67-BCBBBA1A00D3}" srcOrd="0" destOrd="1" presId="urn:microsoft.com/office/officeart/2005/8/layout/hList1"/>
    <dgm:cxn modelId="{9C13C4C9-D59F-46D3-AD6B-3D8B5663B329}" type="presParOf" srcId="{EA090504-2A6D-4535-9C11-B2DE88381B8B}" destId="{3B6B07B2-AAF8-404B-BE5B-DEE79CBE07F6}" srcOrd="0" destOrd="0" presId="urn:microsoft.com/office/officeart/2005/8/layout/hList1"/>
    <dgm:cxn modelId="{1A655CAC-71FE-4772-B51D-2AA70A34FC88}" type="presParOf" srcId="{3B6B07B2-AAF8-404B-BE5B-DEE79CBE07F6}" destId="{C269B102-A2C8-46B9-9674-CCC038DE3DC8}" srcOrd="0" destOrd="0" presId="urn:microsoft.com/office/officeart/2005/8/layout/hList1"/>
    <dgm:cxn modelId="{F5B8ACAE-AB98-40A2-BD64-0984B8673CDF}" type="presParOf" srcId="{3B6B07B2-AAF8-404B-BE5B-DEE79CBE07F6}" destId="{29FA12B7-5A49-4486-BC67-BCBBBA1A00D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BFC8A8C-6688-4E7F-A1CF-07E31376D9F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fr-FR"/>
        </a:p>
      </dgm:t>
    </dgm:pt>
    <dgm:pt modelId="{F6FED1A2-15DF-45F6-AEB1-1723974833BA}">
      <dgm:prSet phldrT="[Texte]" phldr="0"/>
      <dgm:spPr>
        <a:solidFill>
          <a:srgbClr val="E5AC82"/>
        </a:solidFill>
      </dgm:spPr>
      <dgm:t>
        <a:bodyPr/>
        <a:lstStyle/>
        <a:p>
          <a:pPr rtl="0"/>
          <a:r>
            <a:rPr lang="fr-FR" dirty="0">
              <a:latin typeface="TW Cen MT"/>
            </a:rPr>
            <a:t> Impartialité</a:t>
          </a:r>
        </a:p>
      </dgm:t>
    </dgm:pt>
    <dgm:pt modelId="{AC53D1C3-62EB-47A8-B670-40A7DFF42DD8}" type="parTrans" cxnId="{55528216-A766-4A76-AB49-6A74DB2466EB}">
      <dgm:prSet/>
      <dgm:spPr/>
      <dgm:t>
        <a:bodyPr/>
        <a:lstStyle/>
        <a:p>
          <a:endParaRPr lang="fr-FR"/>
        </a:p>
      </dgm:t>
    </dgm:pt>
    <dgm:pt modelId="{7FE904D2-F3D2-4375-AFDC-B5857057D373}" type="sibTrans" cxnId="{55528216-A766-4A76-AB49-6A74DB2466EB}">
      <dgm:prSet/>
      <dgm:spPr/>
      <dgm:t>
        <a:bodyPr/>
        <a:lstStyle/>
        <a:p>
          <a:endParaRPr lang="fr-FR"/>
        </a:p>
      </dgm:t>
    </dgm:pt>
    <dgm:pt modelId="{1BD45370-D510-45FD-9EC0-93B2AFD18E07}">
      <dgm:prSet phldrT="[Texte]" phldr="0"/>
      <dgm:spPr>
        <a:solidFill>
          <a:srgbClr val="C00000">
            <a:alpha val="57000"/>
          </a:srgbClr>
        </a:solidFill>
      </dgm:spPr>
      <dgm:t>
        <a:bodyPr/>
        <a:lstStyle/>
        <a:p>
          <a:pPr rtl="0"/>
          <a:r>
            <a:rPr lang="fr-FR" dirty="0">
              <a:latin typeface="TW Cen MT"/>
            </a:rPr>
            <a:t> Rigueur</a:t>
          </a:r>
        </a:p>
      </dgm:t>
    </dgm:pt>
    <dgm:pt modelId="{E645B6E0-68A8-481B-9D0F-CD8095C104EE}" type="parTrans" cxnId="{49574FC6-F939-48B6-914F-B9AC74F74FB1}">
      <dgm:prSet/>
      <dgm:spPr/>
      <dgm:t>
        <a:bodyPr/>
        <a:lstStyle/>
        <a:p>
          <a:endParaRPr lang="fr-FR"/>
        </a:p>
      </dgm:t>
    </dgm:pt>
    <dgm:pt modelId="{4104C248-8BD2-4A7D-9DE8-0F7862F4FDFE}" type="sibTrans" cxnId="{49574FC6-F939-48B6-914F-B9AC74F74FB1}">
      <dgm:prSet/>
      <dgm:spPr/>
      <dgm:t>
        <a:bodyPr/>
        <a:lstStyle/>
        <a:p>
          <a:endParaRPr lang="fr-FR"/>
        </a:p>
      </dgm:t>
    </dgm:pt>
    <dgm:pt modelId="{F326DA74-4D40-4370-B2A0-69A5B0D88316}">
      <dgm:prSet phldrT="[Texte]" phldr="0"/>
      <dgm:spPr>
        <a:solidFill>
          <a:srgbClr val="E5D182"/>
        </a:solidFill>
      </dgm:spPr>
      <dgm:t>
        <a:bodyPr/>
        <a:lstStyle/>
        <a:p>
          <a:pPr rtl="0"/>
          <a:r>
            <a:rPr lang="fr-FR" dirty="0">
              <a:latin typeface="TW Cen MT"/>
            </a:rPr>
            <a:t> Contradictoire</a:t>
          </a:r>
        </a:p>
      </dgm:t>
    </dgm:pt>
    <dgm:pt modelId="{CD6A092E-4B63-4B92-B919-489ECD56A1E6}" type="parTrans" cxnId="{7D35D3B6-451F-44C3-A6F7-7FBA08ADD1A9}">
      <dgm:prSet/>
      <dgm:spPr/>
      <dgm:t>
        <a:bodyPr/>
        <a:lstStyle/>
        <a:p>
          <a:endParaRPr lang="fr-FR"/>
        </a:p>
      </dgm:t>
    </dgm:pt>
    <dgm:pt modelId="{FB9C3D41-9E60-4E8E-9F7D-D81F0D27BBA2}" type="sibTrans" cxnId="{7D35D3B6-451F-44C3-A6F7-7FBA08ADD1A9}">
      <dgm:prSet/>
      <dgm:spPr/>
      <dgm:t>
        <a:bodyPr/>
        <a:lstStyle/>
        <a:p>
          <a:endParaRPr lang="fr-FR"/>
        </a:p>
      </dgm:t>
    </dgm:pt>
    <dgm:pt modelId="{60811477-4718-4F43-BC2A-A426135CCE52}">
      <dgm:prSet phldrT="[Texte]" phldr="0"/>
      <dgm:spPr>
        <a:solidFill>
          <a:srgbClr val="E5AC82">
            <a:alpha val="65272"/>
          </a:srgbClr>
        </a:solidFill>
      </dgm:spPr>
      <dgm:t>
        <a:bodyPr/>
        <a:lstStyle/>
        <a:p>
          <a:pPr rtl="0"/>
          <a:r>
            <a:rPr lang="fr-FR" dirty="0">
              <a:latin typeface="TW Cen MT"/>
            </a:rPr>
            <a:t> Confidentialité</a:t>
          </a:r>
        </a:p>
      </dgm:t>
    </dgm:pt>
    <dgm:pt modelId="{CE232BFD-B223-4788-98D2-7A66D5ECBBA2}" type="parTrans" cxnId="{53F274D0-698B-49C8-9430-6AE436C837D8}">
      <dgm:prSet/>
      <dgm:spPr/>
      <dgm:t>
        <a:bodyPr/>
        <a:lstStyle/>
        <a:p>
          <a:endParaRPr lang="fr-FR"/>
        </a:p>
      </dgm:t>
    </dgm:pt>
    <dgm:pt modelId="{7B46E4B4-F8A0-4B32-84FD-CF8151B681FC}" type="sibTrans" cxnId="{53F274D0-698B-49C8-9430-6AE436C837D8}">
      <dgm:prSet/>
      <dgm:spPr/>
      <dgm:t>
        <a:bodyPr/>
        <a:lstStyle/>
        <a:p>
          <a:endParaRPr lang="fr-FR"/>
        </a:p>
      </dgm:t>
    </dgm:pt>
    <dgm:pt modelId="{8130D83C-2261-44F3-8EF3-CF80F0E375AB}" type="pres">
      <dgm:prSet presAssocID="{4BFC8A8C-6688-4E7F-A1CF-07E31376D9FC}" presName="diagram" presStyleCnt="0">
        <dgm:presLayoutVars>
          <dgm:dir/>
          <dgm:resizeHandles val="exact"/>
        </dgm:presLayoutVars>
      </dgm:prSet>
      <dgm:spPr/>
    </dgm:pt>
    <dgm:pt modelId="{31EE396C-E861-468A-9E83-64EA7496DA77}" type="pres">
      <dgm:prSet presAssocID="{F6FED1A2-15DF-45F6-AEB1-1723974833BA}" presName="node" presStyleLbl="node1" presStyleIdx="0" presStyleCnt="4">
        <dgm:presLayoutVars>
          <dgm:bulletEnabled val="1"/>
        </dgm:presLayoutVars>
      </dgm:prSet>
      <dgm:spPr/>
    </dgm:pt>
    <dgm:pt modelId="{CD5E9AA0-3F55-42EA-8205-504A5F846C22}" type="pres">
      <dgm:prSet presAssocID="{7FE904D2-F3D2-4375-AFDC-B5857057D373}" presName="sibTrans" presStyleCnt="0"/>
      <dgm:spPr/>
    </dgm:pt>
    <dgm:pt modelId="{281ABEE6-C400-4889-AD3F-F9E6E681194D}" type="pres">
      <dgm:prSet presAssocID="{1BD45370-D510-45FD-9EC0-93B2AFD18E07}" presName="node" presStyleLbl="node1" presStyleIdx="1" presStyleCnt="4">
        <dgm:presLayoutVars>
          <dgm:bulletEnabled val="1"/>
        </dgm:presLayoutVars>
      </dgm:prSet>
      <dgm:spPr/>
    </dgm:pt>
    <dgm:pt modelId="{D3BC1379-81D0-4876-9C47-192DC1D70BE0}" type="pres">
      <dgm:prSet presAssocID="{4104C248-8BD2-4A7D-9DE8-0F7862F4FDFE}" presName="sibTrans" presStyleCnt="0"/>
      <dgm:spPr/>
    </dgm:pt>
    <dgm:pt modelId="{3DB22E4F-C37F-4859-80B2-E1F7DEAB9BE7}" type="pres">
      <dgm:prSet presAssocID="{F326DA74-4D40-4370-B2A0-69A5B0D88316}" presName="node" presStyleLbl="node1" presStyleIdx="2" presStyleCnt="4">
        <dgm:presLayoutVars>
          <dgm:bulletEnabled val="1"/>
        </dgm:presLayoutVars>
      </dgm:prSet>
      <dgm:spPr/>
    </dgm:pt>
    <dgm:pt modelId="{A5C0860A-7675-4518-88EE-E42CAF9C0382}" type="pres">
      <dgm:prSet presAssocID="{FB9C3D41-9E60-4E8E-9F7D-D81F0D27BBA2}" presName="sibTrans" presStyleCnt="0"/>
      <dgm:spPr/>
    </dgm:pt>
    <dgm:pt modelId="{ABB92912-047C-4C1E-A812-FCED2FEEF521}" type="pres">
      <dgm:prSet presAssocID="{60811477-4718-4F43-BC2A-A426135CCE52}" presName="node" presStyleLbl="node1" presStyleIdx="3" presStyleCnt="4">
        <dgm:presLayoutVars>
          <dgm:bulletEnabled val="1"/>
        </dgm:presLayoutVars>
      </dgm:prSet>
      <dgm:spPr/>
    </dgm:pt>
  </dgm:ptLst>
  <dgm:cxnLst>
    <dgm:cxn modelId="{55528216-A766-4A76-AB49-6A74DB2466EB}" srcId="{4BFC8A8C-6688-4E7F-A1CF-07E31376D9FC}" destId="{F6FED1A2-15DF-45F6-AEB1-1723974833BA}" srcOrd="0" destOrd="0" parTransId="{AC53D1C3-62EB-47A8-B670-40A7DFF42DD8}" sibTransId="{7FE904D2-F3D2-4375-AFDC-B5857057D373}"/>
    <dgm:cxn modelId="{DB3A736E-1E4D-405D-86AF-13CEBFD98B03}" type="presOf" srcId="{F6FED1A2-15DF-45F6-AEB1-1723974833BA}" destId="{31EE396C-E861-468A-9E83-64EA7496DA77}" srcOrd="0" destOrd="0" presId="urn:microsoft.com/office/officeart/2005/8/layout/default"/>
    <dgm:cxn modelId="{9379B975-5B44-41BE-BE9F-01CFFC844C77}" type="presOf" srcId="{4BFC8A8C-6688-4E7F-A1CF-07E31376D9FC}" destId="{8130D83C-2261-44F3-8EF3-CF80F0E375AB}" srcOrd="0" destOrd="0" presId="urn:microsoft.com/office/officeart/2005/8/layout/default"/>
    <dgm:cxn modelId="{7D35D3B6-451F-44C3-A6F7-7FBA08ADD1A9}" srcId="{4BFC8A8C-6688-4E7F-A1CF-07E31376D9FC}" destId="{F326DA74-4D40-4370-B2A0-69A5B0D88316}" srcOrd="2" destOrd="0" parTransId="{CD6A092E-4B63-4B92-B919-489ECD56A1E6}" sibTransId="{FB9C3D41-9E60-4E8E-9F7D-D81F0D27BBA2}"/>
    <dgm:cxn modelId="{49574FC6-F939-48B6-914F-B9AC74F74FB1}" srcId="{4BFC8A8C-6688-4E7F-A1CF-07E31376D9FC}" destId="{1BD45370-D510-45FD-9EC0-93B2AFD18E07}" srcOrd="1" destOrd="0" parTransId="{E645B6E0-68A8-481B-9D0F-CD8095C104EE}" sibTransId="{4104C248-8BD2-4A7D-9DE8-0F7862F4FDFE}"/>
    <dgm:cxn modelId="{53F274D0-698B-49C8-9430-6AE436C837D8}" srcId="{4BFC8A8C-6688-4E7F-A1CF-07E31376D9FC}" destId="{60811477-4718-4F43-BC2A-A426135CCE52}" srcOrd="3" destOrd="0" parTransId="{CE232BFD-B223-4788-98D2-7A66D5ECBBA2}" sibTransId="{7B46E4B4-F8A0-4B32-84FD-CF8151B681FC}"/>
    <dgm:cxn modelId="{64B1E3DC-F311-4564-8186-5679F7196B2A}" type="presOf" srcId="{1BD45370-D510-45FD-9EC0-93B2AFD18E07}" destId="{281ABEE6-C400-4889-AD3F-F9E6E681194D}" srcOrd="0" destOrd="0" presId="urn:microsoft.com/office/officeart/2005/8/layout/default"/>
    <dgm:cxn modelId="{3E9632E8-65C1-4CBD-810A-68584636FA3E}" type="presOf" srcId="{60811477-4718-4F43-BC2A-A426135CCE52}" destId="{ABB92912-047C-4C1E-A812-FCED2FEEF521}" srcOrd="0" destOrd="0" presId="urn:microsoft.com/office/officeart/2005/8/layout/default"/>
    <dgm:cxn modelId="{FCFFADE9-4004-41DB-90A9-FDCAD2BEA6EB}" type="presOf" srcId="{F326DA74-4D40-4370-B2A0-69A5B0D88316}" destId="{3DB22E4F-C37F-4859-80B2-E1F7DEAB9BE7}" srcOrd="0" destOrd="0" presId="urn:microsoft.com/office/officeart/2005/8/layout/default"/>
    <dgm:cxn modelId="{CA72C638-603D-472C-91CD-2E4AC4459B29}" type="presParOf" srcId="{8130D83C-2261-44F3-8EF3-CF80F0E375AB}" destId="{31EE396C-E861-468A-9E83-64EA7496DA77}" srcOrd="0" destOrd="0" presId="urn:microsoft.com/office/officeart/2005/8/layout/default"/>
    <dgm:cxn modelId="{7A8EAF63-DE66-4D98-94A1-71E9DE93B4DB}" type="presParOf" srcId="{8130D83C-2261-44F3-8EF3-CF80F0E375AB}" destId="{CD5E9AA0-3F55-42EA-8205-504A5F846C22}" srcOrd="1" destOrd="0" presId="urn:microsoft.com/office/officeart/2005/8/layout/default"/>
    <dgm:cxn modelId="{8BE3A9A3-9669-4230-9F34-05B3E0F63C18}" type="presParOf" srcId="{8130D83C-2261-44F3-8EF3-CF80F0E375AB}" destId="{281ABEE6-C400-4889-AD3F-F9E6E681194D}" srcOrd="2" destOrd="0" presId="urn:microsoft.com/office/officeart/2005/8/layout/default"/>
    <dgm:cxn modelId="{B738E4FC-15C5-47BA-AC02-07D05753C6DF}" type="presParOf" srcId="{8130D83C-2261-44F3-8EF3-CF80F0E375AB}" destId="{D3BC1379-81D0-4876-9C47-192DC1D70BE0}" srcOrd="3" destOrd="0" presId="urn:microsoft.com/office/officeart/2005/8/layout/default"/>
    <dgm:cxn modelId="{818F1156-1FF6-4B10-8A5F-3E072DCE5D39}" type="presParOf" srcId="{8130D83C-2261-44F3-8EF3-CF80F0E375AB}" destId="{3DB22E4F-C37F-4859-80B2-E1F7DEAB9BE7}" srcOrd="4" destOrd="0" presId="urn:microsoft.com/office/officeart/2005/8/layout/default"/>
    <dgm:cxn modelId="{BC9E362D-791C-4A91-9578-CB0DCC13A2D9}" type="presParOf" srcId="{8130D83C-2261-44F3-8EF3-CF80F0E375AB}" destId="{A5C0860A-7675-4518-88EE-E42CAF9C0382}" srcOrd="5" destOrd="0" presId="urn:microsoft.com/office/officeart/2005/8/layout/default"/>
    <dgm:cxn modelId="{1AA1618A-C8E8-46B3-94FC-40A0FFFF7151}" type="presParOf" srcId="{8130D83C-2261-44F3-8EF3-CF80F0E375AB}" destId="{ABB92912-047C-4C1E-A812-FCED2FEEF52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5649367-5752-489A-B9EE-F69BF9C3308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fr-FR"/>
        </a:p>
      </dgm:t>
    </dgm:pt>
    <dgm:pt modelId="{96E1E019-0B1F-4B20-A556-1472DE318C8E}">
      <dgm:prSet phldrT="[Texte]" phldr="0"/>
      <dgm:spPr>
        <a:solidFill>
          <a:srgbClr val="E5AC82"/>
        </a:solidFill>
      </dgm:spPr>
      <dgm:t>
        <a:bodyPr/>
        <a:lstStyle/>
        <a:p>
          <a:r>
            <a:rPr lang="fr-FR" dirty="0">
              <a:latin typeface="TW Cen MT"/>
            </a:rPr>
            <a:t> Information de la personne mise en cause </a:t>
          </a:r>
        </a:p>
      </dgm:t>
    </dgm:pt>
    <dgm:pt modelId="{3C091AF1-6B95-4847-91A4-75CC54CA5CF1}" type="parTrans" cxnId="{00BB0317-B5E9-44C6-B09F-32C7DB4662CE}">
      <dgm:prSet/>
      <dgm:spPr/>
      <dgm:t>
        <a:bodyPr/>
        <a:lstStyle/>
        <a:p>
          <a:endParaRPr lang="fr-FR"/>
        </a:p>
      </dgm:t>
    </dgm:pt>
    <dgm:pt modelId="{BACAD13E-7CE2-4252-891B-9E22429A2381}" type="sibTrans" cxnId="{00BB0317-B5E9-44C6-B09F-32C7DB4662CE}">
      <dgm:prSet/>
      <dgm:spPr>
        <a:solidFill>
          <a:srgbClr val="C00000">
            <a:alpha val="40000"/>
          </a:srgbClr>
        </a:solidFill>
      </dgm:spPr>
      <dgm:t>
        <a:bodyPr/>
        <a:lstStyle/>
        <a:p>
          <a:endParaRPr lang="fr-FR" dirty="0"/>
        </a:p>
      </dgm:t>
    </dgm:pt>
    <dgm:pt modelId="{8E70B1CC-ED1F-48E4-80C1-A59978A37D04}">
      <dgm:prSet phldrT="[Texte]" phldr="0"/>
      <dgm:spPr>
        <a:solidFill>
          <a:srgbClr val="E5AC82"/>
        </a:solidFill>
      </dgm:spPr>
      <dgm:t>
        <a:bodyPr/>
        <a:lstStyle/>
        <a:p>
          <a:r>
            <a:rPr lang="fr-FR" dirty="0">
              <a:latin typeface="TW Cen MT"/>
            </a:rPr>
            <a:t> Mise en place </a:t>
          </a:r>
          <a:r>
            <a:rPr lang="fr-FR" dirty="0">
              <a:solidFill>
                <a:schemeClr val="bg1"/>
              </a:solidFill>
              <a:latin typeface="TW Cen MT"/>
            </a:rPr>
            <a:t>d'éventuelles</a:t>
          </a:r>
          <a:r>
            <a:rPr lang="fr-FR" dirty="0">
              <a:latin typeface="TW Cen MT"/>
            </a:rPr>
            <a:t> mesures conservatoires </a:t>
          </a:r>
        </a:p>
      </dgm:t>
    </dgm:pt>
    <dgm:pt modelId="{DEE1DA8F-0491-4D12-91B2-BA265E10BB7E}" type="parTrans" cxnId="{7CC4D3C4-3A5B-4EFA-8C50-6BA7EDAFBA88}">
      <dgm:prSet/>
      <dgm:spPr/>
      <dgm:t>
        <a:bodyPr/>
        <a:lstStyle/>
        <a:p>
          <a:endParaRPr lang="fr-FR"/>
        </a:p>
      </dgm:t>
    </dgm:pt>
    <dgm:pt modelId="{0E96DC74-8CE7-4435-8C5F-0E10EBDC057F}" type="sibTrans" cxnId="{7CC4D3C4-3A5B-4EFA-8C50-6BA7EDAFBA88}">
      <dgm:prSet/>
      <dgm:spPr>
        <a:solidFill>
          <a:srgbClr val="C00000">
            <a:alpha val="40000"/>
          </a:srgbClr>
        </a:solidFill>
      </dgm:spPr>
      <dgm:t>
        <a:bodyPr/>
        <a:lstStyle/>
        <a:p>
          <a:endParaRPr lang="fr-FR" dirty="0"/>
        </a:p>
      </dgm:t>
    </dgm:pt>
    <dgm:pt modelId="{A89F31DE-4D90-4BB1-BB04-B3487809E7CA}">
      <dgm:prSet phldrT="[Texte]" phldr="0"/>
      <dgm:spPr>
        <a:solidFill>
          <a:srgbClr val="E5AC82"/>
        </a:solidFill>
      </dgm:spPr>
      <dgm:t>
        <a:bodyPr/>
        <a:lstStyle/>
        <a:p>
          <a:r>
            <a:rPr lang="fr-FR" dirty="0">
              <a:latin typeface="TW Cen MT"/>
            </a:rPr>
            <a:t> Entretiens avec les personnes ayant signalé, les témoins et la personne mise en cause</a:t>
          </a:r>
        </a:p>
      </dgm:t>
    </dgm:pt>
    <dgm:pt modelId="{B65B964D-618C-4E58-824E-A0FD146B1D87}" type="parTrans" cxnId="{89E7BEFE-8E28-4FA9-B688-14005E1F4ABA}">
      <dgm:prSet/>
      <dgm:spPr/>
      <dgm:t>
        <a:bodyPr/>
        <a:lstStyle/>
        <a:p>
          <a:endParaRPr lang="fr-FR"/>
        </a:p>
      </dgm:t>
    </dgm:pt>
    <dgm:pt modelId="{296D56A2-4E19-490D-9DB7-24EC63B855AD}" type="sibTrans" cxnId="{89E7BEFE-8E28-4FA9-B688-14005E1F4ABA}">
      <dgm:prSet/>
      <dgm:spPr>
        <a:solidFill>
          <a:srgbClr val="C00000">
            <a:alpha val="40000"/>
          </a:srgbClr>
        </a:solidFill>
      </dgm:spPr>
      <dgm:t>
        <a:bodyPr/>
        <a:lstStyle/>
        <a:p>
          <a:endParaRPr lang="fr-FR" dirty="0"/>
        </a:p>
      </dgm:t>
    </dgm:pt>
    <dgm:pt modelId="{80C8DA3F-071A-42E3-BF4F-5253EE29DDFC}">
      <dgm:prSet phldrT="[Texte]" phldr="0"/>
      <dgm:spPr>
        <a:solidFill>
          <a:srgbClr val="E5AC82"/>
        </a:solidFill>
      </dgm:spPr>
      <dgm:t>
        <a:bodyPr/>
        <a:lstStyle/>
        <a:p>
          <a:r>
            <a:rPr lang="fr-FR" dirty="0">
              <a:latin typeface="TW Cen MT"/>
            </a:rPr>
            <a:t> Rédaction du rapport d'enquête</a:t>
          </a:r>
        </a:p>
      </dgm:t>
    </dgm:pt>
    <dgm:pt modelId="{F251CFC3-B2F4-487B-B61A-28925DB31EAC}" type="parTrans" cxnId="{273DB643-A8AC-44F9-B445-5974BEF0B238}">
      <dgm:prSet/>
      <dgm:spPr/>
      <dgm:t>
        <a:bodyPr/>
        <a:lstStyle/>
        <a:p>
          <a:endParaRPr lang="fr-FR"/>
        </a:p>
      </dgm:t>
    </dgm:pt>
    <dgm:pt modelId="{F81461CB-4CE6-4C24-B26A-8515C92CACFD}" type="sibTrans" cxnId="{273DB643-A8AC-44F9-B445-5974BEF0B238}">
      <dgm:prSet/>
      <dgm:spPr/>
      <dgm:t>
        <a:bodyPr/>
        <a:lstStyle/>
        <a:p>
          <a:endParaRPr lang="fr-FR"/>
        </a:p>
      </dgm:t>
    </dgm:pt>
    <dgm:pt modelId="{87DFF567-3E90-45D8-9BDE-FC9C3B4A87B4}" type="pres">
      <dgm:prSet presAssocID="{15649367-5752-489A-B9EE-F69BF9C3308D}" presName="Name0" presStyleCnt="0">
        <dgm:presLayoutVars>
          <dgm:dir/>
          <dgm:resizeHandles val="exact"/>
        </dgm:presLayoutVars>
      </dgm:prSet>
      <dgm:spPr/>
    </dgm:pt>
    <dgm:pt modelId="{1BE803F5-5218-4A7E-B254-EB3F2F0EA388}" type="pres">
      <dgm:prSet presAssocID="{96E1E019-0B1F-4B20-A556-1472DE318C8E}" presName="node" presStyleLbl="node1" presStyleIdx="0" presStyleCnt="4">
        <dgm:presLayoutVars>
          <dgm:bulletEnabled val="1"/>
        </dgm:presLayoutVars>
      </dgm:prSet>
      <dgm:spPr/>
    </dgm:pt>
    <dgm:pt modelId="{7EFCBB72-21B7-45AF-A85E-8D7C057223F1}" type="pres">
      <dgm:prSet presAssocID="{BACAD13E-7CE2-4252-891B-9E22429A2381}" presName="sibTrans" presStyleLbl="sibTrans2D1" presStyleIdx="0" presStyleCnt="3"/>
      <dgm:spPr/>
    </dgm:pt>
    <dgm:pt modelId="{C7F2BB9F-9D01-4A22-9C85-D09AC394D769}" type="pres">
      <dgm:prSet presAssocID="{BACAD13E-7CE2-4252-891B-9E22429A2381}" presName="connectorText" presStyleLbl="sibTrans2D1" presStyleIdx="0" presStyleCnt="3"/>
      <dgm:spPr/>
    </dgm:pt>
    <dgm:pt modelId="{558DCCFC-0ABA-43A0-842F-35A832D850D6}" type="pres">
      <dgm:prSet presAssocID="{8E70B1CC-ED1F-48E4-80C1-A59978A37D04}" presName="node" presStyleLbl="node1" presStyleIdx="1" presStyleCnt="4">
        <dgm:presLayoutVars>
          <dgm:bulletEnabled val="1"/>
        </dgm:presLayoutVars>
      </dgm:prSet>
      <dgm:spPr/>
    </dgm:pt>
    <dgm:pt modelId="{1CC4A151-9966-47C5-B0D1-B0410DECDE62}" type="pres">
      <dgm:prSet presAssocID="{0E96DC74-8CE7-4435-8C5F-0E10EBDC057F}" presName="sibTrans" presStyleLbl="sibTrans2D1" presStyleIdx="1" presStyleCnt="3"/>
      <dgm:spPr/>
    </dgm:pt>
    <dgm:pt modelId="{7600A5FD-7FC4-4347-B925-56B32F917782}" type="pres">
      <dgm:prSet presAssocID="{0E96DC74-8CE7-4435-8C5F-0E10EBDC057F}" presName="connectorText" presStyleLbl="sibTrans2D1" presStyleIdx="1" presStyleCnt="3"/>
      <dgm:spPr/>
    </dgm:pt>
    <dgm:pt modelId="{5D793515-640C-4AE4-B403-590901C7AFB4}" type="pres">
      <dgm:prSet presAssocID="{A89F31DE-4D90-4BB1-BB04-B3487809E7CA}" presName="node" presStyleLbl="node1" presStyleIdx="2" presStyleCnt="4">
        <dgm:presLayoutVars>
          <dgm:bulletEnabled val="1"/>
        </dgm:presLayoutVars>
      </dgm:prSet>
      <dgm:spPr/>
    </dgm:pt>
    <dgm:pt modelId="{0139D7CD-0732-495C-A170-CAC2941784E8}" type="pres">
      <dgm:prSet presAssocID="{296D56A2-4E19-490D-9DB7-24EC63B855AD}" presName="sibTrans" presStyleLbl="sibTrans2D1" presStyleIdx="2" presStyleCnt="3"/>
      <dgm:spPr/>
    </dgm:pt>
    <dgm:pt modelId="{4CA96619-1A53-4345-84E1-2BE304386910}" type="pres">
      <dgm:prSet presAssocID="{296D56A2-4E19-490D-9DB7-24EC63B855AD}" presName="connectorText" presStyleLbl="sibTrans2D1" presStyleIdx="2" presStyleCnt="3"/>
      <dgm:spPr/>
    </dgm:pt>
    <dgm:pt modelId="{A8D74863-7AEE-4F27-8F46-DEB62ABC1EA4}" type="pres">
      <dgm:prSet presAssocID="{80C8DA3F-071A-42E3-BF4F-5253EE29DDFC}" presName="node" presStyleLbl="node1" presStyleIdx="3" presStyleCnt="4">
        <dgm:presLayoutVars>
          <dgm:bulletEnabled val="1"/>
        </dgm:presLayoutVars>
      </dgm:prSet>
      <dgm:spPr/>
    </dgm:pt>
  </dgm:ptLst>
  <dgm:cxnLst>
    <dgm:cxn modelId="{18426E16-FD1A-466F-8FE1-D22FAF0A6D5E}" type="presOf" srcId="{96E1E019-0B1F-4B20-A556-1472DE318C8E}" destId="{1BE803F5-5218-4A7E-B254-EB3F2F0EA388}" srcOrd="0" destOrd="0" presId="urn:microsoft.com/office/officeart/2005/8/layout/process1"/>
    <dgm:cxn modelId="{00BB0317-B5E9-44C6-B09F-32C7DB4662CE}" srcId="{15649367-5752-489A-B9EE-F69BF9C3308D}" destId="{96E1E019-0B1F-4B20-A556-1472DE318C8E}" srcOrd="0" destOrd="0" parTransId="{3C091AF1-6B95-4847-91A4-75CC54CA5CF1}" sibTransId="{BACAD13E-7CE2-4252-891B-9E22429A2381}"/>
    <dgm:cxn modelId="{A40DFE18-3700-4157-882E-CC9AE4901C31}" type="presOf" srcId="{BACAD13E-7CE2-4252-891B-9E22429A2381}" destId="{7EFCBB72-21B7-45AF-A85E-8D7C057223F1}" srcOrd="0" destOrd="0" presId="urn:microsoft.com/office/officeart/2005/8/layout/process1"/>
    <dgm:cxn modelId="{0833D01A-9EC5-4CC3-A24B-A1817DAB9C25}" type="presOf" srcId="{0E96DC74-8CE7-4435-8C5F-0E10EBDC057F}" destId="{7600A5FD-7FC4-4347-B925-56B32F917782}" srcOrd="1" destOrd="0" presId="urn:microsoft.com/office/officeart/2005/8/layout/process1"/>
    <dgm:cxn modelId="{97269F60-81AE-499F-9F9E-D31307DC292F}" type="presOf" srcId="{296D56A2-4E19-490D-9DB7-24EC63B855AD}" destId="{0139D7CD-0732-495C-A170-CAC2941784E8}" srcOrd="0" destOrd="0" presId="urn:microsoft.com/office/officeart/2005/8/layout/process1"/>
    <dgm:cxn modelId="{273DB643-A8AC-44F9-B445-5974BEF0B238}" srcId="{15649367-5752-489A-B9EE-F69BF9C3308D}" destId="{80C8DA3F-071A-42E3-BF4F-5253EE29DDFC}" srcOrd="3" destOrd="0" parTransId="{F251CFC3-B2F4-487B-B61A-28925DB31EAC}" sibTransId="{F81461CB-4CE6-4C24-B26A-8515C92CACFD}"/>
    <dgm:cxn modelId="{3A47EB4B-98BF-4B12-A1DF-C005119D3FC5}" type="presOf" srcId="{0E96DC74-8CE7-4435-8C5F-0E10EBDC057F}" destId="{1CC4A151-9966-47C5-B0D1-B0410DECDE62}" srcOrd="0" destOrd="0" presId="urn:microsoft.com/office/officeart/2005/8/layout/process1"/>
    <dgm:cxn modelId="{E503064F-B44A-4D3B-8EDE-0B700C30B36D}" type="presOf" srcId="{15649367-5752-489A-B9EE-F69BF9C3308D}" destId="{87DFF567-3E90-45D8-9BDE-FC9C3B4A87B4}" srcOrd="0" destOrd="0" presId="urn:microsoft.com/office/officeart/2005/8/layout/process1"/>
    <dgm:cxn modelId="{24BBCD86-7B95-455F-A2C7-D12BBF199656}" type="presOf" srcId="{296D56A2-4E19-490D-9DB7-24EC63B855AD}" destId="{4CA96619-1A53-4345-84E1-2BE304386910}" srcOrd="1" destOrd="0" presId="urn:microsoft.com/office/officeart/2005/8/layout/process1"/>
    <dgm:cxn modelId="{76109DB0-D798-42D4-8AF6-661FEB6D37A9}" type="presOf" srcId="{A89F31DE-4D90-4BB1-BB04-B3487809E7CA}" destId="{5D793515-640C-4AE4-B403-590901C7AFB4}" srcOrd="0" destOrd="0" presId="urn:microsoft.com/office/officeart/2005/8/layout/process1"/>
    <dgm:cxn modelId="{7CC4D3C4-3A5B-4EFA-8C50-6BA7EDAFBA88}" srcId="{15649367-5752-489A-B9EE-F69BF9C3308D}" destId="{8E70B1CC-ED1F-48E4-80C1-A59978A37D04}" srcOrd="1" destOrd="0" parTransId="{DEE1DA8F-0491-4D12-91B2-BA265E10BB7E}" sibTransId="{0E96DC74-8CE7-4435-8C5F-0E10EBDC057F}"/>
    <dgm:cxn modelId="{B113BFE4-A490-4533-9774-C422EA21CCA7}" type="presOf" srcId="{8E70B1CC-ED1F-48E4-80C1-A59978A37D04}" destId="{558DCCFC-0ABA-43A0-842F-35A832D850D6}" srcOrd="0" destOrd="0" presId="urn:microsoft.com/office/officeart/2005/8/layout/process1"/>
    <dgm:cxn modelId="{1FE1F4EB-18EB-42E6-ABAC-35282671DC3C}" type="presOf" srcId="{BACAD13E-7CE2-4252-891B-9E22429A2381}" destId="{C7F2BB9F-9D01-4A22-9C85-D09AC394D769}" srcOrd="1" destOrd="0" presId="urn:microsoft.com/office/officeart/2005/8/layout/process1"/>
    <dgm:cxn modelId="{6EDDCDF5-6217-4F6B-A5C1-48FD8B947F5F}" type="presOf" srcId="{80C8DA3F-071A-42E3-BF4F-5253EE29DDFC}" destId="{A8D74863-7AEE-4F27-8F46-DEB62ABC1EA4}" srcOrd="0" destOrd="0" presId="urn:microsoft.com/office/officeart/2005/8/layout/process1"/>
    <dgm:cxn modelId="{89E7BEFE-8E28-4FA9-B688-14005E1F4ABA}" srcId="{15649367-5752-489A-B9EE-F69BF9C3308D}" destId="{A89F31DE-4D90-4BB1-BB04-B3487809E7CA}" srcOrd="2" destOrd="0" parTransId="{B65B964D-618C-4E58-824E-A0FD146B1D87}" sibTransId="{296D56A2-4E19-490D-9DB7-24EC63B855AD}"/>
    <dgm:cxn modelId="{5FA1E702-418F-4953-BBA8-1A58268D1A78}" type="presParOf" srcId="{87DFF567-3E90-45D8-9BDE-FC9C3B4A87B4}" destId="{1BE803F5-5218-4A7E-B254-EB3F2F0EA388}" srcOrd="0" destOrd="0" presId="urn:microsoft.com/office/officeart/2005/8/layout/process1"/>
    <dgm:cxn modelId="{4DCA053E-5496-4348-A441-940943D78E8C}" type="presParOf" srcId="{87DFF567-3E90-45D8-9BDE-FC9C3B4A87B4}" destId="{7EFCBB72-21B7-45AF-A85E-8D7C057223F1}" srcOrd="1" destOrd="0" presId="urn:microsoft.com/office/officeart/2005/8/layout/process1"/>
    <dgm:cxn modelId="{DFDC48D1-82D0-4358-A2A2-BC1FC2A5E577}" type="presParOf" srcId="{7EFCBB72-21B7-45AF-A85E-8D7C057223F1}" destId="{C7F2BB9F-9D01-4A22-9C85-D09AC394D769}" srcOrd="0" destOrd="0" presId="urn:microsoft.com/office/officeart/2005/8/layout/process1"/>
    <dgm:cxn modelId="{EAC7759B-E0CA-4772-A757-03D6334DAC58}" type="presParOf" srcId="{87DFF567-3E90-45D8-9BDE-FC9C3B4A87B4}" destId="{558DCCFC-0ABA-43A0-842F-35A832D850D6}" srcOrd="2" destOrd="0" presId="urn:microsoft.com/office/officeart/2005/8/layout/process1"/>
    <dgm:cxn modelId="{37AC890B-0943-40A7-A6D2-DE4FA899E7EF}" type="presParOf" srcId="{87DFF567-3E90-45D8-9BDE-FC9C3B4A87B4}" destId="{1CC4A151-9966-47C5-B0D1-B0410DECDE62}" srcOrd="3" destOrd="0" presId="urn:microsoft.com/office/officeart/2005/8/layout/process1"/>
    <dgm:cxn modelId="{D1020E28-FCBB-4870-9026-AD52CD508F07}" type="presParOf" srcId="{1CC4A151-9966-47C5-B0D1-B0410DECDE62}" destId="{7600A5FD-7FC4-4347-B925-56B32F917782}" srcOrd="0" destOrd="0" presId="urn:microsoft.com/office/officeart/2005/8/layout/process1"/>
    <dgm:cxn modelId="{905F3C74-0387-4CAE-8F5A-EEC27BCA3B91}" type="presParOf" srcId="{87DFF567-3E90-45D8-9BDE-FC9C3B4A87B4}" destId="{5D793515-640C-4AE4-B403-590901C7AFB4}" srcOrd="4" destOrd="0" presId="urn:microsoft.com/office/officeart/2005/8/layout/process1"/>
    <dgm:cxn modelId="{CBCB1D8C-4328-4949-942E-28B9CE4E359B}" type="presParOf" srcId="{87DFF567-3E90-45D8-9BDE-FC9C3B4A87B4}" destId="{0139D7CD-0732-495C-A170-CAC2941784E8}" srcOrd="5" destOrd="0" presId="urn:microsoft.com/office/officeart/2005/8/layout/process1"/>
    <dgm:cxn modelId="{EE0E9A53-EBDC-4FC6-8E21-173DB6A99C6B}" type="presParOf" srcId="{0139D7CD-0732-495C-A170-CAC2941784E8}" destId="{4CA96619-1A53-4345-84E1-2BE304386910}" srcOrd="0" destOrd="0" presId="urn:microsoft.com/office/officeart/2005/8/layout/process1"/>
    <dgm:cxn modelId="{D18145A8-FA06-4383-B9C3-492A4D42C7A8}" type="presParOf" srcId="{87DFF567-3E90-45D8-9BDE-FC9C3B4A87B4}" destId="{A8D74863-7AEE-4F27-8F46-DEB62ABC1EA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7ED667E-9C82-436A-90C6-26DBA03B7D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3CE05386-AED1-4E4C-99AE-3C40F01CF912}">
      <dgm:prSet phldrT="[Texte]" phldr="0" custT="1"/>
      <dgm:spPr>
        <a:solidFill>
          <a:srgbClr val="E5AC82"/>
        </a:solidFill>
      </dgm:spPr>
      <dgm:t>
        <a:bodyPr/>
        <a:lstStyle/>
        <a:p>
          <a:pPr rtl="0"/>
          <a:r>
            <a:rPr lang="fr-FR" sz="2000" dirty="0">
              <a:latin typeface="TW Cen MT"/>
            </a:rPr>
            <a:t> Avertissement </a:t>
          </a:r>
        </a:p>
      </dgm:t>
    </dgm:pt>
    <dgm:pt modelId="{C54AAAEB-3127-40BD-9672-C19A29B4CCBA}" type="parTrans" cxnId="{17CEEAE0-5E2C-478D-89CF-37B29D40A5B7}">
      <dgm:prSet/>
      <dgm:spPr/>
      <dgm:t>
        <a:bodyPr/>
        <a:lstStyle/>
        <a:p>
          <a:endParaRPr lang="fr-FR"/>
        </a:p>
      </dgm:t>
    </dgm:pt>
    <dgm:pt modelId="{6C1EB401-4783-41B6-9067-371C54C375D7}" type="sibTrans" cxnId="{17CEEAE0-5E2C-478D-89CF-37B29D40A5B7}">
      <dgm:prSet/>
      <dgm:spPr/>
      <dgm:t>
        <a:bodyPr/>
        <a:lstStyle/>
        <a:p>
          <a:endParaRPr lang="fr-FR"/>
        </a:p>
      </dgm:t>
    </dgm:pt>
    <dgm:pt modelId="{C99CE38F-0C6B-4237-AF4C-B3EBED67FCC7}">
      <dgm:prSet phldr="0" custT="1"/>
      <dgm:spPr>
        <a:solidFill>
          <a:srgbClr val="E5AC82"/>
        </a:solidFill>
      </dgm:spPr>
      <dgm:t>
        <a:bodyPr/>
        <a:lstStyle/>
        <a:p>
          <a:pPr rtl="0"/>
          <a:r>
            <a:rPr lang="fr-FR" sz="2000" dirty="0">
              <a:solidFill>
                <a:schemeClr val="bg1"/>
              </a:solidFill>
              <a:latin typeface="TW Cen MT"/>
            </a:rPr>
            <a:t> Refus d'augmentation de salaire</a:t>
          </a:r>
        </a:p>
      </dgm:t>
    </dgm:pt>
    <dgm:pt modelId="{75A155EC-89B8-4782-A78E-46C334CBA9AB}" type="parTrans" cxnId="{1457C0D5-B5AD-4754-8E74-5EEEDA2C8EA6}">
      <dgm:prSet/>
      <dgm:spPr/>
      <dgm:t>
        <a:bodyPr/>
        <a:lstStyle/>
        <a:p>
          <a:endParaRPr lang="fr-FR"/>
        </a:p>
      </dgm:t>
    </dgm:pt>
    <dgm:pt modelId="{815B96E1-69D7-48E3-85C7-120901C07943}" type="sibTrans" cxnId="{1457C0D5-B5AD-4754-8E74-5EEEDA2C8EA6}">
      <dgm:prSet/>
      <dgm:spPr/>
      <dgm:t>
        <a:bodyPr/>
        <a:lstStyle/>
        <a:p>
          <a:endParaRPr lang="fr-FR"/>
        </a:p>
      </dgm:t>
    </dgm:pt>
    <dgm:pt modelId="{ED0085D6-95D2-4563-ABFC-0B1EE6297EF9}">
      <dgm:prSet phldr="0" custT="1"/>
      <dgm:spPr>
        <a:solidFill>
          <a:srgbClr val="E5AC82"/>
        </a:solidFill>
      </dgm:spPr>
      <dgm:t>
        <a:bodyPr/>
        <a:lstStyle/>
        <a:p>
          <a:r>
            <a:rPr lang="fr-FR" sz="2000" dirty="0">
              <a:latin typeface="TW Cen MT"/>
            </a:rPr>
            <a:t> Suspension de </a:t>
          </a:r>
          <a:r>
            <a:rPr lang="fr-FR" sz="2000" dirty="0">
              <a:solidFill>
                <a:schemeClr val="bg1"/>
              </a:solidFill>
              <a:latin typeface="TW Cen MT"/>
            </a:rPr>
            <a:t>service (activités, mission sur terrain etc.)</a:t>
          </a:r>
        </a:p>
      </dgm:t>
    </dgm:pt>
    <dgm:pt modelId="{0853EDDB-312E-4552-A2DD-E043A11AABC3}" type="parTrans" cxnId="{D75AE85D-FA3B-4B72-9A1A-9274AC42A192}">
      <dgm:prSet/>
      <dgm:spPr/>
      <dgm:t>
        <a:bodyPr/>
        <a:lstStyle/>
        <a:p>
          <a:endParaRPr lang="fr-FR"/>
        </a:p>
      </dgm:t>
    </dgm:pt>
    <dgm:pt modelId="{92D8209D-AAE4-477D-B638-FBC9B2848CAB}" type="sibTrans" cxnId="{D75AE85D-FA3B-4B72-9A1A-9274AC42A192}">
      <dgm:prSet/>
      <dgm:spPr/>
      <dgm:t>
        <a:bodyPr/>
        <a:lstStyle/>
        <a:p>
          <a:endParaRPr lang="fr-FR"/>
        </a:p>
      </dgm:t>
    </dgm:pt>
    <dgm:pt modelId="{0671C419-1DAA-4833-BFA9-701C43B3D077}">
      <dgm:prSet phldr="0" custT="1"/>
      <dgm:spPr>
        <a:solidFill>
          <a:srgbClr val="E5AC82"/>
        </a:solidFill>
      </dgm:spPr>
      <dgm:t>
        <a:bodyPr/>
        <a:lstStyle/>
        <a:p>
          <a:pPr rtl="0"/>
          <a:r>
            <a:rPr lang="fr-FR" sz="2000" dirty="0">
              <a:solidFill>
                <a:schemeClr val="bg1"/>
              </a:solidFill>
              <a:latin typeface="TW Cen MT"/>
            </a:rPr>
            <a:t>Résiliation </a:t>
          </a:r>
          <a:r>
            <a:rPr lang="fr-FR" sz="2000" strike="noStrike" dirty="0">
              <a:solidFill>
                <a:schemeClr val="bg1"/>
              </a:solidFill>
              <a:latin typeface="TW Cen MT"/>
            </a:rPr>
            <a:t>du contrat</a:t>
          </a:r>
        </a:p>
      </dgm:t>
    </dgm:pt>
    <dgm:pt modelId="{738539F9-9378-4286-8522-75EC8D580E8A}" type="parTrans" cxnId="{8032BC1A-F149-4D25-BE33-FCA0D0C5EFFC}">
      <dgm:prSet/>
      <dgm:spPr/>
      <dgm:t>
        <a:bodyPr/>
        <a:lstStyle/>
        <a:p>
          <a:endParaRPr lang="fr-FR"/>
        </a:p>
      </dgm:t>
    </dgm:pt>
    <dgm:pt modelId="{8129D7E4-4276-4537-971C-CF992130570A}" type="sibTrans" cxnId="{8032BC1A-F149-4D25-BE33-FCA0D0C5EFFC}">
      <dgm:prSet/>
      <dgm:spPr/>
      <dgm:t>
        <a:bodyPr/>
        <a:lstStyle/>
        <a:p>
          <a:endParaRPr lang="fr-FR"/>
        </a:p>
      </dgm:t>
    </dgm:pt>
    <dgm:pt modelId="{3270DF9E-54E0-4E48-8000-52A23488AB89}" type="pres">
      <dgm:prSet presAssocID="{97ED667E-9C82-436A-90C6-26DBA03B7DF2}" presName="linear" presStyleCnt="0">
        <dgm:presLayoutVars>
          <dgm:dir/>
          <dgm:animLvl val="lvl"/>
          <dgm:resizeHandles val="exact"/>
        </dgm:presLayoutVars>
      </dgm:prSet>
      <dgm:spPr/>
    </dgm:pt>
    <dgm:pt modelId="{BAEB17CC-2F5D-43A1-BFDF-9F24993818E7}" type="pres">
      <dgm:prSet presAssocID="{3CE05386-AED1-4E4C-99AE-3C40F01CF912}" presName="parentLin" presStyleCnt="0"/>
      <dgm:spPr/>
    </dgm:pt>
    <dgm:pt modelId="{6029D7CA-5AB3-410A-85D7-5204B6208A43}" type="pres">
      <dgm:prSet presAssocID="{3CE05386-AED1-4E4C-99AE-3C40F01CF912}" presName="parentLeftMargin" presStyleLbl="node1" presStyleIdx="0" presStyleCnt="4"/>
      <dgm:spPr/>
    </dgm:pt>
    <dgm:pt modelId="{1BAC0521-4481-42F0-B1F0-495E7B781172}" type="pres">
      <dgm:prSet presAssocID="{3CE05386-AED1-4E4C-99AE-3C40F01CF912}" presName="parentText" presStyleLbl="node1" presStyleIdx="0" presStyleCnt="4" custLinFactNeighborX="15586" custLinFactNeighborY="4944">
        <dgm:presLayoutVars>
          <dgm:chMax val="0"/>
          <dgm:bulletEnabled val="1"/>
        </dgm:presLayoutVars>
      </dgm:prSet>
      <dgm:spPr/>
    </dgm:pt>
    <dgm:pt modelId="{4FFAB12E-907B-4236-8F16-F8D4C981A008}" type="pres">
      <dgm:prSet presAssocID="{3CE05386-AED1-4E4C-99AE-3C40F01CF912}" presName="negativeSpace" presStyleCnt="0"/>
      <dgm:spPr/>
    </dgm:pt>
    <dgm:pt modelId="{66FEAD9C-C785-4B9D-B93C-7B24ADBD2383}" type="pres">
      <dgm:prSet presAssocID="{3CE05386-AED1-4E4C-99AE-3C40F01CF912}" presName="childText" presStyleLbl="conFgAcc1" presStyleIdx="0" presStyleCnt="4">
        <dgm:presLayoutVars>
          <dgm:bulletEnabled val="1"/>
        </dgm:presLayoutVars>
      </dgm:prSet>
      <dgm:spPr>
        <a:noFill/>
        <a:ln>
          <a:noFill/>
        </a:ln>
      </dgm:spPr>
    </dgm:pt>
    <dgm:pt modelId="{4355CA7E-2E00-4FB7-8677-7E135D047F05}" type="pres">
      <dgm:prSet presAssocID="{6C1EB401-4783-41B6-9067-371C54C375D7}" presName="spaceBetweenRectangles" presStyleCnt="0"/>
      <dgm:spPr/>
    </dgm:pt>
    <dgm:pt modelId="{FB4F5B8C-02F6-4234-9B24-D53056D7D1E0}" type="pres">
      <dgm:prSet presAssocID="{C99CE38F-0C6B-4237-AF4C-B3EBED67FCC7}" presName="parentLin" presStyleCnt="0"/>
      <dgm:spPr/>
    </dgm:pt>
    <dgm:pt modelId="{A072D495-E07C-42A8-BD44-33E0C9772823}" type="pres">
      <dgm:prSet presAssocID="{C99CE38F-0C6B-4237-AF4C-B3EBED67FCC7}" presName="parentLeftMargin" presStyleLbl="node1" presStyleIdx="0" presStyleCnt="4"/>
      <dgm:spPr/>
    </dgm:pt>
    <dgm:pt modelId="{A5349F20-DFB9-4145-B24F-07CA250F1CF1}" type="pres">
      <dgm:prSet presAssocID="{C99CE38F-0C6B-4237-AF4C-B3EBED67FCC7}" presName="parentText" presStyleLbl="node1" presStyleIdx="1" presStyleCnt="4">
        <dgm:presLayoutVars>
          <dgm:chMax val="0"/>
          <dgm:bulletEnabled val="1"/>
        </dgm:presLayoutVars>
      </dgm:prSet>
      <dgm:spPr/>
    </dgm:pt>
    <dgm:pt modelId="{20D27DA2-150E-405E-9B9C-4C205EAE9F64}" type="pres">
      <dgm:prSet presAssocID="{C99CE38F-0C6B-4237-AF4C-B3EBED67FCC7}" presName="negativeSpace" presStyleCnt="0"/>
      <dgm:spPr/>
    </dgm:pt>
    <dgm:pt modelId="{0363A548-8F9A-4546-B38D-A9549E1B1727}" type="pres">
      <dgm:prSet presAssocID="{C99CE38F-0C6B-4237-AF4C-B3EBED67FCC7}" presName="childText" presStyleLbl="conFgAcc1" presStyleIdx="1" presStyleCnt="4">
        <dgm:presLayoutVars>
          <dgm:bulletEnabled val="1"/>
        </dgm:presLayoutVars>
      </dgm:prSet>
      <dgm:spPr>
        <a:noFill/>
        <a:ln>
          <a:noFill/>
        </a:ln>
      </dgm:spPr>
    </dgm:pt>
    <dgm:pt modelId="{98DFC570-47B7-49C7-91B2-60113C3C75FD}" type="pres">
      <dgm:prSet presAssocID="{815B96E1-69D7-48E3-85C7-120901C07943}" presName="spaceBetweenRectangles" presStyleCnt="0"/>
      <dgm:spPr/>
    </dgm:pt>
    <dgm:pt modelId="{F8416DC2-A99C-408C-93FB-0AEB7267B458}" type="pres">
      <dgm:prSet presAssocID="{ED0085D6-95D2-4563-ABFC-0B1EE6297EF9}" presName="parentLin" presStyleCnt="0"/>
      <dgm:spPr/>
    </dgm:pt>
    <dgm:pt modelId="{F3401FCC-B393-44F9-B9BA-4CE5A0E3B4CD}" type="pres">
      <dgm:prSet presAssocID="{ED0085D6-95D2-4563-ABFC-0B1EE6297EF9}" presName="parentLeftMargin" presStyleLbl="node1" presStyleIdx="1" presStyleCnt="4"/>
      <dgm:spPr/>
    </dgm:pt>
    <dgm:pt modelId="{EF9260A3-626C-4097-A564-D267BCC7DD8C}" type="pres">
      <dgm:prSet presAssocID="{ED0085D6-95D2-4563-ABFC-0B1EE6297EF9}" presName="parentText" presStyleLbl="node1" presStyleIdx="2" presStyleCnt="4" custScaleY="151050">
        <dgm:presLayoutVars>
          <dgm:chMax val="0"/>
          <dgm:bulletEnabled val="1"/>
        </dgm:presLayoutVars>
      </dgm:prSet>
      <dgm:spPr/>
    </dgm:pt>
    <dgm:pt modelId="{3191B8E4-F8C6-4FB7-82AC-C394AF7794B8}" type="pres">
      <dgm:prSet presAssocID="{ED0085D6-95D2-4563-ABFC-0B1EE6297EF9}" presName="negativeSpace" presStyleCnt="0"/>
      <dgm:spPr/>
    </dgm:pt>
    <dgm:pt modelId="{78E58EBB-03C3-4DB1-8024-7B35A63C581F}" type="pres">
      <dgm:prSet presAssocID="{ED0085D6-95D2-4563-ABFC-0B1EE6297EF9}" presName="childText" presStyleLbl="conFgAcc1" presStyleIdx="2" presStyleCnt="4">
        <dgm:presLayoutVars>
          <dgm:bulletEnabled val="1"/>
        </dgm:presLayoutVars>
      </dgm:prSet>
      <dgm:spPr>
        <a:noFill/>
        <a:ln>
          <a:noFill/>
        </a:ln>
      </dgm:spPr>
    </dgm:pt>
    <dgm:pt modelId="{AA4FDCAB-CFCD-4BA7-89D6-D664C9A6538F}" type="pres">
      <dgm:prSet presAssocID="{92D8209D-AAE4-477D-B638-FBC9B2848CAB}" presName="spaceBetweenRectangles" presStyleCnt="0"/>
      <dgm:spPr/>
    </dgm:pt>
    <dgm:pt modelId="{E64C6BB3-DF3B-4DDD-B0D1-A86B05236869}" type="pres">
      <dgm:prSet presAssocID="{0671C419-1DAA-4833-BFA9-701C43B3D077}" presName="parentLin" presStyleCnt="0"/>
      <dgm:spPr/>
    </dgm:pt>
    <dgm:pt modelId="{77ACF360-E5AF-420B-95EB-D8DD91E3E0E3}" type="pres">
      <dgm:prSet presAssocID="{0671C419-1DAA-4833-BFA9-701C43B3D077}" presName="parentLeftMargin" presStyleLbl="node1" presStyleIdx="2" presStyleCnt="4"/>
      <dgm:spPr/>
    </dgm:pt>
    <dgm:pt modelId="{4616ACFB-7EE7-4E6B-9DAD-37961ADF083C}" type="pres">
      <dgm:prSet presAssocID="{0671C419-1DAA-4833-BFA9-701C43B3D077}" presName="parentText" presStyleLbl="node1" presStyleIdx="3" presStyleCnt="4">
        <dgm:presLayoutVars>
          <dgm:chMax val="0"/>
          <dgm:bulletEnabled val="1"/>
        </dgm:presLayoutVars>
      </dgm:prSet>
      <dgm:spPr/>
    </dgm:pt>
    <dgm:pt modelId="{1BF2285F-9E98-448C-AB13-2C7DC7A70B3B}" type="pres">
      <dgm:prSet presAssocID="{0671C419-1DAA-4833-BFA9-701C43B3D077}" presName="negativeSpace" presStyleCnt="0"/>
      <dgm:spPr/>
    </dgm:pt>
    <dgm:pt modelId="{67D1A279-FAF3-497D-819F-9E630008332D}" type="pres">
      <dgm:prSet presAssocID="{0671C419-1DAA-4833-BFA9-701C43B3D077}" presName="childText" presStyleLbl="conFgAcc1" presStyleIdx="3" presStyleCnt="4">
        <dgm:presLayoutVars>
          <dgm:bulletEnabled val="1"/>
        </dgm:presLayoutVars>
      </dgm:prSet>
      <dgm:spPr>
        <a:noFill/>
        <a:ln>
          <a:noFill/>
        </a:ln>
      </dgm:spPr>
    </dgm:pt>
  </dgm:ptLst>
  <dgm:cxnLst>
    <dgm:cxn modelId="{8032BC1A-F149-4D25-BE33-FCA0D0C5EFFC}" srcId="{97ED667E-9C82-436A-90C6-26DBA03B7DF2}" destId="{0671C419-1DAA-4833-BFA9-701C43B3D077}" srcOrd="3" destOrd="0" parTransId="{738539F9-9378-4286-8522-75EC8D580E8A}" sibTransId="{8129D7E4-4276-4537-971C-CF992130570A}"/>
    <dgm:cxn modelId="{D75AE85D-FA3B-4B72-9A1A-9274AC42A192}" srcId="{97ED667E-9C82-436A-90C6-26DBA03B7DF2}" destId="{ED0085D6-95D2-4563-ABFC-0B1EE6297EF9}" srcOrd="2" destOrd="0" parTransId="{0853EDDB-312E-4552-A2DD-E043A11AABC3}" sibTransId="{92D8209D-AAE4-477D-B638-FBC9B2848CAB}"/>
    <dgm:cxn modelId="{5A46B089-150B-45EE-A882-677FBDA36BB7}" type="presOf" srcId="{0671C419-1DAA-4833-BFA9-701C43B3D077}" destId="{4616ACFB-7EE7-4E6B-9DAD-37961ADF083C}" srcOrd="1" destOrd="0" presId="urn:microsoft.com/office/officeart/2005/8/layout/list1"/>
    <dgm:cxn modelId="{4FA63291-FF0A-4EB4-BA57-9EDFAAC2AD5E}" type="presOf" srcId="{3CE05386-AED1-4E4C-99AE-3C40F01CF912}" destId="{1BAC0521-4481-42F0-B1F0-495E7B781172}" srcOrd="1" destOrd="0" presId="urn:microsoft.com/office/officeart/2005/8/layout/list1"/>
    <dgm:cxn modelId="{6DDA79A5-1555-4CE6-B1BC-9252E0A939A6}" type="presOf" srcId="{3CE05386-AED1-4E4C-99AE-3C40F01CF912}" destId="{6029D7CA-5AB3-410A-85D7-5204B6208A43}" srcOrd="0" destOrd="0" presId="urn:microsoft.com/office/officeart/2005/8/layout/list1"/>
    <dgm:cxn modelId="{DE2E8FBC-4D77-40CE-A0DB-96EB1942FA7C}" type="presOf" srcId="{ED0085D6-95D2-4563-ABFC-0B1EE6297EF9}" destId="{F3401FCC-B393-44F9-B9BA-4CE5A0E3B4CD}" srcOrd="0" destOrd="0" presId="urn:microsoft.com/office/officeart/2005/8/layout/list1"/>
    <dgm:cxn modelId="{8CAAABBD-778A-43B2-B7E5-26F37B82B136}" type="presOf" srcId="{0671C419-1DAA-4833-BFA9-701C43B3D077}" destId="{77ACF360-E5AF-420B-95EB-D8DD91E3E0E3}" srcOrd="0" destOrd="0" presId="urn:microsoft.com/office/officeart/2005/8/layout/list1"/>
    <dgm:cxn modelId="{5929ACCD-9CF9-4A7A-9604-B19C40DFC46B}" type="presOf" srcId="{ED0085D6-95D2-4563-ABFC-0B1EE6297EF9}" destId="{EF9260A3-626C-4097-A564-D267BCC7DD8C}" srcOrd="1" destOrd="0" presId="urn:microsoft.com/office/officeart/2005/8/layout/list1"/>
    <dgm:cxn modelId="{992C40CF-93A5-4DD6-BECB-80955A48A3BF}" type="presOf" srcId="{C99CE38F-0C6B-4237-AF4C-B3EBED67FCC7}" destId="{A5349F20-DFB9-4145-B24F-07CA250F1CF1}" srcOrd="1" destOrd="0" presId="urn:microsoft.com/office/officeart/2005/8/layout/list1"/>
    <dgm:cxn modelId="{1457C0D5-B5AD-4754-8E74-5EEEDA2C8EA6}" srcId="{97ED667E-9C82-436A-90C6-26DBA03B7DF2}" destId="{C99CE38F-0C6B-4237-AF4C-B3EBED67FCC7}" srcOrd="1" destOrd="0" parTransId="{75A155EC-89B8-4782-A78E-46C334CBA9AB}" sibTransId="{815B96E1-69D7-48E3-85C7-120901C07943}"/>
    <dgm:cxn modelId="{17CEEAE0-5E2C-478D-89CF-37B29D40A5B7}" srcId="{97ED667E-9C82-436A-90C6-26DBA03B7DF2}" destId="{3CE05386-AED1-4E4C-99AE-3C40F01CF912}" srcOrd="0" destOrd="0" parTransId="{C54AAAEB-3127-40BD-9672-C19A29B4CCBA}" sibTransId="{6C1EB401-4783-41B6-9067-371C54C375D7}"/>
    <dgm:cxn modelId="{BCDAE4F1-9751-42F9-B402-6616DAD7A4AB}" type="presOf" srcId="{97ED667E-9C82-436A-90C6-26DBA03B7DF2}" destId="{3270DF9E-54E0-4E48-8000-52A23488AB89}" srcOrd="0" destOrd="0" presId="urn:microsoft.com/office/officeart/2005/8/layout/list1"/>
    <dgm:cxn modelId="{CA7891F7-713B-4E4F-9D41-E6215F1EF8F4}" type="presOf" srcId="{C99CE38F-0C6B-4237-AF4C-B3EBED67FCC7}" destId="{A072D495-E07C-42A8-BD44-33E0C9772823}" srcOrd="0" destOrd="0" presId="urn:microsoft.com/office/officeart/2005/8/layout/list1"/>
    <dgm:cxn modelId="{2E614614-5EFF-4611-9E59-2E24B1167DFF}" type="presParOf" srcId="{3270DF9E-54E0-4E48-8000-52A23488AB89}" destId="{BAEB17CC-2F5D-43A1-BFDF-9F24993818E7}" srcOrd="0" destOrd="0" presId="urn:microsoft.com/office/officeart/2005/8/layout/list1"/>
    <dgm:cxn modelId="{0D329AEB-17F4-4AB1-A640-BE00C04600F3}" type="presParOf" srcId="{BAEB17CC-2F5D-43A1-BFDF-9F24993818E7}" destId="{6029D7CA-5AB3-410A-85D7-5204B6208A43}" srcOrd="0" destOrd="0" presId="urn:microsoft.com/office/officeart/2005/8/layout/list1"/>
    <dgm:cxn modelId="{976BEE06-CA44-4978-A2F6-34C751D86D0D}" type="presParOf" srcId="{BAEB17CC-2F5D-43A1-BFDF-9F24993818E7}" destId="{1BAC0521-4481-42F0-B1F0-495E7B781172}" srcOrd="1" destOrd="0" presId="urn:microsoft.com/office/officeart/2005/8/layout/list1"/>
    <dgm:cxn modelId="{8E03F656-3B96-4C91-99DA-7F4F0B6112CD}" type="presParOf" srcId="{3270DF9E-54E0-4E48-8000-52A23488AB89}" destId="{4FFAB12E-907B-4236-8F16-F8D4C981A008}" srcOrd="1" destOrd="0" presId="urn:microsoft.com/office/officeart/2005/8/layout/list1"/>
    <dgm:cxn modelId="{4BD2476D-E792-4011-9BE2-88E8B9531706}" type="presParOf" srcId="{3270DF9E-54E0-4E48-8000-52A23488AB89}" destId="{66FEAD9C-C785-4B9D-B93C-7B24ADBD2383}" srcOrd="2" destOrd="0" presId="urn:microsoft.com/office/officeart/2005/8/layout/list1"/>
    <dgm:cxn modelId="{57BECEF5-8E3F-4ECE-BDF1-1EA33BD34B47}" type="presParOf" srcId="{3270DF9E-54E0-4E48-8000-52A23488AB89}" destId="{4355CA7E-2E00-4FB7-8677-7E135D047F05}" srcOrd="3" destOrd="0" presId="urn:microsoft.com/office/officeart/2005/8/layout/list1"/>
    <dgm:cxn modelId="{307B43C1-CE53-47EE-955D-03F7F9AD11D4}" type="presParOf" srcId="{3270DF9E-54E0-4E48-8000-52A23488AB89}" destId="{FB4F5B8C-02F6-4234-9B24-D53056D7D1E0}" srcOrd="4" destOrd="0" presId="urn:microsoft.com/office/officeart/2005/8/layout/list1"/>
    <dgm:cxn modelId="{8C6AD0D7-6F46-43A7-9AE6-28BE7C90F714}" type="presParOf" srcId="{FB4F5B8C-02F6-4234-9B24-D53056D7D1E0}" destId="{A072D495-E07C-42A8-BD44-33E0C9772823}" srcOrd="0" destOrd="0" presId="urn:microsoft.com/office/officeart/2005/8/layout/list1"/>
    <dgm:cxn modelId="{635D11BE-1DFB-432D-B268-D8D0FFB3376E}" type="presParOf" srcId="{FB4F5B8C-02F6-4234-9B24-D53056D7D1E0}" destId="{A5349F20-DFB9-4145-B24F-07CA250F1CF1}" srcOrd="1" destOrd="0" presId="urn:microsoft.com/office/officeart/2005/8/layout/list1"/>
    <dgm:cxn modelId="{20478FAD-E1CE-43D1-B09B-088B919227E8}" type="presParOf" srcId="{3270DF9E-54E0-4E48-8000-52A23488AB89}" destId="{20D27DA2-150E-405E-9B9C-4C205EAE9F64}" srcOrd="5" destOrd="0" presId="urn:microsoft.com/office/officeart/2005/8/layout/list1"/>
    <dgm:cxn modelId="{A122188B-34BB-4C46-8B25-6BC8BD12B963}" type="presParOf" srcId="{3270DF9E-54E0-4E48-8000-52A23488AB89}" destId="{0363A548-8F9A-4546-B38D-A9549E1B1727}" srcOrd="6" destOrd="0" presId="urn:microsoft.com/office/officeart/2005/8/layout/list1"/>
    <dgm:cxn modelId="{BFB4F4A2-2027-4178-B938-0A9158BB04E6}" type="presParOf" srcId="{3270DF9E-54E0-4E48-8000-52A23488AB89}" destId="{98DFC570-47B7-49C7-91B2-60113C3C75FD}" srcOrd="7" destOrd="0" presId="urn:microsoft.com/office/officeart/2005/8/layout/list1"/>
    <dgm:cxn modelId="{3A5C24A2-1560-4E23-9220-C5AA0939B9AE}" type="presParOf" srcId="{3270DF9E-54E0-4E48-8000-52A23488AB89}" destId="{F8416DC2-A99C-408C-93FB-0AEB7267B458}" srcOrd="8" destOrd="0" presId="urn:microsoft.com/office/officeart/2005/8/layout/list1"/>
    <dgm:cxn modelId="{CE8308CB-D34F-4C1A-861C-0E77F4F1B398}" type="presParOf" srcId="{F8416DC2-A99C-408C-93FB-0AEB7267B458}" destId="{F3401FCC-B393-44F9-B9BA-4CE5A0E3B4CD}" srcOrd="0" destOrd="0" presId="urn:microsoft.com/office/officeart/2005/8/layout/list1"/>
    <dgm:cxn modelId="{8FEAC9E9-64A0-4A9F-A692-3533900D4599}" type="presParOf" srcId="{F8416DC2-A99C-408C-93FB-0AEB7267B458}" destId="{EF9260A3-626C-4097-A564-D267BCC7DD8C}" srcOrd="1" destOrd="0" presId="urn:microsoft.com/office/officeart/2005/8/layout/list1"/>
    <dgm:cxn modelId="{DE1EB5C6-E469-4BC7-A111-C47B12E633C4}" type="presParOf" srcId="{3270DF9E-54E0-4E48-8000-52A23488AB89}" destId="{3191B8E4-F8C6-4FB7-82AC-C394AF7794B8}" srcOrd="9" destOrd="0" presId="urn:microsoft.com/office/officeart/2005/8/layout/list1"/>
    <dgm:cxn modelId="{7FBEE1C5-49F3-4008-A8EB-30556A53EC4F}" type="presParOf" srcId="{3270DF9E-54E0-4E48-8000-52A23488AB89}" destId="{78E58EBB-03C3-4DB1-8024-7B35A63C581F}" srcOrd="10" destOrd="0" presId="urn:microsoft.com/office/officeart/2005/8/layout/list1"/>
    <dgm:cxn modelId="{D03EE959-150F-418D-B7DC-4BA0617A6C10}" type="presParOf" srcId="{3270DF9E-54E0-4E48-8000-52A23488AB89}" destId="{AA4FDCAB-CFCD-4BA7-89D6-D664C9A6538F}" srcOrd="11" destOrd="0" presId="urn:microsoft.com/office/officeart/2005/8/layout/list1"/>
    <dgm:cxn modelId="{25572BF8-944D-48F5-9AF4-F40D87392934}" type="presParOf" srcId="{3270DF9E-54E0-4E48-8000-52A23488AB89}" destId="{E64C6BB3-DF3B-4DDD-B0D1-A86B05236869}" srcOrd="12" destOrd="0" presId="urn:microsoft.com/office/officeart/2005/8/layout/list1"/>
    <dgm:cxn modelId="{22576FC3-A23B-4D18-9C29-B1CA1DA30689}" type="presParOf" srcId="{E64C6BB3-DF3B-4DDD-B0D1-A86B05236869}" destId="{77ACF360-E5AF-420B-95EB-D8DD91E3E0E3}" srcOrd="0" destOrd="0" presId="urn:microsoft.com/office/officeart/2005/8/layout/list1"/>
    <dgm:cxn modelId="{A2C8C085-466D-4C76-AEAB-C100AD03B0F7}" type="presParOf" srcId="{E64C6BB3-DF3B-4DDD-B0D1-A86B05236869}" destId="{4616ACFB-7EE7-4E6B-9DAD-37961ADF083C}" srcOrd="1" destOrd="0" presId="urn:microsoft.com/office/officeart/2005/8/layout/list1"/>
    <dgm:cxn modelId="{E1FC3134-AF9A-419D-8ECA-5DD9225981EE}" type="presParOf" srcId="{3270DF9E-54E0-4E48-8000-52A23488AB89}" destId="{1BF2285F-9E98-448C-AB13-2C7DC7A70B3B}" srcOrd="13" destOrd="0" presId="urn:microsoft.com/office/officeart/2005/8/layout/list1"/>
    <dgm:cxn modelId="{7F01C1E4-16CC-416E-A0DC-3ED1BA5673B7}" type="presParOf" srcId="{3270DF9E-54E0-4E48-8000-52A23488AB89}" destId="{67D1A279-FAF3-497D-819F-9E630008332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9F6481-AAB6-BA4F-8750-E6CCE34EA164}" type="doc">
      <dgm:prSet loTypeId="urn:microsoft.com/office/officeart/2005/8/layout/pyramid1" loCatId="" qsTypeId="urn:microsoft.com/office/officeart/2005/8/quickstyle/simple1" qsCatId="simple" csTypeId="urn:microsoft.com/office/officeart/2005/8/colors/accent1_3" csCatId="accent1" phldr="1"/>
      <dgm:spPr/>
    </dgm:pt>
    <dgm:pt modelId="{9CF2208B-BDB3-AE49-9F11-D337BE2BC7FD}">
      <dgm:prSet phldrT="[Texte]" custT="1"/>
      <dgm:spPr>
        <a:solidFill>
          <a:srgbClr val="8FCACE">
            <a:alpha val="59878"/>
          </a:srgbClr>
        </a:solidFill>
        <a:ln w="15875">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r>
            <a:rPr lang="fr-FR" sz="2400" b="1" dirty="0">
              <a:solidFill>
                <a:schemeClr val="bg1"/>
              </a:solidFill>
              <a:latin typeface="Tw Cen MT"/>
            </a:rPr>
            <a:t>Harcèlement sexuel</a:t>
          </a:r>
        </a:p>
      </dgm:t>
    </dgm:pt>
    <dgm:pt modelId="{7126B84B-53FE-D340-8872-00509CE9DF18}" type="parTrans" cxnId="{139384F7-AB8E-DE4C-A7CD-C9C9BCAE7AE3}">
      <dgm:prSet/>
      <dgm:spPr/>
      <dgm:t>
        <a:bodyPr/>
        <a:lstStyle/>
        <a:p>
          <a:endParaRPr lang="fr-FR" sz="2400">
            <a:latin typeface="Tw Cen MT" panose="020B0602020104020603" pitchFamily="34" charset="77"/>
          </a:endParaRPr>
        </a:p>
      </dgm:t>
    </dgm:pt>
    <dgm:pt modelId="{F63019E8-006B-0E4D-B420-7A5171FBF972}" type="sibTrans" cxnId="{139384F7-AB8E-DE4C-A7CD-C9C9BCAE7AE3}">
      <dgm:prSet/>
      <dgm:spPr/>
      <dgm:t>
        <a:bodyPr/>
        <a:lstStyle/>
        <a:p>
          <a:endParaRPr lang="fr-FR" sz="2400">
            <a:latin typeface="Tw Cen MT" panose="020B0602020104020603" pitchFamily="34" charset="77"/>
          </a:endParaRPr>
        </a:p>
      </dgm:t>
    </dgm:pt>
    <dgm:pt modelId="{02F9FD77-3CEF-5E41-87C5-F70B8A23FC53}">
      <dgm:prSet phldrT="[Texte]" custT="1"/>
      <dgm:spPr>
        <a:solidFill>
          <a:srgbClr val="8FCACE"/>
        </a:solidFill>
        <a:ln w="15875">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endParaRPr lang="fr-FR" sz="2400" b="1" dirty="0">
            <a:solidFill>
              <a:schemeClr val="bg1"/>
            </a:solidFill>
            <a:latin typeface="Tw Cen MT"/>
          </a:endParaRPr>
        </a:p>
        <a:p>
          <a:r>
            <a:rPr lang="fr-FR" sz="2400" b="1" dirty="0">
              <a:solidFill>
                <a:schemeClr val="bg1"/>
              </a:solidFill>
              <a:latin typeface="Tw Cen MT"/>
            </a:rPr>
            <a:t>Viol</a:t>
          </a:r>
        </a:p>
      </dgm:t>
    </dgm:pt>
    <dgm:pt modelId="{92366EDE-72EC-8E46-A28A-5E5A3A0193B6}" type="parTrans" cxnId="{B401D3CD-419D-A843-86D4-CE6552EECF16}">
      <dgm:prSet/>
      <dgm:spPr/>
      <dgm:t>
        <a:bodyPr/>
        <a:lstStyle/>
        <a:p>
          <a:endParaRPr lang="fr-FR" sz="2400">
            <a:latin typeface="Tw Cen MT" panose="020B0602020104020603" pitchFamily="34" charset="77"/>
          </a:endParaRPr>
        </a:p>
      </dgm:t>
    </dgm:pt>
    <dgm:pt modelId="{7EBE75D7-90EE-FF44-9B8E-33140C9CDF62}" type="sibTrans" cxnId="{B401D3CD-419D-A843-86D4-CE6552EECF16}">
      <dgm:prSet/>
      <dgm:spPr/>
      <dgm:t>
        <a:bodyPr/>
        <a:lstStyle/>
        <a:p>
          <a:endParaRPr lang="fr-FR" sz="2400">
            <a:latin typeface="Tw Cen MT" panose="020B0602020104020603" pitchFamily="34" charset="77"/>
          </a:endParaRPr>
        </a:p>
      </dgm:t>
    </dgm:pt>
    <dgm:pt modelId="{20B1BE1E-2D5D-2342-AE60-4A0085255247}">
      <dgm:prSet phldrT="[Texte]" custT="1"/>
      <dgm:spPr>
        <a:solidFill>
          <a:srgbClr val="8FCACE">
            <a:alpha val="75000"/>
          </a:srgbClr>
        </a:solidFill>
        <a:ln w="15875">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r>
            <a:rPr lang="fr-FR" sz="2400" b="1" dirty="0">
              <a:solidFill>
                <a:schemeClr val="bg1"/>
              </a:solidFill>
              <a:latin typeface="Tw Cen MT"/>
            </a:rPr>
            <a:t>Atteinte à l’intégrité sexuelle</a:t>
          </a:r>
        </a:p>
      </dgm:t>
    </dgm:pt>
    <dgm:pt modelId="{BBA465CC-35DD-FE41-859A-37B8EDEAA2C3}" type="parTrans" cxnId="{8C9A8F50-1A06-764C-9C53-E1DA0BA44031}">
      <dgm:prSet/>
      <dgm:spPr/>
      <dgm:t>
        <a:bodyPr/>
        <a:lstStyle/>
        <a:p>
          <a:endParaRPr lang="fr-FR" sz="2400">
            <a:latin typeface="Tw Cen MT" panose="020B0602020104020603" pitchFamily="34" charset="77"/>
          </a:endParaRPr>
        </a:p>
      </dgm:t>
    </dgm:pt>
    <dgm:pt modelId="{4C637493-4A65-5240-99F4-88AC5D1ABE52}" type="sibTrans" cxnId="{8C9A8F50-1A06-764C-9C53-E1DA0BA44031}">
      <dgm:prSet/>
      <dgm:spPr/>
      <dgm:t>
        <a:bodyPr/>
        <a:lstStyle/>
        <a:p>
          <a:endParaRPr lang="fr-FR" sz="2400">
            <a:latin typeface="Tw Cen MT" panose="020B0602020104020603" pitchFamily="34" charset="77"/>
          </a:endParaRPr>
        </a:p>
      </dgm:t>
    </dgm:pt>
    <dgm:pt modelId="{8FB94AB2-C1BA-DD45-8540-C622DECF91C9}">
      <dgm:prSet phldrT="[Texte]" custT="1"/>
      <dgm:spPr>
        <a:solidFill>
          <a:srgbClr val="8FCACE">
            <a:alpha val="50481"/>
          </a:srgbClr>
        </a:solidFill>
        <a:ln w="15875">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r>
            <a:rPr lang="fr-FR" sz="2400" b="1" dirty="0">
              <a:solidFill>
                <a:schemeClr val="bg1"/>
              </a:solidFill>
              <a:latin typeface="Tw Cen MT"/>
            </a:rPr>
            <a:t>Discrimination fondée </a:t>
          </a:r>
          <a:br>
            <a:rPr lang="fr-FR" sz="2400" b="1" dirty="0">
              <a:solidFill>
                <a:schemeClr val="bg1"/>
              </a:solidFill>
              <a:latin typeface="Tw Cen MT"/>
            </a:rPr>
          </a:br>
          <a:r>
            <a:rPr lang="fr-FR" sz="2400" b="1" dirty="0">
              <a:solidFill>
                <a:schemeClr val="bg1"/>
              </a:solidFill>
              <a:latin typeface="Tw Cen MT"/>
            </a:rPr>
            <a:t>sur le sexe</a:t>
          </a:r>
          <a:endParaRPr lang="fr-FR" sz="2400" b="1" dirty="0">
            <a:solidFill>
              <a:schemeClr val="bg1"/>
            </a:solidFill>
            <a:latin typeface="Tw Cen MT" panose="020B0602020104020603" pitchFamily="34" charset="77"/>
          </a:endParaRPr>
        </a:p>
      </dgm:t>
    </dgm:pt>
    <dgm:pt modelId="{517ACFCA-43E8-DC4A-B655-0404860A4C33}" type="parTrans" cxnId="{7F86216F-6017-8248-B7DF-CAF1816340BD}">
      <dgm:prSet/>
      <dgm:spPr/>
      <dgm:t>
        <a:bodyPr/>
        <a:lstStyle/>
        <a:p>
          <a:endParaRPr lang="fr-FR" sz="2400">
            <a:latin typeface="Tw Cen MT" panose="020B0602020104020603" pitchFamily="34" charset="77"/>
          </a:endParaRPr>
        </a:p>
      </dgm:t>
    </dgm:pt>
    <dgm:pt modelId="{28EF6A8B-0EE1-684D-B76E-2B8A19CEA3E7}" type="sibTrans" cxnId="{7F86216F-6017-8248-B7DF-CAF1816340BD}">
      <dgm:prSet/>
      <dgm:spPr/>
      <dgm:t>
        <a:bodyPr/>
        <a:lstStyle/>
        <a:p>
          <a:endParaRPr lang="fr-FR" sz="2400">
            <a:latin typeface="Tw Cen MT" panose="020B0602020104020603" pitchFamily="34" charset="77"/>
          </a:endParaRPr>
        </a:p>
      </dgm:t>
    </dgm:pt>
    <dgm:pt modelId="{D9EDE72F-7776-D248-9EB9-534C486A82DB}" type="pres">
      <dgm:prSet presAssocID="{3F9F6481-AAB6-BA4F-8750-E6CCE34EA164}" presName="Name0" presStyleCnt="0">
        <dgm:presLayoutVars>
          <dgm:dir/>
          <dgm:animLvl val="lvl"/>
          <dgm:resizeHandles val="exact"/>
        </dgm:presLayoutVars>
      </dgm:prSet>
      <dgm:spPr/>
    </dgm:pt>
    <dgm:pt modelId="{0F743544-090D-4441-B6FB-B1B213D17829}" type="pres">
      <dgm:prSet presAssocID="{02F9FD77-3CEF-5E41-87C5-F70B8A23FC53}" presName="Name8" presStyleCnt="0"/>
      <dgm:spPr/>
    </dgm:pt>
    <dgm:pt modelId="{B9466287-334A-D64F-9C3C-7C6047A9D20F}" type="pres">
      <dgm:prSet presAssocID="{02F9FD77-3CEF-5E41-87C5-F70B8A23FC53}" presName="level" presStyleLbl="node1" presStyleIdx="0" presStyleCnt="4">
        <dgm:presLayoutVars>
          <dgm:chMax val="1"/>
          <dgm:bulletEnabled val="1"/>
        </dgm:presLayoutVars>
      </dgm:prSet>
      <dgm:spPr/>
    </dgm:pt>
    <dgm:pt modelId="{020F542F-9D3B-3643-A93A-A12F551C62C4}" type="pres">
      <dgm:prSet presAssocID="{02F9FD77-3CEF-5E41-87C5-F70B8A23FC53}" presName="levelTx" presStyleLbl="revTx" presStyleIdx="0" presStyleCnt="0">
        <dgm:presLayoutVars>
          <dgm:chMax val="1"/>
          <dgm:bulletEnabled val="1"/>
        </dgm:presLayoutVars>
      </dgm:prSet>
      <dgm:spPr/>
    </dgm:pt>
    <dgm:pt modelId="{9326FB86-72A3-784B-BC3E-A45B69116026}" type="pres">
      <dgm:prSet presAssocID="{20B1BE1E-2D5D-2342-AE60-4A0085255247}" presName="Name8" presStyleCnt="0"/>
      <dgm:spPr/>
    </dgm:pt>
    <dgm:pt modelId="{638F6EC0-4F2F-354F-9917-710B634D4955}" type="pres">
      <dgm:prSet presAssocID="{20B1BE1E-2D5D-2342-AE60-4A0085255247}" presName="level" presStyleLbl="node1" presStyleIdx="1" presStyleCnt="4">
        <dgm:presLayoutVars>
          <dgm:chMax val="1"/>
          <dgm:bulletEnabled val="1"/>
        </dgm:presLayoutVars>
      </dgm:prSet>
      <dgm:spPr/>
    </dgm:pt>
    <dgm:pt modelId="{97CF4614-135C-0B4B-AE18-C49AB2FB5FF7}" type="pres">
      <dgm:prSet presAssocID="{20B1BE1E-2D5D-2342-AE60-4A0085255247}" presName="levelTx" presStyleLbl="revTx" presStyleIdx="0" presStyleCnt="0">
        <dgm:presLayoutVars>
          <dgm:chMax val="1"/>
          <dgm:bulletEnabled val="1"/>
        </dgm:presLayoutVars>
      </dgm:prSet>
      <dgm:spPr/>
    </dgm:pt>
    <dgm:pt modelId="{69CFC66E-BDBB-524B-B566-9D1CE0FE6B42}" type="pres">
      <dgm:prSet presAssocID="{9CF2208B-BDB3-AE49-9F11-D337BE2BC7FD}" presName="Name8" presStyleCnt="0"/>
      <dgm:spPr/>
    </dgm:pt>
    <dgm:pt modelId="{E1EEB186-2AE3-2140-B06B-C734C87BB295}" type="pres">
      <dgm:prSet presAssocID="{9CF2208B-BDB3-AE49-9F11-D337BE2BC7FD}" presName="level" presStyleLbl="node1" presStyleIdx="2" presStyleCnt="4">
        <dgm:presLayoutVars>
          <dgm:chMax val="1"/>
          <dgm:bulletEnabled val="1"/>
        </dgm:presLayoutVars>
      </dgm:prSet>
      <dgm:spPr/>
    </dgm:pt>
    <dgm:pt modelId="{B96FAB90-0D53-8943-B64B-39A8CDED9210}" type="pres">
      <dgm:prSet presAssocID="{9CF2208B-BDB3-AE49-9F11-D337BE2BC7FD}" presName="levelTx" presStyleLbl="revTx" presStyleIdx="0" presStyleCnt="0">
        <dgm:presLayoutVars>
          <dgm:chMax val="1"/>
          <dgm:bulletEnabled val="1"/>
        </dgm:presLayoutVars>
      </dgm:prSet>
      <dgm:spPr/>
    </dgm:pt>
    <dgm:pt modelId="{81975384-0FFC-EF40-8AC4-7BAFE5998B68}" type="pres">
      <dgm:prSet presAssocID="{8FB94AB2-C1BA-DD45-8540-C622DECF91C9}" presName="Name8" presStyleCnt="0"/>
      <dgm:spPr/>
    </dgm:pt>
    <dgm:pt modelId="{6CB51933-525D-8446-A454-D23DFE100B0D}" type="pres">
      <dgm:prSet presAssocID="{8FB94AB2-C1BA-DD45-8540-C622DECF91C9}" presName="level" presStyleLbl="node1" presStyleIdx="3" presStyleCnt="4" custLinFactNeighborX="-432" custLinFactNeighborY="1349">
        <dgm:presLayoutVars>
          <dgm:chMax val="1"/>
          <dgm:bulletEnabled val="1"/>
        </dgm:presLayoutVars>
      </dgm:prSet>
      <dgm:spPr/>
    </dgm:pt>
    <dgm:pt modelId="{5EC45F6C-1630-DE45-848E-6D591B02C09D}" type="pres">
      <dgm:prSet presAssocID="{8FB94AB2-C1BA-DD45-8540-C622DECF91C9}" presName="levelTx" presStyleLbl="revTx" presStyleIdx="0" presStyleCnt="0">
        <dgm:presLayoutVars>
          <dgm:chMax val="1"/>
          <dgm:bulletEnabled val="1"/>
        </dgm:presLayoutVars>
      </dgm:prSet>
      <dgm:spPr/>
    </dgm:pt>
  </dgm:ptLst>
  <dgm:cxnLst>
    <dgm:cxn modelId="{442E8C14-1E28-2C4E-B930-227C6FAE0C2B}" type="presOf" srcId="{02F9FD77-3CEF-5E41-87C5-F70B8A23FC53}" destId="{020F542F-9D3B-3643-A93A-A12F551C62C4}" srcOrd="1" destOrd="0" presId="urn:microsoft.com/office/officeart/2005/8/layout/pyramid1"/>
    <dgm:cxn modelId="{7F86216F-6017-8248-B7DF-CAF1816340BD}" srcId="{3F9F6481-AAB6-BA4F-8750-E6CCE34EA164}" destId="{8FB94AB2-C1BA-DD45-8540-C622DECF91C9}" srcOrd="3" destOrd="0" parTransId="{517ACFCA-43E8-DC4A-B655-0404860A4C33}" sibTransId="{28EF6A8B-0EE1-684D-B76E-2B8A19CEA3E7}"/>
    <dgm:cxn modelId="{85392E4F-E248-CA46-AF5D-FD7C5FB26446}" type="presOf" srcId="{3F9F6481-AAB6-BA4F-8750-E6CCE34EA164}" destId="{D9EDE72F-7776-D248-9EB9-534C486A82DB}" srcOrd="0" destOrd="0" presId="urn:microsoft.com/office/officeart/2005/8/layout/pyramid1"/>
    <dgm:cxn modelId="{8C9A8F50-1A06-764C-9C53-E1DA0BA44031}" srcId="{3F9F6481-AAB6-BA4F-8750-E6CCE34EA164}" destId="{20B1BE1E-2D5D-2342-AE60-4A0085255247}" srcOrd="1" destOrd="0" parTransId="{BBA465CC-35DD-FE41-859A-37B8EDEAA2C3}" sibTransId="{4C637493-4A65-5240-99F4-88AC5D1ABE52}"/>
    <dgm:cxn modelId="{93F16A90-013D-D84D-8274-26F898B494B1}" type="presOf" srcId="{20B1BE1E-2D5D-2342-AE60-4A0085255247}" destId="{97CF4614-135C-0B4B-AE18-C49AB2FB5FF7}" srcOrd="1" destOrd="0" presId="urn:microsoft.com/office/officeart/2005/8/layout/pyramid1"/>
    <dgm:cxn modelId="{67EAA1B5-E4D6-E14E-8B4B-FA3B12526C45}" type="presOf" srcId="{20B1BE1E-2D5D-2342-AE60-4A0085255247}" destId="{638F6EC0-4F2F-354F-9917-710B634D4955}" srcOrd="0" destOrd="0" presId="urn:microsoft.com/office/officeart/2005/8/layout/pyramid1"/>
    <dgm:cxn modelId="{76B3F4C2-777D-164F-AD57-8C305F933499}" type="presOf" srcId="{8FB94AB2-C1BA-DD45-8540-C622DECF91C9}" destId="{6CB51933-525D-8446-A454-D23DFE100B0D}" srcOrd="0" destOrd="0" presId="urn:microsoft.com/office/officeart/2005/8/layout/pyramid1"/>
    <dgm:cxn modelId="{D40128C5-28C9-E24F-BEC0-141BE87569F5}" type="presOf" srcId="{02F9FD77-3CEF-5E41-87C5-F70B8A23FC53}" destId="{B9466287-334A-D64F-9C3C-7C6047A9D20F}" srcOrd="0" destOrd="0" presId="urn:microsoft.com/office/officeart/2005/8/layout/pyramid1"/>
    <dgm:cxn modelId="{A8E2CEC8-6E1B-FA4D-B286-82BC46A7EF90}" type="presOf" srcId="{9CF2208B-BDB3-AE49-9F11-D337BE2BC7FD}" destId="{B96FAB90-0D53-8943-B64B-39A8CDED9210}" srcOrd="1" destOrd="0" presId="urn:microsoft.com/office/officeart/2005/8/layout/pyramid1"/>
    <dgm:cxn modelId="{B401D3CD-419D-A843-86D4-CE6552EECF16}" srcId="{3F9F6481-AAB6-BA4F-8750-E6CCE34EA164}" destId="{02F9FD77-3CEF-5E41-87C5-F70B8A23FC53}" srcOrd="0" destOrd="0" parTransId="{92366EDE-72EC-8E46-A28A-5E5A3A0193B6}" sibTransId="{7EBE75D7-90EE-FF44-9B8E-33140C9CDF62}"/>
    <dgm:cxn modelId="{704E47E2-B138-6643-A729-CCF68EB28962}" type="presOf" srcId="{9CF2208B-BDB3-AE49-9F11-D337BE2BC7FD}" destId="{E1EEB186-2AE3-2140-B06B-C734C87BB295}" srcOrd="0" destOrd="0" presId="urn:microsoft.com/office/officeart/2005/8/layout/pyramid1"/>
    <dgm:cxn modelId="{60435CE3-5405-5F4F-AF5E-FE672415F1A8}" type="presOf" srcId="{8FB94AB2-C1BA-DD45-8540-C622DECF91C9}" destId="{5EC45F6C-1630-DE45-848E-6D591B02C09D}" srcOrd="1" destOrd="0" presId="urn:microsoft.com/office/officeart/2005/8/layout/pyramid1"/>
    <dgm:cxn modelId="{139384F7-AB8E-DE4C-A7CD-C9C9BCAE7AE3}" srcId="{3F9F6481-AAB6-BA4F-8750-E6CCE34EA164}" destId="{9CF2208B-BDB3-AE49-9F11-D337BE2BC7FD}" srcOrd="2" destOrd="0" parTransId="{7126B84B-53FE-D340-8872-00509CE9DF18}" sibTransId="{F63019E8-006B-0E4D-B420-7A5171FBF972}"/>
    <dgm:cxn modelId="{901B58CA-C11B-2B43-9BEE-C6E6BA536A65}" type="presParOf" srcId="{D9EDE72F-7776-D248-9EB9-534C486A82DB}" destId="{0F743544-090D-4441-B6FB-B1B213D17829}" srcOrd="0" destOrd="0" presId="urn:microsoft.com/office/officeart/2005/8/layout/pyramid1"/>
    <dgm:cxn modelId="{D534AFD7-F32F-4C4D-A0FF-30E4E100C111}" type="presParOf" srcId="{0F743544-090D-4441-B6FB-B1B213D17829}" destId="{B9466287-334A-D64F-9C3C-7C6047A9D20F}" srcOrd="0" destOrd="0" presId="urn:microsoft.com/office/officeart/2005/8/layout/pyramid1"/>
    <dgm:cxn modelId="{0935FAC7-4713-934F-BA82-967E218CC2C3}" type="presParOf" srcId="{0F743544-090D-4441-B6FB-B1B213D17829}" destId="{020F542F-9D3B-3643-A93A-A12F551C62C4}" srcOrd="1" destOrd="0" presId="urn:microsoft.com/office/officeart/2005/8/layout/pyramid1"/>
    <dgm:cxn modelId="{B80D8505-300B-8142-A697-3746ACAD450F}" type="presParOf" srcId="{D9EDE72F-7776-D248-9EB9-534C486A82DB}" destId="{9326FB86-72A3-784B-BC3E-A45B69116026}" srcOrd="1" destOrd="0" presId="urn:microsoft.com/office/officeart/2005/8/layout/pyramid1"/>
    <dgm:cxn modelId="{7B74830F-4803-514B-A327-53F94043311C}" type="presParOf" srcId="{9326FB86-72A3-784B-BC3E-A45B69116026}" destId="{638F6EC0-4F2F-354F-9917-710B634D4955}" srcOrd="0" destOrd="0" presId="urn:microsoft.com/office/officeart/2005/8/layout/pyramid1"/>
    <dgm:cxn modelId="{B2DF3E2A-E06A-884D-9E39-6E24B4FD1BE9}" type="presParOf" srcId="{9326FB86-72A3-784B-BC3E-A45B69116026}" destId="{97CF4614-135C-0B4B-AE18-C49AB2FB5FF7}" srcOrd="1" destOrd="0" presId="urn:microsoft.com/office/officeart/2005/8/layout/pyramid1"/>
    <dgm:cxn modelId="{E369FE67-7082-EB45-8E92-0C6B170EF689}" type="presParOf" srcId="{D9EDE72F-7776-D248-9EB9-534C486A82DB}" destId="{69CFC66E-BDBB-524B-B566-9D1CE0FE6B42}" srcOrd="2" destOrd="0" presId="urn:microsoft.com/office/officeart/2005/8/layout/pyramid1"/>
    <dgm:cxn modelId="{11D63C6E-AE69-024C-B4F9-5F6624DBF176}" type="presParOf" srcId="{69CFC66E-BDBB-524B-B566-9D1CE0FE6B42}" destId="{E1EEB186-2AE3-2140-B06B-C734C87BB295}" srcOrd="0" destOrd="0" presId="urn:microsoft.com/office/officeart/2005/8/layout/pyramid1"/>
    <dgm:cxn modelId="{4306C82D-9799-3348-AE3F-9F8895A61ACB}" type="presParOf" srcId="{69CFC66E-BDBB-524B-B566-9D1CE0FE6B42}" destId="{B96FAB90-0D53-8943-B64B-39A8CDED9210}" srcOrd="1" destOrd="0" presId="urn:microsoft.com/office/officeart/2005/8/layout/pyramid1"/>
    <dgm:cxn modelId="{8C8A4C6E-01D8-0E48-885C-74A99B017C85}" type="presParOf" srcId="{D9EDE72F-7776-D248-9EB9-534C486A82DB}" destId="{81975384-0FFC-EF40-8AC4-7BAFE5998B68}" srcOrd="3" destOrd="0" presId="urn:microsoft.com/office/officeart/2005/8/layout/pyramid1"/>
    <dgm:cxn modelId="{D9A934E3-5162-7C47-B366-241C0E9CED0F}" type="presParOf" srcId="{81975384-0FFC-EF40-8AC4-7BAFE5998B68}" destId="{6CB51933-525D-8446-A454-D23DFE100B0D}" srcOrd="0" destOrd="0" presId="urn:microsoft.com/office/officeart/2005/8/layout/pyramid1"/>
    <dgm:cxn modelId="{33F721BB-09BD-E842-890F-33C6D477AF32}" type="presParOf" srcId="{81975384-0FFC-EF40-8AC4-7BAFE5998B68}" destId="{5EC45F6C-1630-DE45-848E-6D591B02C09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7ED667E-9C82-436A-90C6-26DBA03B7D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3CE05386-AED1-4E4C-99AE-3C40F01CF912}">
      <dgm:prSet phldrT="[Texte]" phldr="0" custT="1"/>
      <dgm:spPr>
        <a:solidFill>
          <a:srgbClr val="E5AC82"/>
        </a:solidFill>
      </dgm:spPr>
      <dgm:t>
        <a:bodyPr/>
        <a:lstStyle/>
        <a:p>
          <a:pPr rtl="0"/>
          <a:r>
            <a:rPr lang="fr-FR" sz="2000" dirty="0">
              <a:latin typeface="TW Cen MT"/>
            </a:rPr>
            <a:t> Interdiction de mission de suivi </a:t>
          </a:r>
        </a:p>
      </dgm:t>
    </dgm:pt>
    <dgm:pt modelId="{C54AAAEB-3127-40BD-9672-C19A29B4CCBA}" type="parTrans" cxnId="{17CEEAE0-5E2C-478D-89CF-37B29D40A5B7}">
      <dgm:prSet/>
      <dgm:spPr/>
      <dgm:t>
        <a:bodyPr/>
        <a:lstStyle/>
        <a:p>
          <a:endParaRPr lang="fr-FR"/>
        </a:p>
      </dgm:t>
    </dgm:pt>
    <dgm:pt modelId="{6C1EB401-4783-41B6-9067-371C54C375D7}" type="sibTrans" cxnId="{17CEEAE0-5E2C-478D-89CF-37B29D40A5B7}">
      <dgm:prSet/>
      <dgm:spPr/>
      <dgm:t>
        <a:bodyPr/>
        <a:lstStyle/>
        <a:p>
          <a:endParaRPr lang="fr-FR"/>
        </a:p>
      </dgm:t>
    </dgm:pt>
    <dgm:pt modelId="{FF77A966-24C6-47F4-AD72-68F7978CBFE1}">
      <dgm:prSet phldrT="[Texte]" phldr="0" custT="1"/>
      <dgm:spPr>
        <a:solidFill>
          <a:srgbClr val="E5AC82"/>
        </a:solidFill>
      </dgm:spPr>
      <dgm:t>
        <a:bodyPr/>
        <a:lstStyle/>
        <a:p>
          <a:pPr rtl="0"/>
          <a:r>
            <a:rPr lang="fr-FR" sz="2000" dirty="0">
              <a:latin typeface="TW Cen MT"/>
            </a:rPr>
            <a:t>Suspension d’activités au nom de l’ONGD</a:t>
          </a:r>
        </a:p>
      </dgm:t>
    </dgm:pt>
    <dgm:pt modelId="{46141BC3-D831-44A9-8F57-6261016F14CB}" type="parTrans" cxnId="{49178994-D2F3-46F0-A6FD-A473D18AB870}">
      <dgm:prSet/>
      <dgm:spPr/>
      <dgm:t>
        <a:bodyPr/>
        <a:lstStyle/>
        <a:p>
          <a:endParaRPr lang="fr-FR"/>
        </a:p>
      </dgm:t>
    </dgm:pt>
    <dgm:pt modelId="{E1B2BC47-7C20-4208-8F94-FB47BB593C1A}" type="sibTrans" cxnId="{49178994-D2F3-46F0-A6FD-A473D18AB870}">
      <dgm:prSet/>
      <dgm:spPr/>
      <dgm:t>
        <a:bodyPr/>
        <a:lstStyle/>
        <a:p>
          <a:endParaRPr lang="fr-FR"/>
        </a:p>
      </dgm:t>
    </dgm:pt>
    <dgm:pt modelId="{C99CE38F-0C6B-4237-AF4C-B3EBED67FCC7}">
      <dgm:prSet phldr="0" custT="1"/>
      <dgm:spPr>
        <a:solidFill>
          <a:srgbClr val="E5AC82"/>
        </a:solidFill>
      </dgm:spPr>
      <dgm:t>
        <a:bodyPr/>
        <a:lstStyle/>
        <a:p>
          <a:pPr rtl="0"/>
          <a:r>
            <a:rPr lang="fr-FR" sz="2000" dirty="0">
              <a:latin typeface="TW Cen MT"/>
            </a:rPr>
            <a:t> Perte du statut de membre de l’ONGD</a:t>
          </a:r>
        </a:p>
      </dgm:t>
    </dgm:pt>
    <dgm:pt modelId="{75A155EC-89B8-4782-A78E-46C334CBA9AB}" type="parTrans" cxnId="{1457C0D5-B5AD-4754-8E74-5EEEDA2C8EA6}">
      <dgm:prSet/>
      <dgm:spPr/>
      <dgm:t>
        <a:bodyPr/>
        <a:lstStyle/>
        <a:p>
          <a:endParaRPr lang="fr-FR"/>
        </a:p>
      </dgm:t>
    </dgm:pt>
    <dgm:pt modelId="{815B96E1-69D7-48E3-85C7-120901C07943}" type="sibTrans" cxnId="{1457C0D5-B5AD-4754-8E74-5EEEDA2C8EA6}">
      <dgm:prSet/>
      <dgm:spPr/>
      <dgm:t>
        <a:bodyPr/>
        <a:lstStyle/>
        <a:p>
          <a:endParaRPr lang="fr-FR"/>
        </a:p>
      </dgm:t>
    </dgm:pt>
    <dgm:pt modelId="{3270DF9E-54E0-4E48-8000-52A23488AB89}" type="pres">
      <dgm:prSet presAssocID="{97ED667E-9C82-436A-90C6-26DBA03B7DF2}" presName="linear" presStyleCnt="0">
        <dgm:presLayoutVars>
          <dgm:dir/>
          <dgm:animLvl val="lvl"/>
          <dgm:resizeHandles val="exact"/>
        </dgm:presLayoutVars>
      </dgm:prSet>
      <dgm:spPr/>
    </dgm:pt>
    <dgm:pt modelId="{BAEB17CC-2F5D-43A1-BFDF-9F24993818E7}" type="pres">
      <dgm:prSet presAssocID="{3CE05386-AED1-4E4C-99AE-3C40F01CF912}" presName="parentLin" presStyleCnt="0"/>
      <dgm:spPr/>
    </dgm:pt>
    <dgm:pt modelId="{6029D7CA-5AB3-410A-85D7-5204B6208A43}" type="pres">
      <dgm:prSet presAssocID="{3CE05386-AED1-4E4C-99AE-3C40F01CF912}" presName="parentLeftMargin" presStyleLbl="node1" presStyleIdx="0" presStyleCnt="3"/>
      <dgm:spPr/>
    </dgm:pt>
    <dgm:pt modelId="{1BAC0521-4481-42F0-B1F0-495E7B781172}" type="pres">
      <dgm:prSet presAssocID="{3CE05386-AED1-4E4C-99AE-3C40F01CF912}" presName="parentText" presStyleLbl="node1" presStyleIdx="0" presStyleCnt="3">
        <dgm:presLayoutVars>
          <dgm:chMax val="0"/>
          <dgm:bulletEnabled val="1"/>
        </dgm:presLayoutVars>
      </dgm:prSet>
      <dgm:spPr/>
    </dgm:pt>
    <dgm:pt modelId="{4FFAB12E-907B-4236-8F16-F8D4C981A008}" type="pres">
      <dgm:prSet presAssocID="{3CE05386-AED1-4E4C-99AE-3C40F01CF912}" presName="negativeSpace" presStyleCnt="0"/>
      <dgm:spPr/>
    </dgm:pt>
    <dgm:pt modelId="{66FEAD9C-C785-4B9D-B93C-7B24ADBD2383}" type="pres">
      <dgm:prSet presAssocID="{3CE05386-AED1-4E4C-99AE-3C40F01CF912}" presName="childText" presStyleLbl="conFgAcc1" presStyleIdx="0" presStyleCnt="3">
        <dgm:presLayoutVars>
          <dgm:bulletEnabled val="1"/>
        </dgm:presLayoutVars>
      </dgm:prSet>
      <dgm:spPr>
        <a:noFill/>
        <a:ln>
          <a:noFill/>
        </a:ln>
      </dgm:spPr>
    </dgm:pt>
    <dgm:pt modelId="{4355CA7E-2E00-4FB7-8677-7E135D047F05}" type="pres">
      <dgm:prSet presAssocID="{6C1EB401-4783-41B6-9067-371C54C375D7}" presName="spaceBetweenRectangles" presStyleCnt="0"/>
      <dgm:spPr/>
    </dgm:pt>
    <dgm:pt modelId="{46098737-4CAC-4FE2-BF67-C92067E53743}" type="pres">
      <dgm:prSet presAssocID="{FF77A966-24C6-47F4-AD72-68F7978CBFE1}" presName="parentLin" presStyleCnt="0"/>
      <dgm:spPr/>
    </dgm:pt>
    <dgm:pt modelId="{74A8FC4A-C29D-4F8F-95A7-F881163E1E3A}" type="pres">
      <dgm:prSet presAssocID="{FF77A966-24C6-47F4-AD72-68F7978CBFE1}" presName="parentLeftMargin" presStyleLbl="node1" presStyleIdx="0" presStyleCnt="3"/>
      <dgm:spPr/>
    </dgm:pt>
    <dgm:pt modelId="{F99FE938-B597-4652-A23B-8369402E48C7}" type="pres">
      <dgm:prSet presAssocID="{FF77A966-24C6-47F4-AD72-68F7978CBFE1}" presName="parentText" presStyleLbl="node1" presStyleIdx="1" presStyleCnt="3" custScaleX="111286">
        <dgm:presLayoutVars>
          <dgm:chMax val="0"/>
          <dgm:bulletEnabled val="1"/>
        </dgm:presLayoutVars>
      </dgm:prSet>
      <dgm:spPr/>
    </dgm:pt>
    <dgm:pt modelId="{231421F5-471B-4B65-ABB7-6CCCC21CC067}" type="pres">
      <dgm:prSet presAssocID="{FF77A966-24C6-47F4-AD72-68F7978CBFE1}" presName="negativeSpace" presStyleCnt="0"/>
      <dgm:spPr/>
    </dgm:pt>
    <dgm:pt modelId="{F61A3BA1-9814-428B-947C-6A9978B75406}" type="pres">
      <dgm:prSet presAssocID="{FF77A966-24C6-47F4-AD72-68F7978CBFE1}" presName="childText" presStyleLbl="conFgAcc1" presStyleIdx="1" presStyleCnt="3">
        <dgm:presLayoutVars>
          <dgm:bulletEnabled val="1"/>
        </dgm:presLayoutVars>
      </dgm:prSet>
      <dgm:spPr>
        <a:noFill/>
        <a:ln>
          <a:noFill/>
        </a:ln>
      </dgm:spPr>
    </dgm:pt>
    <dgm:pt modelId="{CF11636D-016C-4D4E-A6DB-476100108984}" type="pres">
      <dgm:prSet presAssocID="{E1B2BC47-7C20-4208-8F94-FB47BB593C1A}" presName="spaceBetweenRectangles" presStyleCnt="0"/>
      <dgm:spPr/>
    </dgm:pt>
    <dgm:pt modelId="{FB4F5B8C-02F6-4234-9B24-D53056D7D1E0}" type="pres">
      <dgm:prSet presAssocID="{C99CE38F-0C6B-4237-AF4C-B3EBED67FCC7}" presName="parentLin" presStyleCnt="0"/>
      <dgm:spPr/>
    </dgm:pt>
    <dgm:pt modelId="{A072D495-E07C-42A8-BD44-33E0C9772823}" type="pres">
      <dgm:prSet presAssocID="{C99CE38F-0C6B-4237-AF4C-B3EBED67FCC7}" presName="parentLeftMargin" presStyleLbl="node1" presStyleIdx="1" presStyleCnt="3"/>
      <dgm:spPr/>
    </dgm:pt>
    <dgm:pt modelId="{A5349F20-DFB9-4145-B24F-07CA250F1CF1}" type="pres">
      <dgm:prSet presAssocID="{C99CE38F-0C6B-4237-AF4C-B3EBED67FCC7}" presName="parentText" presStyleLbl="node1" presStyleIdx="2" presStyleCnt="3" custScaleX="106222">
        <dgm:presLayoutVars>
          <dgm:chMax val="0"/>
          <dgm:bulletEnabled val="1"/>
        </dgm:presLayoutVars>
      </dgm:prSet>
      <dgm:spPr/>
    </dgm:pt>
    <dgm:pt modelId="{20D27DA2-150E-405E-9B9C-4C205EAE9F64}" type="pres">
      <dgm:prSet presAssocID="{C99CE38F-0C6B-4237-AF4C-B3EBED67FCC7}" presName="negativeSpace" presStyleCnt="0"/>
      <dgm:spPr/>
    </dgm:pt>
    <dgm:pt modelId="{0363A548-8F9A-4546-B38D-A9549E1B1727}" type="pres">
      <dgm:prSet presAssocID="{C99CE38F-0C6B-4237-AF4C-B3EBED67FCC7}" presName="childText" presStyleLbl="conFgAcc1" presStyleIdx="2" presStyleCnt="3">
        <dgm:presLayoutVars>
          <dgm:bulletEnabled val="1"/>
        </dgm:presLayoutVars>
      </dgm:prSet>
      <dgm:spPr>
        <a:noFill/>
        <a:ln>
          <a:noFill/>
        </a:ln>
      </dgm:spPr>
    </dgm:pt>
  </dgm:ptLst>
  <dgm:cxnLst>
    <dgm:cxn modelId="{4FA63291-FF0A-4EB4-BA57-9EDFAAC2AD5E}" type="presOf" srcId="{3CE05386-AED1-4E4C-99AE-3C40F01CF912}" destId="{1BAC0521-4481-42F0-B1F0-495E7B781172}" srcOrd="1" destOrd="0" presId="urn:microsoft.com/office/officeart/2005/8/layout/list1"/>
    <dgm:cxn modelId="{49178994-D2F3-46F0-A6FD-A473D18AB870}" srcId="{97ED667E-9C82-436A-90C6-26DBA03B7DF2}" destId="{FF77A966-24C6-47F4-AD72-68F7978CBFE1}" srcOrd="1" destOrd="0" parTransId="{46141BC3-D831-44A9-8F57-6261016F14CB}" sibTransId="{E1B2BC47-7C20-4208-8F94-FB47BB593C1A}"/>
    <dgm:cxn modelId="{6DDA79A5-1555-4CE6-B1BC-9252E0A939A6}" type="presOf" srcId="{3CE05386-AED1-4E4C-99AE-3C40F01CF912}" destId="{6029D7CA-5AB3-410A-85D7-5204B6208A43}" srcOrd="0" destOrd="0" presId="urn:microsoft.com/office/officeart/2005/8/layout/list1"/>
    <dgm:cxn modelId="{992C40CF-93A5-4DD6-BECB-80955A48A3BF}" type="presOf" srcId="{C99CE38F-0C6B-4237-AF4C-B3EBED67FCC7}" destId="{A5349F20-DFB9-4145-B24F-07CA250F1CF1}" srcOrd="1" destOrd="0" presId="urn:microsoft.com/office/officeart/2005/8/layout/list1"/>
    <dgm:cxn modelId="{9F13ABD0-AB32-43DD-80E3-927B7BD8FAB4}" type="presOf" srcId="{FF77A966-24C6-47F4-AD72-68F7978CBFE1}" destId="{74A8FC4A-C29D-4F8F-95A7-F881163E1E3A}" srcOrd="0" destOrd="0" presId="urn:microsoft.com/office/officeart/2005/8/layout/list1"/>
    <dgm:cxn modelId="{1457C0D5-B5AD-4754-8E74-5EEEDA2C8EA6}" srcId="{97ED667E-9C82-436A-90C6-26DBA03B7DF2}" destId="{C99CE38F-0C6B-4237-AF4C-B3EBED67FCC7}" srcOrd="2" destOrd="0" parTransId="{75A155EC-89B8-4782-A78E-46C334CBA9AB}" sibTransId="{815B96E1-69D7-48E3-85C7-120901C07943}"/>
    <dgm:cxn modelId="{17CEEAE0-5E2C-478D-89CF-37B29D40A5B7}" srcId="{97ED667E-9C82-436A-90C6-26DBA03B7DF2}" destId="{3CE05386-AED1-4E4C-99AE-3C40F01CF912}" srcOrd="0" destOrd="0" parTransId="{C54AAAEB-3127-40BD-9672-C19A29B4CCBA}" sibTransId="{6C1EB401-4783-41B6-9067-371C54C375D7}"/>
    <dgm:cxn modelId="{BCDAE4F1-9751-42F9-B402-6616DAD7A4AB}" type="presOf" srcId="{97ED667E-9C82-436A-90C6-26DBA03B7DF2}" destId="{3270DF9E-54E0-4E48-8000-52A23488AB89}" srcOrd="0" destOrd="0" presId="urn:microsoft.com/office/officeart/2005/8/layout/list1"/>
    <dgm:cxn modelId="{06785BF3-C666-472D-9D8B-344ACEDE081E}" type="presOf" srcId="{FF77A966-24C6-47F4-AD72-68F7978CBFE1}" destId="{F99FE938-B597-4652-A23B-8369402E48C7}" srcOrd="1" destOrd="0" presId="urn:microsoft.com/office/officeart/2005/8/layout/list1"/>
    <dgm:cxn modelId="{CA7891F7-713B-4E4F-9D41-E6215F1EF8F4}" type="presOf" srcId="{C99CE38F-0C6B-4237-AF4C-B3EBED67FCC7}" destId="{A072D495-E07C-42A8-BD44-33E0C9772823}" srcOrd="0" destOrd="0" presId="urn:microsoft.com/office/officeart/2005/8/layout/list1"/>
    <dgm:cxn modelId="{2E614614-5EFF-4611-9E59-2E24B1167DFF}" type="presParOf" srcId="{3270DF9E-54E0-4E48-8000-52A23488AB89}" destId="{BAEB17CC-2F5D-43A1-BFDF-9F24993818E7}" srcOrd="0" destOrd="0" presId="urn:microsoft.com/office/officeart/2005/8/layout/list1"/>
    <dgm:cxn modelId="{0D329AEB-17F4-4AB1-A640-BE00C04600F3}" type="presParOf" srcId="{BAEB17CC-2F5D-43A1-BFDF-9F24993818E7}" destId="{6029D7CA-5AB3-410A-85D7-5204B6208A43}" srcOrd="0" destOrd="0" presId="urn:microsoft.com/office/officeart/2005/8/layout/list1"/>
    <dgm:cxn modelId="{976BEE06-CA44-4978-A2F6-34C751D86D0D}" type="presParOf" srcId="{BAEB17CC-2F5D-43A1-BFDF-9F24993818E7}" destId="{1BAC0521-4481-42F0-B1F0-495E7B781172}" srcOrd="1" destOrd="0" presId="urn:microsoft.com/office/officeart/2005/8/layout/list1"/>
    <dgm:cxn modelId="{8E03F656-3B96-4C91-99DA-7F4F0B6112CD}" type="presParOf" srcId="{3270DF9E-54E0-4E48-8000-52A23488AB89}" destId="{4FFAB12E-907B-4236-8F16-F8D4C981A008}" srcOrd="1" destOrd="0" presId="urn:microsoft.com/office/officeart/2005/8/layout/list1"/>
    <dgm:cxn modelId="{4BD2476D-E792-4011-9BE2-88E8B9531706}" type="presParOf" srcId="{3270DF9E-54E0-4E48-8000-52A23488AB89}" destId="{66FEAD9C-C785-4B9D-B93C-7B24ADBD2383}" srcOrd="2" destOrd="0" presId="urn:microsoft.com/office/officeart/2005/8/layout/list1"/>
    <dgm:cxn modelId="{57BECEF5-8E3F-4ECE-BDF1-1EA33BD34B47}" type="presParOf" srcId="{3270DF9E-54E0-4E48-8000-52A23488AB89}" destId="{4355CA7E-2E00-4FB7-8677-7E135D047F05}" srcOrd="3" destOrd="0" presId="urn:microsoft.com/office/officeart/2005/8/layout/list1"/>
    <dgm:cxn modelId="{E3D16A01-E7A3-495A-AB5A-09A15EB26A6A}" type="presParOf" srcId="{3270DF9E-54E0-4E48-8000-52A23488AB89}" destId="{46098737-4CAC-4FE2-BF67-C92067E53743}" srcOrd="4" destOrd="0" presId="urn:microsoft.com/office/officeart/2005/8/layout/list1"/>
    <dgm:cxn modelId="{1A8C0945-3D6D-4975-B80D-D91157957332}" type="presParOf" srcId="{46098737-4CAC-4FE2-BF67-C92067E53743}" destId="{74A8FC4A-C29D-4F8F-95A7-F881163E1E3A}" srcOrd="0" destOrd="0" presId="urn:microsoft.com/office/officeart/2005/8/layout/list1"/>
    <dgm:cxn modelId="{A9C989D5-7483-456A-AE04-D371B3264808}" type="presParOf" srcId="{46098737-4CAC-4FE2-BF67-C92067E53743}" destId="{F99FE938-B597-4652-A23B-8369402E48C7}" srcOrd="1" destOrd="0" presId="urn:microsoft.com/office/officeart/2005/8/layout/list1"/>
    <dgm:cxn modelId="{DF0FA267-3C91-4890-9E92-928D933DEC8B}" type="presParOf" srcId="{3270DF9E-54E0-4E48-8000-52A23488AB89}" destId="{231421F5-471B-4B65-ABB7-6CCCC21CC067}" srcOrd="5" destOrd="0" presId="urn:microsoft.com/office/officeart/2005/8/layout/list1"/>
    <dgm:cxn modelId="{F0C9CCD3-E781-48F7-AD15-F32B98808EF5}" type="presParOf" srcId="{3270DF9E-54E0-4E48-8000-52A23488AB89}" destId="{F61A3BA1-9814-428B-947C-6A9978B75406}" srcOrd="6" destOrd="0" presId="urn:microsoft.com/office/officeart/2005/8/layout/list1"/>
    <dgm:cxn modelId="{5B05B1AE-2471-4A8B-9E2F-2043017E0383}" type="presParOf" srcId="{3270DF9E-54E0-4E48-8000-52A23488AB89}" destId="{CF11636D-016C-4D4E-A6DB-476100108984}" srcOrd="7" destOrd="0" presId="urn:microsoft.com/office/officeart/2005/8/layout/list1"/>
    <dgm:cxn modelId="{307B43C1-CE53-47EE-955D-03F7F9AD11D4}" type="presParOf" srcId="{3270DF9E-54E0-4E48-8000-52A23488AB89}" destId="{FB4F5B8C-02F6-4234-9B24-D53056D7D1E0}" srcOrd="8" destOrd="0" presId="urn:microsoft.com/office/officeart/2005/8/layout/list1"/>
    <dgm:cxn modelId="{8C6AD0D7-6F46-43A7-9AE6-28BE7C90F714}" type="presParOf" srcId="{FB4F5B8C-02F6-4234-9B24-D53056D7D1E0}" destId="{A072D495-E07C-42A8-BD44-33E0C9772823}" srcOrd="0" destOrd="0" presId="urn:microsoft.com/office/officeart/2005/8/layout/list1"/>
    <dgm:cxn modelId="{635D11BE-1DFB-432D-B268-D8D0FFB3376E}" type="presParOf" srcId="{FB4F5B8C-02F6-4234-9B24-D53056D7D1E0}" destId="{A5349F20-DFB9-4145-B24F-07CA250F1CF1}" srcOrd="1" destOrd="0" presId="urn:microsoft.com/office/officeart/2005/8/layout/list1"/>
    <dgm:cxn modelId="{20478FAD-E1CE-43D1-B09B-088B919227E8}" type="presParOf" srcId="{3270DF9E-54E0-4E48-8000-52A23488AB89}" destId="{20D27DA2-150E-405E-9B9C-4C205EAE9F64}" srcOrd="9" destOrd="0" presId="urn:microsoft.com/office/officeart/2005/8/layout/list1"/>
    <dgm:cxn modelId="{A122188B-34BB-4C46-8B25-6BC8BD12B963}" type="presParOf" srcId="{3270DF9E-54E0-4E48-8000-52A23488AB89}" destId="{0363A548-8F9A-4546-B38D-A9549E1B172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BC3CD86-9101-4F0E-97CA-215AEE92D79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fr-FR"/>
        </a:p>
      </dgm:t>
    </dgm:pt>
    <dgm:pt modelId="{C80922F7-1DC2-480C-A023-1A68EF8D2D27}">
      <dgm:prSet phldrT="[Texte]" phldr="0" custT="1"/>
      <dgm:spPr>
        <a:solidFill>
          <a:srgbClr val="AFBEDD"/>
        </a:solidFill>
      </dgm:spPr>
      <dgm:t>
        <a:bodyPr/>
        <a:lstStyle/>
        <a:p>
          <a:pPr rtl="0"/>
          <a:r>
            <a:rPr lang="fr-FR" sz="2200" dirty="0">
              <a:latin typeface="TW Cen MT"/>
            </a:rPr>
            <a:t>Prévention</a:t>
          </a:r>
        </a:p>
      </dgm:t>
    </dgm:pt>
    <dgm:pt modelId="{DC47EB41-30B2-4A90-A8DA-069E91871AA4}" type="parTrans" cxnId="{139288D0-5037-4216-B3CE-C02C6944D415}">
      <dgm:prSet/>
      <dgm:spPr/>
      <dgm:t>
        <a:bodyPr/>
        <a:lstStyle/>
        <a:p>
          <a:endParaRPr lang="fr-FR"/>
        </a:p>
      </dgm:t>
    </dgm:pt>
    <dgm:pt modelId="{A76B3BCC-116D-486E-95FD-D94BE0DB2ADB}" type="sibTrans" cxnId="{139288D0-5037-4216-B3CE-C02C6944D415}">
      <dgm:prSet/>
      <dgm:spPr/>
      <dgm:t>
        <a:bodyPr/>
        <a:lstStyle/>
        <a:p>
          <a:endParaRPr lang="fr-FR"/>
        </a:p>
      </dgm:t>
    </dgm:pt>
    <dgm:pt modelId="{3C64A85D-B868-4644-BDB0-76D476874E89}">
      <dgm:prSet phldrT="[Texte]" phldr="0" custT="1"/>
      <dgm:spPr>
        <a:solidFill>
          <a:srgbClr val="AFBEDD"/>
        </a:solidFill>
      </dgm:spPr>
      <dgm:t>
        <a:bodyPr/>
        <a:lstStyle/>
        <a:p>
          <a:pPr rtl="0"/>
          <a:r>
            <a:rPr lang="fr-FR" sz="2200" dirty="0">
              <a:latin typeface="TW Cen MT"/>
            </a:rPr>
            <a:t> Détection</a:t>
          </a:r>
        </a:p>
      </dgm:t>
    </dgm:pt>
    <dgm:pt modelId="{163F9C8B-1087-4DFC-B6EC-69B8EC82B880}" type="parTrans" cxnId="{4FEF64DB-3E3F-4133-AB69-92E64E06D5D6}">
      <dgm:prSet/>
      <dgm:spPr/>
      <dgm:t>
        <a:bodyPr/>
        <a:lstStyle/>
        <a:p>
          <a:endParaRPr lang="fr-FR"/>
        </a:p>
      </dgm:t>
    </dgm:pt>
    <dgm:pt modelId="{EB5D2A67-F625-4003-AD65-0A90989D577C}" type="sibTrans" cxnId="{4FEF64DB-3E3F-4133-AB69-92E64E06D5D6}">
      <dgm:prSet/>
      <dgm:spPr/>
      <dgm:t>
        <a:bodyPr/>
        <a:lstStyle/>
        <a:p>
          <a:endParaRPr lang="fr-FR"/>
        </a:p>
      </dgm:t>
    </dgm:pt>
    <dgm:pt modelId="{8CE0313F-2901-4F89-9077-84ECF53EC9A7}">
      <dgm:prSet phldrT="[Texte]" phldr="0" custT="1"/>
      <dgm:spPr>
        <a:solidFill>
          <a:srgbClr val="AFBEDD"/>
        </a:solidFill>
      </dgm:spPr>
      <dgm:t>
        <a:bodyPr/>
        <a:lstStyle/>
        <a:p>
          <a:pPr rtl="0"/>
          <a:r>
            <a:rPr lang="fr-FR" sz="2200" dirty="0">
              <a:latin typeface="TW Cen MT"/>
            </a:rPr>
            <a:t> Réagir à une situation</a:t>
          </a:r>
        </a:p>
      </dgm:t>
    </dgm:pt>
    <dgm:pt modelId="{85F6108E-EC41-46E9-8AF2-69468C418713}" type="parTrans" cxnId="{D11AB677-D62A-4160-9208-EC123B885E5E}">
      <dgm:prSet/>
      <dgm:spPr/>
      <dgm:t>
        <a:bodyPr/>
        <a:lstStyle/>
        <a:p>
          <a:endParaRPr lang="fr-FR"/>
        </a:p>
      </dgm:t>
    </dgm:pt>
    <dgm:pt modelId="{88E255C3-D11B-4A75-A30D-771162B4328D}" type="sibTrans" cxnId="{D11AB677-D62A-4160-9208-EC123B885E5E}">
      <dgm:prSet/>
      <dgm:spPr/>
      <dgm:t>
        <a:bodyPr/>
        <a:lstStyle/>
        <a:p>
          <a:endParaRPr lang="fr-FR"/>
        </a:p>
      </dgm:t>
    </dgm:pt>
    <dgm:pt modelId="{0E718045-57AD-4DDB-B5C1-D70CB173FAF6}">
      <dgm:prSet phldrT="[Texte]" phldr="0" custT="1"/>
      <dgm:spPr>
        <a:solidFill>
          <a:srgbClr val="AFBEDD"/>
        </a:solidFill>
      </dgm:spPr>
      <dgm:t>
        <a:bodyPr/>
        <a:lstStyle/>
        <a:p>
          <a:pPr rtl="0"/>
          <a:r>
            <a:rPr lang="fr-FR" sz="2200" dirty="0">
              <a:latin typeface="TW Cen MT"/>
            </a:rPr>
            <a:t> Accueillir la parole</a:t>
          </a:r>
        </a:p>
      </dgm:t>
    </dgm:pt>
    <dgm:pt modelId="{4B4068DB-D1E3-4635-AA71-68BEB1732A16}" type="parTrans" cxnId="{708AF3F5-DC57-4581-A2C2-1CD7417E2505}">
      <dgm:prSet/>
      <dgm:spPr/>
      <dgm:t>
        <a:bodyPr/>
        <a:lstStyle/>
        <a:p>
          <a:endParaRPr lang="fr-FR"/>
        </a:p>
      </dgm:t>
    </dgm:pt>
    <dgm:pt modelId="{8A5F4D5A-3A83-471F-99A3-819C18AE5F40}" type="sibTrans" cxnId="{708AF3F5-DC57-4581-A2C2-1CD7417E2505}">
      <dgm:prSet/>
      <dgm:spPr/>
      <dgm:t>
        <a:bodyPr/>
        <a:lstStyle/>
        <a:p>
          <a:endParaRPr lang="fr-FR"/>
        </a:p>
      </dgm:t>
    </dgm:pt>
    <dgm:pt modelId="{61A426C3-AAA3-4F94-B0E8-B1662BC5B6D3}">
      <dgm:prSet phldrT="[Texte]" phldr="0" custT="1"/>
      <dgm:spPr>
        <a:solidFill>
          <a:srgbClr val="AFBEDD"/>
        </a:solidFill>
      </dgm:spPr>
      <dgm:t>
        <a:bodyPr/>
        <a:lstStyle/>
        <a:p>
          <a:pPr rtl="0"/>
          <a:r>
            <a:rPr lang="fr-FR" sz="2700" dirty="0">
              <a:latin typeface="TW Cen MT"/>
            </a:rPr>
            <a:t> </a:t>
          </a:r>
          <a:r>
            <a:rPr lang="fr-FR" sz="2200" dirty="0">
              <a:latin typeface="TW Cen MT"/>
            </a:rPr>
            <a:t>Accompagner</a:t>
          </a:r>
        </a:p>
      </dgm:t>
    </dgm:pt>
    <dgm:pt modelId="{3F624A3A-CE88-49D2-96EE-CFB459BC340D}" type="parTrans" cxnId="{7362648C-3FCA-441B-8610-AB80741EF67A}">
      <dgm:prSet/>
      <dgm:spPr/>
      <dgm:t>
        <a:bodyPr/>
        <a:lstStyle/>
        <a:p>
          <a:endParaRPr lang="fr-FR"/>
        </a:p>
      </dgm:t>
    </dgm:pt>
    <dgm:pt modelId="{657EF560-8693-44A6-8F98-8EAFBD89F2F9}" type="sibTrans" cxnId="{7362648C-3FCA-441B-8610-AB80741EF67A}">
      <dgm:prSet/>
      <dgm:spPr/>
      <dgm:t>
        <a:bodyPr/>
        <a:lstStyle/>
        <a:p>
          <a:endParaRPr lang="fr-FR"/>
        </a:p>
      </dgm:t>
    </dgm:pt>
    <dgm:pt modelId="{331819C3-1064-4532-97E7-A5CB8B79DAAD}" type="pres">
      <dgm:prSet presAssocID="{2BC3CD86-9101-4F0E-97CA-215AEE92D79A}" presName="diagram" presStyleCnt="0">
        <dgm:presLayoutVars>
          <dgm:dir/>
          <dgm:resizeHandles val="exact"/>
        </dgm:presLayoutVars>
      </dgm:prSet>
      <dgm:spPr/>
    </dgm:pt>
    <dgm:pt modelId="{A3FD1C7C-2F2F-4872-96A0-066935957AAB}" type="pres">
      <dgm:prSet presAssocID="{C80922F7-1DC2-480C-A023-1A68EF8D2D27}" presName="node" presStyleLbl="node1" presStyleIdx="0" presStyleCnt="5">
        <dgm:presLayoutVars>
          <dgm:bulletEnabled val="1"/>
        </dgm:presLayoutVars>
      </dgm:prSet>
      <dgm:spPr/>
    </dgm:pt>
    <dgm:pt modelId="{0D781ADB-6C56-4CAC-9009-8085BEE9E55E}" type="pres">
      <dgm:prSet presAssocID="{A76B3BCC-116D-486E-95FD-D94BE0DB2ADB}" presName="sibTrans" presStyleCnt="0"/>
      <dgm:spPr/>
    </dgm:pt>
    <dgm:pt modelId="{70D86BD4-9469-4356-97EF-70D438FAE505}" type="pres">
      <dgm:prSet presAssocID="{3C64A85D-B868-4644-BDB0-76D476874E89}" presName="node" presStyleLbl="node1" presStyleIdx="1" presStyleCnt="5">
        <dgm:presLayoutVars>
          <dgm:bulletEnabled val="1"/>
        </dgm:presLayoutVars>
      </dgm:prSet>
      <dgm:spPr/>
    </dgm:pt>
    <dgm:pt modelId="{1D0E94F1-43C9-4397-AE14-39CB6AE9ECA6}" type="pres">
      <dgm:prSet presAssocID="{EB5D2A67-F625-4003-AD65-0A90989D577C}" presName="sibTrans" presStyleCnt="0"/>
      <dgm:spPr/>
    </dgm:pt>
    <dgm:pt modelId="{7717AC77-610B-480B-8F68-F3EFFDE78715}" type="pres">
      <dgm:prSet presAssocID="{8CE0313F-2901-4F89-9077-84ECF53EC9A7}" presName="node" presStyleLbl="node1" presStyleIdx="2" presStyleCnt="5">
        <dgm:presLayoutVars>
          <dgm:bulletEnabled val="1"/>
        </dgm:presLayoutVars>
      </dgm:prSet>
      <dgm:spPr/>
    </dgm:pt>
    <dgm:pt modelId="{59DDBA78-769F-4C2C-979F-16D730FA82E2}" type="pres">
      <dgm:prSet presAssocID="{88E255C3-D11B-4A75-A30D-771162B4328D}" presName="sibTrans" presStyleCnt="0"/>
      <dgm:spPr/>
    </dgm:pt>
    <dgm:pt modelId="{44475501-320C-4AFB-BEE4-6CA5DD868426}" type="pres">
      <dgm:prSet presAssocID="{0E718045-57AD-4DDB-B5C1-D70CB173FAF6}" presName="node" presStyleLbl="node1" presStyleIdx="3" presStyleCnt="5">
        <dgm:presLayoutVars>
          <dgm:bulletEnabled val="1"/>
        </dgm:presLayoutVars>
      </dgm:prSet>
      <dgm:spPr/>
    </dgm:pt>
    <dgm:pt modelId="{C939DB8F-664F-44A2-B5FF-D2082DC9A110}" type="pres">
      <dgm:prSet presAssocID="{8A5F4D5A-3A83-471F-99A3-819C18AE5F40}" presName="sibTrans" presStyleCnt="0"/>
      <dgm:spPr/>
    </dgm:pt>
    <dgm:pt modelId="{D3FBBEB3-C374-4FE8-93BE-D198E47D7ADA}" type="pres">
      <dgm:prSet presAssocID="{61A426C3-AAA3-4F94-B0E8-B1662BC5B6D3}" presName="node" presStyleLbl="node1" presStyleIdx="4" presStyleCnt="5">
        <dgm:presLayoutVars>
          <dgm:bulletEnabled val="1"/>
        </dgm:presLayoutVars>
      </dgm:prSet>
      <dgm:spPr/>
    </dgm:pt>
  </dgm:ptLst>
  <dgm:cxnLst>
    <dgm:cxn modelId="{B980A907-A67A-40C3-9279-A381BD12F1B2}" type="presOf" srcId="{2BC3CD86-9101-4F0E-97CA-215AEE92D79A}" destId="{331819C3-1064-4532-97E7-A5CB8B79DAAD}" srcOrd="0" destOrd="0" presId="urn:microsoft.com/office/officeart/2005/8/layout/default"/>
    <dgm:cxn modelId="{4D9B9744-6A1E-4B09-95E0-6E7B51EAAD98}" type="presOf" srcId="{8CE0313F-2901-4F89-9077-84ECF53EC9A7}" destId="{7717AC77-610B-480B-8F68-F3EFFDE78715}" srcOrd="0" destOrd="0" presId="urn:microsoft.com/office/officeart/2005/8/layout/default"/>
    <dgm:cxn modelId="{55A26953-919A-46E9-AB94-EBC9F09742C3}" type="presOf" srcId="{3C64A85D-B868-4644-BDB0-76D476874E89}" destId="{70D86BD4-9469-4356-97EF-70D438FAE505}" srcOrd="0" destOrd="0" presId="urn:microsoft.com/office/officeart/2005/8/layout/default"/>
    <dgm:cxn modelId="{D11AB677-D62A-4160-9208-EC123B885E5E}" srcId="{2BC3CD86-9101-4F0E-97CA-215AEE92D79A}" destId="{8CE0313F-2901-4F89-9077-84ECF53EC9A7}" srcOrd="2" destOrd="0" parTransId="{85F6108E-EC41-46E9-8AF2-69468C418713}" sibTransId="{88E255C3-D11B-4A75-A30D-771162B4328D}"/>
    <dgm:cxn modelId="{7362648C-3FCA-441B-8610-AB80741EF67A}" srcId="{2BC3CD86-9101-4F0E-97CA-215AEE92D79A}" destId="{61A426C3-AAA3-4F94-B0E8-B1662BC5B6D3}" srcOrd="4" destOrd="0" parTransId="{3F624A3A-CE88-49D2-96EE-CFB459BC340D}" sibTransId="{657EF560-8693-44A6-8F98-8EAFBD89F2F9}"/>
    <dgm:cxn modelId="{EB065ACE-B4F4-45D8-B18A-A3457388B071}" type="presOf" srcId="{C80922F7-1DC2-480C-A023-1A68EF8D2D27}" destId="{A3FD1C7C-2F2F-4872-96A0-066935957AAB}" srcOrd="0" destOrd="0" presId="urn:microsoft.com/office/officeart/2005/8/layout/default"/>
    <dgm:cxn modelId="{139288D0-5037-4216-B3CE-C02C6944D415}" srcId="{2BC3CD86-9101-4F0E-97CA-215AEE92D79A}" destId="{C80922F7-1DC2-480C-A023-1A68EF8D2D27}" srcOrd="0" destOrd="0" parTransId="{DC47EB41-30B2-4A90-A8DA-069E91871AA4}" sibTransId="{A76B3BCC-116D-486E-95FD-D94BE0DB2ADB}"/>
    <dgm:cxn modelId="{4FEF64DB-3E3F-4133-AB69-92E64E06D5D6}" srcId="{2BC3CD86-9101-4F0E-97CA-215AEE92D79A}" destId="{3C64A85D-B868-4644-BDB0-76D476874E89}" srcOrd="1" destOrd="0" parTransId="{163F9C8B-1087-4DFC-B6EC-69B8EC82B880}" sibTransId="{EB5D2A67-F625-4003-AD65-0A90989D577C}"/>
    <dgm:cxn modelId="{1451D3DF-4C07-4A2C-9A2E-4A1530F9B734}" type="presOf" srcId="{0E718045-57AD-4DDB-B5C1-D70CB173FAF6}" destId="{44475501-320C-4AFB-BEE4-6CA5DD868426}" srcOrd="0" destOrd="0" presId="urn:microsoft.com/office/officeart/2005/8/layout/default"/>
    <dgm:cxn modelId="{4A30DEF2-19B3-45A7-81AB-B81AF21B8651}" type="presOf" srcId="{61A426C3-AAA3-4F94-B0E8-B1662BC5B6D3}" destId="{D3FBBEB3-C374-4FE8-93BE-D198E47D7ADA}" srcOrd="0" destOrd="0" presId="urn:microsoft.com/office/officeart/2005/8/layout/default"/>
    <dgm:cxn modelId="{708AF3F5-DC57-4581-A2C2-1CD7417E2505}" srcId="{2BC3CD86-9101-4F0E-97CA-215AEE92D79A}" destId="{0E718045-57AD-4DDB-B5C1-D70CB173FAF6}" srcOrd="3" destOrd="0" parTransId="{4B4068DB-D1E3-4635-AA71-68BEB1732A16}" sibTransId="{8A5F4D5A-3A83-471F-99A3-819C18AE5F40}"/>
    <dgm:cxn modelId="{657234C2-591B-4CC7-B9CB-462F849675BF}" type="presParOf" srcId="{331819C3-1064-4532-97E7-A5CB8B79DAAD}" destId="{A3FD1C7C-2F2F-4872-96A0-066935957AAB}" srcOrd="0" destOrd="0" presId="urn:microsoft.com/office/officeart/2005/8/layout/default"/>
    <dgm:cxn modelId="{816A5495-C2B0-43CC-B00D-D376E8DCA156}" type="presParOf" srcId="{331819C3-1064-4532-97E7-A5CB8B79DAAD}" destId="{0D781ADB-6C56-4CAC-9009-8085BEE9E55E}" srcOrd="1" destOrd="0" presId="urn:microsoft.com/office/officeart/2005/8/layout/default"/>
    <dgm:cxn modelId="{9C479C62-11B1-4B65-819D-538A7C30A7F3}" type="presParOf" srcId="{331819C3-1064-4532-97E7-A5CB8B79DAAD}" destId="{70D86BD4-9469-4356-97EF-70D438FAE505}" srcOrd="2" destOrd="0" presId="urn:microsoft.com/office/officeart/2005/8/layout/default"/>
    <dgm:cxn modelId="{8AA55981-FC23-4239-B792-E59034323F60}" type="presParOf" srcId="{331819C3-1064-4532-97E7-A5CB8B79DAAD}" destId="{1D0E94F1-43C9-4397-AE14-39CB6AE9ECA6}" srcOrd="3" destOrd="0" presId="urn:microsoft.com/office/officeart/2005/8/layout/default"/>
    <dgm:cxn modelId="{D300AF61-6D40-4A43-84E3-9B80C5DB7E9C}" type="presParOf" srcId="{331819C3-1064-4532-97E7-A5CB8B79DAAD}" destId="{7717AC77-610B-480B-8F68-F3EFFDE78715}" srcOrd="4" destOrd="0" presId="urn:microsoft.com/office/officeart/2005/8/layout/default"/>
    <dgm:cxn modelId="{4F9D8340-D306-49C3-8955-9E80208EB5A3}" type="presParOf" srcId="{331819C3-1064-4532-97E7-A5CB8B79DAAD}" destId="{59DDBA78-769F-4C2C-979F-16D730FA82E2}" srcOrd="5" destOrd="0" presId="urn:microsoft.com/office/officeart/2005/8/layout/default"/>
    <dgm:cxn modelId="{A3BB57CB-EBA9-47A2-9CD6-985C27D29261}" type="presParOf" srcId="{331819C3-1064-4532-97E7-A5CB8B79DAAD}" destId="{44475501-320C-4AFB-BEE4-6CA5DD868426}" srcOrd="6" destOrd="0" presId="urn:microsoft.com/office/officeart/2005/8/layout/default"/>
    <dgm:cxn modelId="{5B597B3E-64C2-44D4-A1AC-5C1217E145A5}" type="presParOf" srcId="{331819C3-1064-4532-97E7-A5CB8B79DAAD}" destId="{C939DB8F-664F-44A2-B5FF-D2082DC9A110}" srcOrd="7" destOrd="0" presId="urn:microsoft.com/office/officeart/2005/8/layout/default"/>
    <dgm:cxn modelId="{9ECF5ED2-EFAC-438E-BCC5-23C118C81174}" type="presParOf" srcId="{331819C3-1064-4532-97E7-A5CB8B79DAAD}" destId="{D3FBBEB3-C374-4FE8-93BE-D198E47D7AD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7DD7077-CE9D-41AA-A550-A9F8FEC78DD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FE27F82-E812-478A-9F9F-D020B7CA2689}">
      <dgm:prSet phldr="0" custT="1"/>
      <dgm:spPr>
        <a:solidFill>
          <a:srgbClr val="AFBEDD"/>
        </a:solidFill>
        <a:ln w="25400">
          <a:solidFill>
            <a:schemeClr val="bg1"/>
          </a:solidFill>
          <a:extLst>
            <a:ext uri="{C807C97D-BFC1-408E-A445-0C87EB9F89A2}">
              <ask:lineSketchStyleProps xmlns:ask="http://schemas.microsoft.com/office/drawing/2018/sketchyshapes">
                <ask:type>
                  <ask:lineSketchFreehand/>
                </ask:type>
              </ask:lineSketchStyleProps>
            </a:ext>
          </a:extLst>
        </a:ln>
        <a:effectLst>
          <a:softEdge rad="0"/>
        </a:effectLst>
      </dgm:spPr>
      <dgm:t>
        <a:bodyPr/>
        <a:lstStyle/>
        <a:p>
          <a:pPr algn="l" rtl="0"/>
          <a:r>
            <a:rPr lang="fr-FR" sz="2400" b="1" dirty="0">
              <a:latin typeface="Tw Cen MT"/>
            </a:rPr>
            <a:t>Focus : </a:t>
          </a:r>
          <a:r>
            <a:rPr lang="fr-LU" sz="2400" b="1" i="0" u="none" dirty="0">
              <a:latin typeface="Tw Cen MT" panose="020B0602020104020603" pitchFamily="34" charset="77"/>
            </a:rPr>
            <a:t>améliorer sa détection en tant que manager</a:t>
          </a:r>
          <a:endParaRPr lang="fr-FR" sz="2400" i="0" dirty="0">
            <a:latin typeface="Tw Cen MT" panose="020B0602020104020603" pitchFamily="34" charset="77"/>
          </a:endParaRPr>
        </a:p>
      </dgm:t>
    </dgm:pt>
    <dgm:pt modelId="{E838F586-3724-41C3-B773-2802594A140A}" type="parTrans" cxnId="{018B7B81-5C05-440A-84C5-611114F181B0}">
      <dgm:prSet/>
      <dgm:spPr/>
      <dgm:t>
        <a:bodyPr/>
        <a:lstStyle/>
        <a:p>
          <a:endParaRPr lang="fr-FR"/>
        </a:p>
      </dgm:t>
    </dgm:pt>
    <dgm:pt modelId="{29EB0BD3-55FD-42C4-AAA0-1F9E9C1E413A}" type="sibTrans" cxnId="{018B7B81-5C05-440A-84C5-611114F181B0}">
      <dgm:prSet/>
      <dgm:spPr/>
      <dgm:t>
        <a:bodyPr/>
        <a:lstStyle/>
        <a:p>
          <a:endParaRPr lang="fr-FR"/>
        </a:p>
      </dgm:t>
    </dgm:pt>
    <dgm:pt modelId="{E11CDBAA-3350-F444-9A0F-C88D6CD285AD}">
      <dgm:prSet phldrT="[Text]" phldr="0" custT="1"/>
      <dgm:spPr>
        <a:solidFill>
          <a:srgbClr val="AFBEDD">
            <a:alpha val="20221"/>
          </a:srgbClr>
        </a:solidFill>
        <a:ln w="2540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buFontTx/>
            <a:buNone/>
          </a:pPr>
          <a:endParaRPr lang="fr-FR" sz="2000" dirty="0">
            <a:solidFill>
              <a:srgbClr val="44546A"/>
            </a:solidFill>
            <a:latin typeface="Tw Cen MT" panose="020B0602020104020603" pitchFamily="34" charset="77"/>
          </a:endParaRPr>
        </a:p>
      </dgm:t>
    </dgm:pt>
    <dgm:pt modelId="{A58EEE6B-D5F6-7A48-8E0F-FB35899F1F66}" type="parTrans" cxnId="{45F3753E-586C-354E-ADA6-EED381CAA0BE}">
      <dgm:prSet/>
      <dgm:spPr/>
      <dgm:t>
        <a:bodyPr/>
        <a:lstStyle/>
        <a:p>
          <a:endParaRPr lang="fr-FR"/>
        </a:p>
      </dgm:t>
    </dgm:pt>
    <dgm:pt modelId="{6811BCB4-9A2F-3B45-B117-B9993BA2983F}" type="sibTrans" cxnId="{45F3753E-586C-354E-ADA6-EED381CAA0BE}">
      <dgm:prSet/>
      <dgm:spPr/>
      <dgm:t>
        <a:bodyPr/>
        <a:lstStyle/>
        <a:p>
          <a:endParaRPr lang="fr-FR"/>
        </a:p>
      </dgm:t>
    </dgm:pt>
    <dgm:pt modelId="{8BBB27F5-7A3A-134C-9D53-4ABD67747969}">
      <dgm:prSet phldrT="[Text]" phldr="0" custT="1"/>
      <dgm:spPr>
        <a:solidFill>
          <a:srgbClr val="AFBEDD">
            <a:alpha val="20221"/>
          </a:srgbClr>
        </a:solidFill>
        <a:ln w="2540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buFontTx/>
            <a:buNone/>
          </a:pPr>
          <a:r>
            <a:rPr lang="fr-FR" sz="2000" b="0" i="0" u="none" dirty="0">
              <a:solidFill>
                <a:srgbClr val="44546A"/>
              </a:solidFill>
              <a:latin typeface="Tw Cen MT" panose="020B0602020104020603" pitchFamily="34" charset="77"/>
            </a:rPr>
            <a:t>Si vous êtes manager, votre responsabilité est de traiter toutes</a:t>
          </a:r>
          <a:endParaRPr lang="fr-FR" sz="2000" dirty="0">
            <a:solidFill>
              <a:srgbClr val="44546A"/>
            </a:solidFill>
            <a:latin typeface="Tw Cen MT" panose="020B0602020104020603" pitchFamily="34" charset="77"/>
          </a:endParaRPr>
        </a:p>
      </dgm:t>
    </dgm:pt>
    <dgm:pt modelId="{4362EF6D-0617-8142-A7DE-4BD47237B2B6}" type="sibTrans" cxnId="{285FB6A9-AD30-2B44-96DE-FBEBEA54BE19}">
      <dgm:prSet/>
      <dgm:spPr/>
      <dgm:t>
        <a:bodyPr/>
        <a:lstStyle/>
        <a:p>
          <a:endParaRPr lang="fr-FR"/>
        </a:p>
      </dgm:t>
    </dgm:pt>
    <dgm:pt modelId="{47ED8D8B-8486-4149-88E3-EF9EA53A2DB3}" type="parTrans" cxnId="{285FB6A9-AD30-2B44-96DE-FBEBEA54BE19}">
      <dgm:prSet/>
      <dgm:spPr/>
      <dgm:t>
        <a:bodyPr/>
        <a:lstStyle/>
        <a:p>
          <a:endParaRPr lang="fr-FR"/>
        </a:p>
      </dgm:t>
    </dgm:pt>
    <dgm:pt modelId="{96909A88-4196-4A43-8CE5-BA66BF115DDC}">
      <dgm:prSet custT="1"/>
      <dgm:spPr/>
      <dgm:t>
        <a:bodyPr/>
        <a:lstStyle/>
        <a:p>
          <a:pPr>
            <a:buFontTx/>
            <a:buNone/>
          </a:pPr>
          <a:r>
            <a:rPr lang="fr-FR" sz="2000" b="0" i="0" u="none" dirty="0">
              <a:solidFill>
                <a:srgbClr val="44546A"/>
              </a:solidFill>
              <a:latin typeface="Tw Cen MT" panose="020B0602020104020603" pitchFamily="34" charset="77"/>
            </a:rPr>
            <a:t>Il est possible que vous ayez connaissance de rumeurs ou</a:t>
          </a:r>
        </a:p>
      </dgm:t>
    </dgm:pt>
    <dgm:pt modelId="{07A720BB-62FD-D447-8F42-E78EF88A71F3}" type="parTrans" cxnId="{17FE19C5-DBD4-7E40-A137-5EA8E5854616}">
      <dgm:prSet/>
      <dgm:spPr/>
      <dgm:t>
        <a:bodyPr/>
        <a:lstStyle/>
        <a:p>
          <a:endParaRPr lang="fr-FR"/>
        </a:p>
      </dgm:t>
    </dgm:pt>
    <dgm:pt modelId="{8A69BA4C-1674-3648-9AA5-EF8E0133BD61}" type="sibTrans" cxnId="{17FE19C5-DBD4-7E40-A137-5EA8E5854616}">
      <dgm:prSet/>
      <dgm:spPr/>
      <dgm:t>
        <a:bodyPr/>
        <a:lstStyle/>
        <a:p>
          <a:endParaRPr lang="fr-FR"/>
        </a:p>
      </dgm:t>
    </dgm:pt>
    <dgm:pt modelId="{69AE5E1F-24F5-AE46-90F8-EF7FDBB6D098}">
      <dgm:prSet custT="1"/>
      <dgm:spPr/>
      <dgm:t>
        <a:bodyPr/>
        <a:lstStyle/>
        <a:p>
          <a:pPr>
            <a:buFontTx/>
            <a:buNone/>
          </a:pPr>
          <a:endParaRPr lang="fr-FR" sz="2000" b="0" i="0" u="none" dirty="0">
            <a:solidFill>
              <a:srgbClr val="44546A"/>
            </a:solidFill>
            <a:latin typeface="Tw Cen MT" panose="020B0602020104020603" pitchFamily="34" charset="77"/>
          </a:endParaRPr>
        </a:p>
      </dgm:t>
    </dgm:pt>
    <dgm:pt modelId="{6B999C6A-C859-3944-AE76-50BB61C50082}" type="parTrans" cxnId="{4089CEC1-7944-1740-8E84-9E2313CF0E26}">
      <dgm:prSet/>
      <dgm:spPr/>
      <dgm:t>
        <a:bodyPr/>
        <a:lstStyle/>
        <a:p>
          <a:endParaRPr lang="fr-FR"/>
        </a:p>
      </dgm:t>
    </dgm:pt>
    <dgm:pt modelId="{0F84AE7A-F5FC-D844-AA83-0A328B677AA3}" type="sibTrans" cxnId="{4089CEC1-7944-1740-8E84-9E2313CF0E26}">
      <dgm:prSet/>
      <dgm:spPr/>
      <dgm:t>
        <a:bodyPr/>
        <a:lstStyle/>
        <a:p>
          <a:endParaRPr lang="fr-FR"/>
        </a:p>
      </dgm:t>
    </dgm:pt>
    <dgm:pt modelId="{E233BA52-DA80-E742-B40C-A448DF5CBDAF}">
      <dgm:prSet custT="1"/>
      <dgm:spPr/>
      <dgm:t>
        <a:bodyPr/>
        <a:lstStyle/>
        <a:p>
          <a:pPr>
            <a:buFontTx/>
            <a:buNone/>
          </a:pPr>
          <a:r>
            <a:rPr lang="fr-FR" sz="2000" b="0" i="0" u="none" dirty="0">
              <a:solidFill>
                <a:srgbClr val="44546A"/>
              </a:solidFill>
              <a:latin typeface="Tw Cen MT" panose="020B0602020104020603" pitchFamily="34" charset="77"/>
            </a:rPr>
            <a:t>Par exemple, M. s'adresse à son collègue P. en disant : "Ah</a:t>
          </a:r>
          <a:endParaRPr lang="en-US" sz="2000" b="0" i="0" u="none" dirty="0">
            <a:solidFill>
              <a:srgbClr val="44546A"/>
            </a:solidFill>
            <a:latin typeface="Tw Cen MT" panose="020B0602020104020603" pitchFamily="34" charset="77"/>
          </a:endParaRPr>
        </a:p>
      </dgm:t>
    </dgm:pt>
    <dgm:pt modelId="{91E383B4-8CAD-CF45-A851-163827959BFD}" type="parTrans" cxnId="{4547667F-D767-A941-9E96-F6E7F01FD386}">
      <dgm:prSet/>
      <dgm:spPr/>
      <dgm:t>
        <a:bodyPr/>
        <a:lstStyle/>
        <a:p>
          <a:endParaRPr lang="fr-FR"/>
        </a:p>
      </dgm:t>
    </dgm:pt>
    <dgm:pt modelId="{0C64B9A2-CF96-FB4E-9726-949F37DBC004}" type="sibTrans" cxnId="{4547667F-D767-A941-9E96-F6E7F01FD386}">
      <dgm:prSet/>
      <dgm:spPr/>
      <dgm:t>
        <a:bodyPr/>
        <a:lstStyle/>
        <a:p>
          <a:endParaRPr lang="fr-FR"/>
        </a:p>
      </dgm:t>
    </dgm:pt>
    <dgm:pt modelId="{85EBED95-EA72-5843-B7AD-4734F06505DC}">
      <dgm:prSet custT="1"/>
      <dgm:spPr/>
      <dgm:t>
        <a:bodyPr/>
        <a:lstStyle/>
        <a:p>
          <a:pPr>
            <a:buFontTx/>
            <a:buNone/>
          </a:pPr>
          <a:endParaRPr lang="fr-FR" sz="2000" b="0" i="0" u="none" dirty="0">
            <a:solidFill>
              <a:srgbClr val="44546A"/>
            </a:solidFill>
            <a:latin typeface="Tw Cen MT" panose="020B0602020104020603" pitchFamily="34" charset="77"/>
          </a:endParaRPr>
        </a:p>
      </dgm:t>
    </dgm:pt>
    <dgm:pt modelId="{771B602E-577E-4942-9B16-5DE2F80D41E7}" type="parTrans" cxnId="{B0548323-C272-EA40-9D66-CF669C35EBEF}">
      <dgm:prSet/>
      <dgm:spPr/>
      <dgm:t>
        <a:bodyPr/>
        <a:lstStyle/>
        <a:p>
          <a:endParaRPr lang="fr-FR"/>
        </a:p>
      </dgm:t>
    </dgm:pt>
    <dgm:pt modelId="{98BB35DB-73FE-E54A-A35E-90FAA6AFA054}" type="sibTrans" cxnId="{B0548323-C272-EA40-9D66-CF669C35EBEF}">
      <dgm:prSet/>
      <dgm:spPr/>
      <dgm:t>
        <a:bodyPr/>
        <a:lstStyle/>
        <a:p>
          <a:endParaRPr lang="fr-FR"/>
        </a:p>
      </dgm:t>
    </dgm:pt>
    <dgm:pt modelId="{A309E385-7135-E54C-8ACC-0128F99956BE}">
      <dgm:prSet custT="1"/>
      <dgm:spPr/>
      <dgm:t>
        <a:bodyPr/>
        <a:lstStyle/>
        <a:p>
          <a:pPr>
            <a:buFontTx/>
            <a:buNone/>
          </a:pPr>
          <a:r>
            <a:rPr lang="fr-FR" sz="2000" b="1" i="0" u="none" dirty="0">
              <a:solidFill>
                <a:srgbClr val="44546A"/>
              </a:solidFill>
              <a:latin typeface="Tw Cen MT" panose="020B0602020104020603" pitchFamily="34" charset="77"/>
            </a:rPr>
            <a:t>Cette information doit être traitée. </a:t>
          </a:r>
          <a:r>
            <a:rPr lang="fr-FR" sz="2000" b="0" i="0" u="none" dirty="0">
              <a:solidFill>
                <a:srgbClr val="44546A"/>
              </a:solidFill>
              <a:latin typeface="Tw Cen MT" panose="020B0602020104020603" pitchFamily="34" charset="77"/>
            </a:rPr>
            <a:t>Comment ? </a:t>
          </a:r>
          <a:r>
            <a:rPr lang="en-US" sz="2000" b="0" i="0" u="none" dirty="0">
              <a:solidFill>
                <a:srgbClr val="44546A"/>
              </a:solidFill>
              <a:latin typeface="Tw Cen MT" panose="020B0602020104020603" pitchFamily="34" charset="77"/>
            </a:rPr>
            <a:t>​</a:t>
          </a:r>
        </a:p>
      </dgm:t>
    </dgm:pt>
    <dgm:pt modelId="{BB1054A2-B8AC-874F-A640-A71D5C4E2717}" type="parTrans" cxnId="{45DE8E9E-07E8-8340-9DDE-8E29546F0B65}">
      <dgm:prSet/>
      <dgm:spPr/>
      <dgm:t>
        <a:bodyPr/>
        <a:lstStyle/>
        <a:p>
          <a:endParaRPr lang="fr-FR"/>
        </a:p>
      </dgm:t>
    </dgm:pt>
    <dgm:pt modelId="{AE34627D-013E-9A48-8481-D16B0C3AA683}" type="sibTrans" cxnId="{45DE8E9E-07E8-8340-9DDE-8E29546F0B65}">
      <dgm:prSet/>
      <dgm:spPr/>
      <dgm:t>
        <a:bodyPr/>
        <a:lstStyle/>
        <a:p>
          <a:endParaRPr lang="fr-FR"/>
        </a:p>
      </dgm:t>
    </dgm:pt>
    <dgm:pt modelId="{83CAD5A9-EDCB-BB48-8AE6-8871AD20B521}">
      <dgm:prSet phldrT="[Text]" phldr="0" custT="1"/>
      <dgm:spPr>
        <a:solidFill>
          <a:srgbClr val="AFBEDD">
            <a:alpha val="20221"/>
          </a:srgbClr>
        </a:solidFill>
        <a:ln w="2540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buFontTx/>
            <a:buNone/>
          </a:pPr>
          <a:r>
            <a:rPr lang="fr-FR" sz="2000" b="0" i="0" u="none" dirty="0">
              <a:solidFill>
                <a:srgbClr val="44546A"/>
              </a:solidFill>
              <a:latin typeface="Tw Cen MT" panose="020B0602020104020603" pitchFamily="34" charset="77"/>
            </a:rPr>
            <a:t>les informations relatives à des </a:t>
          </a:r>
          <a:r>
            <a:rPr lang="fr-FR" sz="2000" b="1" i="0" u="none" dirty="0">
              <a:solidFill>
                <a:srgbClr val="44546A"/>
              </a:solidFill>
              <a:latin typeface="Tw Cen MT" panose="020B0602020104020603" pitchFamily="34" charset="77"/>
            </a:rPr>
            <a:t>faits réels ou supposés</a:t>
          </a:r>
          <a:r>
            <a:rPr lang="fr-FR" sz="2000" b="0" i="0" u="none" dirty="0">
              <a:solidFill>
                <a:srgbClr val="44546A"/>
              </a:solidFill>
              <a:latin typeface="Tw Cen MT" panose="020B0602020104020603" pitchFamily="34" charset="77"/>
            </a:rPr>
            <a:t> de</a:t>
          </a:r>
          <a:endParaRPr lang="fr-FR" sz="2000" dirty="0">
            <a:solidFill>
              <a:srgbClr val="44546A"/>
            </a:solidFill>
            <a:latin typeface="Tw Cen MT" panose="020B0602020104020603" pitchFamily="34" charset="77"/>
          </a:endParaRPr>
        </a:p>
      </dgm:t>
    </dgm:pt>
    <dgm:pt modelId="{E8AED861-CBCB-FC4F-B53D-088BAAB7B84D}" type="parTrans" cxnId="{DC0B4CA1-D0B2-7A40-B719-738484D55DFB}">
      <dgm:prSet/>
      <dgm:spPr/>
      <dgm:t>
        <a:bodyPr/>
        <a:lstStyle/>
        <a:p>
          <a:endParaRPr lang="fr-FR"/>
        </a:p>
      </dgm:t>
    </dgm:pt>
    <dgm:pt modelId="{5B0D72F9-B89E-BA4E-A4ED-FC8D40E0F382}" type="sibTrans" cxnId="{DC0B4CA1-D0B2-7A40-B719-738484D55DFB}">
      <dgm:prSet/>
      <dgm:spPr/>
      <dgm:t>
        <a:bodyPr/>
        <a:lstStyle/>
        <a:p>
          <a:endParaRPr lang="fr-FR"/>
        </a:p>
      </dgm:t>
    </dgm:pt>
    <dgm:pt modelId="{196F4A91-2922-CD43-8C8C-C3401BECCDD7}">
      <dgm:prSet phldrT="[Text]" phldr="0" custT="1"/>
      <dgm:spPr>
        <a:solidFill>
          <a:srgbClr val="AFBEDD">
            <a:alpha val="20221"/>
          </a:srgbClr>
        </a:solidFill>
        <a:ln w="2540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buFontTx/>
            <a:buNone/>
          </a:pPr>
          <a:r>
            <a:rPr lang="fr-FR" sz="2000" b="0" i="0" u="none" dirty="0">
              <a:solidFill>
                <a:srgbClr val="44546A"/>
              </a:solidFill>
              <a:latin typeface="Tw Cen MT" panose="020B0602020104020603" pitchFamily="34" charset="77"/>
            </a:rPr>
            <a:t>violence. ​</a:t>
          </a:r>
          <a:endParaRPr lang="fr-FR" sz="2000" dirty="0">
            <a:solidFill>
              <a:srgbClr val="44546A"/>
            </a:solidFill>
            <a:latin typeface="Tw Cen MT" panose="020B0602020104020603" pitchFamily="34" charset="77"/>
          </a:endParaRPr>
        </a:p>
      </dgm:t>
    </dgm:pt>
    <dgm:pt modelId="{FF51BFE9-6AD2-E646-B432-AB04B3BD0C6D}" type="parTrans" cxnId="{1163B819-3490-ED49-8D25-94F546D8FE60}">
      <dgm:prSet/>
      <dgm:spPr/>
      <dgm:t>
        <a:bodyPr/>
        <a:lstStyle/>
        <a:p>
          <a:endParaRPr lang="fr-FR"/>
        </a:p>
      </dgm:t>
    </dgm:pt>
    <dgm:pt modelId="{1C868028-8E4C-E745-8486-5B77F71F2DB9}" type="sibTrans" cxnId="{1163B819-3490-ED49-8D25-94F546D8FE60}">
      <dgm:prSet/>
      <dgm:spPr/>
      <dgm:t>
        <a:bodyPr/>
        <a:lstStyle/>
        <a:p>
          <a:endParaRPr lang="fr-FR"/>
        </a:p>
      </dgm:t>
    </dgm:pt>
    <dgm:pt modelId="{0F0CAB43-C01A-944B-A61B-7B18C1517A2A}">
      <dgm:prSet custT="1"/>
      <dgm:spPr/>
      <dgm:t>
        <a:bodyPr/>
        <a:lstStyle/>
        <a:p>
          <a:pPr>
            <a:buFontTx/>
            <a:buNone/>
          </a:pPr>
          <a:r>
            <a:rPr lang="fr-FR" sz="2000" b="0" i="0" u="none" dirty="0">
              <a:solidFill>
                <a:srgbClr val="44546A"/>
              </a:solidFill>
              <a:latin typeface="Tw Cen MT" panose="020B0602020104020603" pitchFamily="34" charset="77"/>
            </a:rPr>
            <a:t>de propos lancés à la légère circulant dans les équipes. ​</a:t>
          </a:r>
        </a:p>
      </dgm:t>
    </dgm:pt>
    <dgm:pt modelId="{78C49171-01F6-114D-AC95-D96933E078B4}" type="parTrans" cxnId="{703A0648-C8E0-DD45-BCCF-4D106C89CBFF}">
      <dgm:prSet/>
      <dgm:spPr/>
      <dgm:t>
        <a:bodyPr/>
        <a:lstStyle/>
        <a:p>
          <a:endParaRPr lang="fr-FR"/>
        </a:p>
      </dgm:t>
    </dgm:pt>
    <dgm:pt modelId="{F7BDF7C0-9EF7-EF40-899A-F22559480100}" type="sibTrans" cxnId="{703A0648-C8E0-DD45-BCCF-4D106C89CBFF}">
      <dgm:prSet/>
      <dgm:spPr/>
      <dgm:t>
        <a:bodyPr/>
        <a:lstStyle/>
        <a:p>
          <a:endParaRPr lang="fr-FR"/>
        </a:p>
      </dgm:t>
    </dgm:pt>
    <dgm:pt modelId="{E7702D78-23E5-9E45-BF4C-CEEE455900F1}">
      <dgm:prSet custT="1"/>
      <dgm:spPr/>
      <dgm:t>
        <a:bodyPr/>
        <a:lstStyle/>
        <a:p>
          <a:pPr>
            <a:buFontTx/>
            <a:buNone/>
          </a:pPr>
          <a:r>
            <a:rPr lang="fr-FR" sz="2000" b="0" i="0" u="none" dirty="0">
              <a:solidFill>
                <a:srgbClr val="44546A"/>
              </a:solidFill>
              <a:latin typeface="Tw Cen MT" panose="020B0602020104020603" pitchFamily="34" charset="77"/>
            </a:rPr>
            <a:t>toi, on sait qu'il faut pas te laisser seul avec les jeunes nouvelles !".</a:t>
          </a:r>
          <a:endParaRPr lang="en-US" sz="2000" b="0" i="0" u="none" dirty="0">
            <a:solidFill>
              <a:srgbClr val="44546A"/>
            </a:solidFill>
            <a:latin typeface="Tw Cen MT" panose="020B0602020104020603" pitchFamily="34" charset="77"/>
          </a:endParaRPr>
        </a:p>
      </dgm:t>
    </dgm:pt>
    <dgm:pt modelId="{59FC5EF5-79BE-BA43-87CF-ABB793FDEA2B}" type="parTrans" cxnId="{68D00FF1-B81C-0D49-B59D-F53D390635FB}">
      <dgm:prSet/>
      <dgm:spPr/>
      <dgm:t>
        <a:bodyPr/>
        <a:lstStyle/>
        <a:p>
          <a:endParaRPr lang="fr-FR"/>
        </a:p>
      </dgm:t>
    </dgm:pt>
    <dgm:pt modelId="{FFC7F5A1-FA80-5B44-9413-ACEF846615D6}" type="sibTrans" cxnId="{68D00FF1-B81C-0D49-B59D-F53D390635FB}">
      <dgm:prSet/>
      <dgm:spPr/>
      <dgm:t>
        <a:bodyPr/>
        <a:lstStyle/>
        <a:p>
          <a:endParaRPr lang="fr-FR"/>
        </a:p>
      </dgm:t>
    </dgm:pt>
    <dgm:pt modelId="{AE5E9032-5512-DB4A-86AE-05D33220034B}">
      <dgm:prSet custT="1"/>
      <dgm:spPr/>
      <dgm:t>
        <a:bodyPr/>
        <a:lstStyle/>
        <a:p>
          <a:pPr>
            <a:buFontTx/>
            <a:buNone/>
          </a:pPr>
          <a:r>
            <a:rPr lang="fr-FR" sz="2000" b="0" i="0" u="none" dirty="0">
              <a:solidFill>
                <a:srgbClr val="44546A"/>
              </a:solidFill>
              <a:latin typeface="Tw Cen MT" panose="020B0602020104020603" pitchFamily="34" charset="77"/>
            </a:rPr>
            <a:t>Vous entendez cela au détour d'un couloir.</a:t>
          </a:r>
          <a:r>
            <a:rPr lang="en-US" sz="2000" b="0" i="0" u="none" dirty="0">
              <a:solidFill>
                <a:srgbClr val="44546A"/>
              </a:solidFill>
              <a:latin typeface="Tw Cen MT" panose="020B0602020104020603" pitchFamily="34" charset="77"/>
            </a:rPr>
            <a:t>​</a:t>
          </a:r>
        </a:p>
      </dgm:t>
    </dgm:pt>
    <dgm:pt modelId="{7D903030-1BDF-3542-B62E-3D64FA032ECF}" type="parTrans" cxnId="{F206D731-BC91-FD4E-A0AE-548E8FEEC1EE}">
      <dgm:prSet/>
      <dgm:spPr/>
      <dgm:t>
        <a:bodyPr/>
        <a:lstStyle/>
        <a:p>
          <a:endParaRPr lang="fr-FR"/>
        </a:p>
      </dgm:t>
    </dgm:pt>
    <dgm:pt modelId="{96A20ADB-F3F9-E14A-90C6-5CFDE23C281D}" type="sibTrans" cxnId="{F206D731-BC91-FD4E-A0AE-548E8FEEC1EE}">
      <dgm:prSet/>
      <dgm:spPr/>
      <dgm:t>
        <a:bodyPr/>
        <a:lstStyle/>
        <a:p>
          <a:endParaRPr lang="fr-FR"/>
        </a:p>
      </dgm:t>
    </dgm:pt>
    <dgm:pt modelId="{EA090504-2A6D-4535-9C11-B2DE88381B8B}" type="pres">
      <dgm:prSet presAssocID="{17DD7077-CE9D-41AA-A550-A9F8FEC78DD3}" presName="Name0" presStyleCnt="0">
        <dgm:presLayoutVars>
          <dgm:dir/>
          <dgm:animLvl val="lvl"/>
          <dgm:resizeHandles val="exact"/>
        </dgm:presLayoutVars>
      </dgm:prSet>
      <dgm:spPr/>
    </dgm:pt>
    <dgm:pt modelId="{3B6B07B2-AAF8-404B-BE5B-DEE79CBE07F6}" type="pres">
      <dgm:prSet presAssocID="{CFE27F82-E812-478A-9F9F-D020B7CA2689}" presName="composite" presStyleCnt="0"/>
      <dgm:spPr/>
    </dgm:pt>
    <dgm:pt modelId="{C269B102-A2C8-46B9-9674-CCC038DE3DC8}" type="pres">
      <dgm:prSet presAssocID="{CFE27F82-E812-478A-9F9F-D020B7CA2689}" presName="parTx" presStyleLbl="alignNode1" presStyleIdx="0" presStyleCnt="1" custLinFactNeighborX="-13039" custLinFactNeighborY="-96983">
        <dgm:presLayoutVars>
          <dgm:chMax val="0"/>
          <dgm:chPref val="0"/>
          <dgm:bulletEnabled val="1"/>
        </dgm:presLayoutVars>
      </dgm:prSet>
      <dgm:spPr/>
    </dgm:pt>
    <dgm:pt modelId="{29FA12B7-5A49-4486-BC67-BCBBBA1A00D3}" type="pres">
      <dgm:prSet presAssocID="{CFE27F82-E812-478A-9F9F-D020B7CA2689}" presName="desTx" presStyleLbl="alignAccFollowNode1" presStyleIdx="0" presStyleCnt="1" custScaleY="100000">
        <dgm:presLayoutVars>
          <dgm:bulletEnabled val="1"/>
        </dgm:presLayoutVars>
      </dgm:prSet>
      <dgm:spPr/>
    </dgm:pt>
  </dgm:ptLst>
  <dgm:cxnLst>
    <dgm:cxn modelId="{9D107904-E9C1-2348-A317-291B8C8A40F7}" type="presOf" srcId="{69AE5E1F-24F5-AE46-90F8-EF7FDBB6D098}" destId="{29FA12B7-5A49-4486-BC67-BCBBBA1A00D3}" srcOrd="0" destOrd="6" presId="urn:microsoft.com/office/officeart/2005/8/layout/hList1"/>
    <dgm:cxn modelId="{61C06509-DDF6-F848-AB66-8EEC889945F5}" type="presOf" srcId="{85EBED95-EA72-5843-B7AD-4734F06505DC}" destId="{29FA12B7-5A49-4486-BC67-BCBBBA1A00D3}" srcOrd="0" destOrd="10" presId="urn:microsoft.com/office/officeart/2005/8/layout/hList1"/>
    <dgm:cxn modelId="{1163B819-3490-ED49-8D25-94F546D8FE60}" srcId="{CFE27F82-E812-478A-9F9F-D020B7CA2689}" destId="{196F4A91-2922-CD43-8C8C-C3401BECCDD7}" srcOrd="3" destOrd="0" parTransId="{FF51BFE9-6AD2-E646-B432-AB04B3BD0C6D}" sibTransId="{1C868028-8E4C-E745-8486-5B77F71F2DB9}"/>
    <dgm:cxn modelId="{B0548323-C272-EA40-9D66-CF669C35EBEF}" srcId="{CFE27F82-E812-478A-9F9F-D020B7CA2689}" destId="{85EBED95-EA72-5843-B7AD-4734F06505DC}" srcOrd="10" destOrd="0" parTransId="{771B602E-577E-4942-9B16-5DE2F80D41E7}" sibTransId="{98BB35DB-73FE-E54A-A35E-90FAA6AFA054}"/>
    <dgm:cxn modelId="{DF892A2F-51FD-0F44-8EA0-5E4C41E90E5D}" type="presOf" srcId="{E11CDBAA-3350-F444-9A0F-C88D6CD285AD}" destId="{29FA12B7-5A49-4486-BC67-BCBBBA1A00D3}" srcOrd="0" destOrd="0" presId="urn:microsoft.com/office/officeart/2005/8/layout/hList1"/>
    <dgm:cxn modelId="{F206D731-BC91-FD4E-A0AE-548E8FEEC1EE}" srcId="{CFE27F82-E812-478A-9F9F-D020B7CA2689}" destId="{AE5E9032-5512-DB4A-86AE-05D33220034B}" srcOrd="9" destOrd="0" parTransId="{7D903030-1BDF-3542-B62E-3D64FA032ECF}" sibTransId="{96A20ADB-F3F9-E14A-90C6-5CFDE23C281D}"/>
    <dgm:cxn modelId="{42720B36-E181-D746-A5B8-231EA6937673}" type="presOf" srcId="{E233BA52-DA80-E742-B40C-A448DF5CBDAF}" destId="{29FA12B7-5A49-4486-BC67-BCBBBA1A00D3}" srcOrd="0" destOrd="7" presId="urn:microsoft.com/office/officeart/2005/8/layout/hList1"/>
    <dgm:cxn modelId="{52D7C93B-25BB-4099-A304-D0C240EF4167}" type="presOf" srcId="{CFE27F82-E812-478A-9F9F-D020B7CA2689}" destId="{C269B102-A2C8-46B9-9674-CCC038DE3DC8}" srcOrd="0" destOrd="0" presId="urn:microsoft.com/office/officeart/2005/8/layout/hList1"/>
    <dgm:cxn modelId="{45F3753E-586C-354E-ADA6-EED381CAA0BE}" srcId="{CFE27F82-E812-478A-9F9F-D020B7CA2689}" destId="{E11CDBAA-3350-F444-9A0F-C88D6CD285AD}" srcOrd="0" destOrd="0" parTransId="{A58EEE6B-D5F6-7A48-8E0F-FB35899F1F66}" sibTransId="{6811BCB4-9A2F-3B45-B117-B9993BA2983F}"/>
    <dgm:cxn modelId="{703A0648-C8E0-DD45-BCCF-4D106C89CBFF}" srcId="{CFE27F82-E812-478A-9F9F-D020B7CA2689}" destId="{0F0CAB43-C01A-944B-A61B-7B18C1517A2A}" srcOrd="5" destOrd="0" parTransId="{78C49171-01F6-114D-AC95-D96933E078B4}" sibTransId="{F7BDF7C0-9EF7-EF40-899A-F22559480100}"/>
    <dgm:cxn modelId="{4547667F-D767-A941-9E96-F6E7F01FD386}" srcId="{CFE27F82-E812-478A-9F9F-D020B7CA2689}" destId="{E233BA52-DA80-E742-B40C-A448DF5CBDAF}" srcOrd="7" destOrd="0" parTransId="{91E383B4-8CAD-CF45-A851-163827959BFD}" sibTransId="{0C64B9A2-CF96-FB4E-9726-949F37DBC004}"/>
    <dgm:cxn modelId="{018B7B81-5C05-440A-84C5-611114F181B0}" srcId="{17DD7077-CE9D-41AA-A550-A9F8FEC78DD3}" destId="{CFE27F82-E812-478A-9F9F-D020B7CA2689}" srcOrd="0" destOrd="0" parTransId="{E838F586-3724-41C3-B773-2802594A140A}" sibTransId="{29EB0BD3-55FD-42C4-AAA0-1F9E9C1E413A}"/>
    <dgm:cxn modelId="{8FEFB083-3494-42C1-86BF-374612B8127A}" type="presOf" srcId="{17DD7077-CE9D-41AA-A550-A9F8FEC78DD3}" destId="{EA090504-2A6D-4535-9C11-B2DE88381B8B}" srcOrd="0" destOrd="0" presId="urn:microsoft.com/office/officeart/2005/8/layout/hList1"/>
    <dgm:cxn modelId="{67CBB586-E108-8245-A143-2855DAC3F0C3}" type="presOf" srcId="{AE5E9032-5512-DB4A-86AE-05D33220034B}" destId="{29FA12B7-5A49-4486-BC67-BCBBBA1A00D3}" srcOrd="0" destOrd="9" presId="urn:microsoft.com/office/officeart/2005/8/layout/hList1"/>
    <dgm:cxn modelId="{E0F98D96-9956-FC47-8253-5FF0D78F74B0}" type="presOf" srcId="{96909A88-4196-4A43-8CE5-BA66BF115DDC}" destId="{29FA12B7-5A49-4486-BC67-BCBBBA1A00D3}" srcOrd="0" destOrd="4" presId="urn:microsoft.com/office/officeart/2005/8/layout/hList1"/>
    <dgm:cxn modelId="{F2DE1D99-D49A-B44B-AD05-010A9F6D2138}" type="presOf" srcId="{196F4A91-2922-CD43-8C8C-C3401BECCDD7}" destId="{29FA12B7-5A49-4486-BC67-BCBBBA1A00D3}" srcOrd="0" destOrd="3" presId="urn:microsoft.com/office/officeart/2005/8/layout/hList1"/>
    <dgm:cxn modelId="{45DE8E9E-07E8-8340-9DDE-8E29546F0B65}" srcId="{CFE27F82-E812-478A-9F9F-D020B7CA2689}" destId="{A309E385-7135-E54C-8ACC-0128F99956BE}" srcOrd="11" destOrd="0" parTransId="{BB1054A2-B8AC-874F-A640-A71D5C4E2717}" sibTransId="{AE34627D-013E-9A48-8481-D16B0C3AA683}"/>
    <dgm:cxn modelId="{DC0B4CA1-D0B2-7A40-B719-738484D55DFB}" srcId="{CFE27F82-E812-478A-9F9F-D020B7CA2689}" destId="{83CAD5A9-EDCB-BB48-8AE6-8871AD20B521}" srcOrd="2" destOrd="0" parTransId="{E8AED861-CBCB-FC4F-B53D-088BAAB7B84D}" sibTransId="{5B0D72F9-B89E-BA4E-A4ED-FC8D40E0F382}"/>
    <dgm:cxn modelId="{285FB6A9-AD30-2B44-96DE-FBEBEA54BE19}" srcId="{CFE27F82-E812-478A-9F9F-D020B7CA2689}" destId="{8BBB27F5-7A3A-134C-9D53-4ABD67747969}" srcOrd="1" destOrd="0" parTransId="{47ED8D8B-8486-4149-88E3-EF9EA53A2DB3}" sibTransId="{4362EF6D-0617-8142-A7DE-4BD47237B2B6}"/>
    <dgm:cxn modelId="{997F67B8-6AAE-504A-A949-0065EE708AFC}" type="presOf" srcId="{83CAD5A9-EDCB-BB48-8AE6-8871AD20B521}" destId="{29FA12B7-5A49-4486-BC67-BCBBBA1A00D3}" srcOrd="0" destOrd="2" presId="urn:microsoft.com/office/officeart/2005/8/layout/hList1"/>
    <dgm:cxn modelId="{4089CEC1-7944-1740-8E84-9E2313CF0E26}" srcId="{CFE27F82-E812-478A-9F9F-D020B7CA2689}" destId="{69AE5E1F-24F5-AE46-90F8-EF7FDBB6D098}" srcOrd="6" destOrd="0" parTransId="{6B999C6A-C859-3944-AE76-50BB61C50082}" sibTransId="{0F84AE7A-F5FC-D844-AA83-0A328B677AA3}"/>
    <dgm:cxn modelId="{17FE19C5-DBD4-7E40-A137-5EA8E5854616}" srcId="{CFE27F82-E812-478A-9F9F-D020B7CA2689}" destId="{96909A88-4196-4A43-8CE5-BA66BF115DDC}" srcOrd="4" destOrd="0" parTransId="{07A720BB-62FD-D447-8F42-E78EF88A71F3}" sibTransId="{8A69BA4C-1674-3648-9AA5-EF8E0133BD61}"/>
    <dgm:cxn modelId="{0F7358E4-9564-0F49-8C39-47785783DA1C}" type="presOf" srcId="{8BBB27F5-7A3A-134C-9D53-4ABD67747969}" destId="{29FA12B7-5A49-4486-BC67-BCBBBA1A00D3}" srcOrd="0" destOrd="1" presId="urn:microsoft.com/office/officeart/2005/8/layout/hList1"/>
    <dgm:cxn modelId="{9AA95FEA-DD30-7448-9C6D-9E0C7815A086}" type="presOf" srcId="{A309E385-7135-E54C-8ACC-0128F99956BE}" destId="{29FA12B7-5A49-4486-BC67-BCBBBA1A00D3}" srcOrd="0" destOrd="11" presId="urn:microsoft.com/office/officeart/2005/8/layout/hList1"/>
    <dgm:cxn modelId="{68D00FF1-B81C-0D49-B59D-F53D390635FB}" srcId="{CFE27F82-E812-478A-9F9F-D020B7CA2689}" destId="{E7702D78-23E5-9E45-BF4C-CEEE455900F1}" srcOrd="8" destOrd="0" parTransId="{59FC5EF5-79BE-BA43-87CF-ABB793FDEA2B}" sibTransId="{FFC7F5A1-FA80-5B44-9413-ACEF846615D6}"/>
    <dgm:cxn modelId="{7B6D24F1-1CBE-CC42-9B94-069AF2E4705A}" type="presOf" srcId="{E7702D78-23E5-9E45-BF4C-CEEE455900F1}" destId="{29FA12B7-5A49-4486-BC67-BCBBBA1A00D3}" srcOrd="0" destOrd="8" presId="urn:microsoft.com/office/officeart/2005/8/layout/hList1"/>
    <dgm:cxn modelId="{75B522FD-705B-9242-962C-1CDB1919D4FE}" type="presOf" srcId="{0F0CAB43-C01A-944B-A61B-7B18C1517A2A}" destId="{29FA12B7-5A49-4486-BC67-BCBBBA1A00D3}" srcOrd="0" destOrd="5" presId="urn:microsoft.com/office/officeart/2005/8/layout/hList1"/>
    <dgm:cxn modelId="{9C13C4C9-D59F-46D3-AD6B-3D8B5663B329}" type="presParOf" srcId="{EA090504-2A6D-4535-9C11-B2DE88381B8B}" destId="{3B6B07B2-AAF8-404B-BE5B-DEE79CBE07F6}" srcOrd="0" destOrd="0" presId="urn:microsoft.com/office/officeart/2005/8/layout/hList1"/>
    <dgm:cxn modelId="{1A655CAC-71FE-4772-B51D-2AA70A34FC88}" type="presParOf" srcId="{3B6B07B2-AAF8-404B-BE5B-DEE79CBE07F6}" destId="{C269B102-A2C8-46B9-9674-CCC038DE3DC8}" srcOrd="0" destOrd="0" presId="urn:microsoft.com/office/officeart/2005/8/layout/hList1"/>
    <dgm:cxn modelId="{F5B8ACAE-AB98-40A2-BD64-0984B8673CDF}" type="presParOf" srcId="{3B6B07B2-AAF8-404B-BE5B-DEE79CBE07F6}" destId="{29FA12B7-5A49-4486-BC67-BCBBBA1A00D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7DD7077-CE9D-41AA-A550-A9F8FEC78DD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FE27F82-E812-478A-9F9F-D020B7CA2689}">
      <dgm:prSet phldr="0"/>
      <dgm:spPr>
        <a:solidFill>
          <a:srgbClr val="AFBEDD"/>
        </a:solidFill>
        <a:ln w="25400">
          <a:solidFill>
            <a:schemeClr val="bg1"/>
          </a:solidFill>
          <a:extLst>
            <a:ext uri="{C807C97D-BFC1-408E-A445-0C87EB9F89A2}">
              <ask:lineSketchStyleProps xmlns:ask="http://schemas.microsoft.com/office/drawing/2018/sketchyshapes">
                <ask:type>
                  <ask:lineSketchFreehand/>
                </ask:type>
              </ask:lineSketchStyleProps>
            </a:ext>
          </a:extLst>
        </a:ln>
        <a:effectLst>
          <a:softEdge rad="0"/>
        </a:effectLst>
      </dgm:spPr>
      <dgm:t>
        <a:bodyPr/>
        <a:lstStyle/>
        <a:p>
          <a:pPr algn="l" rtl="0"/>
          <a:r>
            <a:rPr lang="fr-FR" b="1" dirty="0">
              <a:latin typeface="Tw Cen MT"/>
            </a:rPr>
            <a:t>Focus : </a:t>
          </a:r>
          <a:r>
            <a:rPr lang="fr-LU" b="1" i="0" u="none" dirty="0">
              <a:latin typeface="Tw Cen MT" panose="020B0602020104020603" pitchFamily="34" charset="77"/>
            </a:rPr>
            <a:t>améliorer sa détection en tant que manager</a:t>
          </a:r>
          <a:endParaRPr lang="fr-FR" i="0" dirty="0">
            <a:latin typeface="Tw Cen MT" panose="020B0602020104020603" pitchFamily="34" charset="77"/>
          </a:endParaRPr>
        </a:p>
      </dgm:t>
    </dgm:pt>
    <dgm:pt modelId="{E838F586-3724-41C3-B773-2802594A140A}" type="parTrans" cxnId="{018B7B81-5C05-440A-84C5-611114F181B0}">
      <dgm:prSet/>
      <dgm:spPr/>
      <dgm:t>
        <a:bodyPr/>
        <a:lstStyle/>
        <a:p>
          <a:endParaRPr lang="fr-FR"/>
        </a:p>
      </dgm:t>
    </dgm:pt>
    <dgm:pt modelId="{29EB0BD3-55FD-42C4-AAA0-1F9E9C1E413A}" type="sibTrans" cxnId="{018B7B81-5C05-440A-84C5-611114F181B0}">
      <dgm:prSet/>
      <dgm:spPr/>
      <dgm:t>
        <a:bodyPr/>
        <a:lstStyle/>
        <a:p>
          <a:endParaRPr lang="fr-FR"/>
        </a:p>
      </dgm:t>
    </dgm:pt>
    <dgm:pt modelId="{E11CDBAA-3350-F444-9A0F-C88D6CD285AD}">
      <dgm:prSet phldrT="[Text]" phldr="0" custT="1"/>
      <dgm:spPr>
        <a:solidFill>
          <a:srgbClr val="AFBEDD">
            <a:alpha val="20221"/>
          </a:srgbClr>
        </a:solidFill>
        <a:ln w="2540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a:buFontTx/>
            <a:buNone/>
          </a:pPr>
          <a:br>
            <a:rPr lang="fr-FR" sz="2000" b="0" i="0" u="none" dirty="0">
              <a:solidFill>
                <a:srgbClr val="44546A"/>
              </a:solidFill>
              <a:latin typeface="Tw Cen MT" panose="020B0602020104020603" pitchFamily="34" charset="77"/>
            </a:rPr>
          </a:br>
          <a:r>
            <a:rPr lang="fr-FR" sz="2000" b="0" i="0" u="none" dirty="0">
              <a:solidFill>
                <a:srgbClr val="44546A"/>
              </a:solidFill>
              <a:latin typeface="Tw Cen MT" panose="020B0602020104020603" pitchFamily="34" charset="77"/>
            </a:rPr>
            <a:t>Vous pouvez conduire un </a:t>
          </a:r>
          <a:r>
            <a:rPr lang="fr-FR" sz="2000" b="1" i="0" u="none" dirty="0">
              <a:solidFill>
                <a:srgbClr val="44546A"/>
              </a:solidFill>
              <a:latin typeface="Tw Cen MT" panose="020B0602020104020603" pitchFamily="34" charset="77"/>
            </a:rPr>
            <a:t>entretien exploratoire </a:t>
          </a:r>
          <a:r>
            <a:rPr lang="fr-FR" sz="2000" b="0" i="0" u="none" dirty="0">
              <a:solidFill>
                <a:srgbClr val="44546A"/>
              </a:solidFill>
              <a:latin typeface="Tw Cen MT" panose="020B0602020104020603" pitchFamily="34" charset="77"/>
            </a:rPr>
            <a:t>avec M. : ​</a:t>
          </a:r>
          <a:endParaRPr lang="fr-FR" sz="2000" dirty="0">
            <a:solidFill>
              <a:srgbClr val="44546A"/>
            </a:solidFill>
            <a:latin typeface="Tw Cen MT" panose="020B0602020104020603" pitchFamily="34" charset="77"/>
          </a:endParaRPr>
        </a:p>
      </dgm:t>
    </dgm:pt>
    <dgm:pt modelId="{A58EEE6B-D5F6-7A48-8E0F-FB35899F1F66}" type="parTrans" cxnId="{45F3753E-586C-354E-ADA6-EED381CAA0BE}">
      <dgm:prSet/>
      <dgm:spPr/>
      <dgm:t>
        <a:bodyPr/>
        <a:lstStyle/>
        <a:p>
          <a:endParaRPr lang="fr-FR"/>
        </a:p>
      </dgm:t>
    </dgm:pt>
    <dgm:pt modelId="{6811BCB4-9A2F-3B45-B117-B9993BA2983F}" type="sibTrans" cxnId="{45F3753E-586C-354E-ADA6-EED381CAA0BE}">
      <dgm:prSet/>
      <dgm:spPr/>
      <dgm:t>
        <a:bodyPr/>
        <a:lstStyle/>
        <a:p>
          <a:endParaRPr lang="fr-FR"/>
        </a:p>
      </dgm:t>
    </dgm:pt>
    <dgm:pt modelId="{463BAB18-E1F1-1B42-A14E-F48BF01663EE}">
      <dgm:prSet custT="1"/>
      <dgm:spPr/>
      <dgm:t>
        <a:bodyPr/>
        <a:lstStyle/>
        <a:p>
          <a:pPr>
            <a:buFont typeface="Arial" panose="020B0604020202020204" pitchFamily="34" charset="0"/>
            <a:buChar char="•"/>
          </a:pPr>
          <a:r>
            <a:rPr lang="fr-FR" sz="2000" b="0" i="0" u="none" dirty="0">
              <a:solidFill>
                <a:srgbClr val="44546A"/>
              </a:solidFill>
              <a:latin typeface="Tw Cen MT" panose="020B0602020104020603" pitchFamily="34" charset="77"/>
            </a:rPr>
            <a:t>Pourquoi a-t-il tenu ce propos ? </a:t>
          </a:r>
          <a:r>
            <a:rPr lang="en-US" sz="2000" b="0" i="0" u="none" dirty="0">
              <a:solidFill>
                <a:srgbClr val="44546A"/>
              </a:solidFill>
              <a:latin typeface="Tw Cen MT" panose="020B0602020104020603" pitchFamily="34" charset="77"/>
            </a:rPr>
            <a:t>​</a:t>
          </a:r>
        </a:p>
      </dgm:t>
    </dgm:pt>
    <dgm:pt modelId="{C9770C1D-E8C8-2640-A3AB-9A42350600E7}" type="parTrans" cxnId="{B5B2AF06-7CC3-A64F-B4B6-040E2391A52C}">
      <dgm:prSet/>
      <dgm:spPr/>
      <dgm:t>
        <a:bodyPr/>
        <a:lstStyle/>
        <a:p>
          <a:endParaRPr lang="fr-FR"/>
        </a:p>
      </dgm:t>
    </dgm:pt>
    <dgm:pt modelId="{3E4799B5-BAE4-AA42-A285-ACC1C695BDB1}" type="sibTrans" cxnId="{B5B2AF06-7CC3-A64F-B4B6-040E2391A52C}">
      <dgm:prSet/>
      <dgm:spPr/>
      <dgm:t>
        <a:bodyPr/>
        <a:lstStyle/>
        <a:p>
          <a:endParaRPr lang="fr-FR"/>
        </a:p>
      </dgm:t>
    </dgm:pt>
    <dgm:pt modelId="{427C5C42-086C-0F4C-846F-8A0C205282E8}">
      <dgm:prSet custT="1"/>
      <dgm:spPr/>
      <dgm:t>
        <a:bodyPr/>
        <a:lstStyle/>
        <a:p>
          <a:pPr>
            <a:buFontTx/>
            <a:buNone/>
          </a:pPr>
          <a:endParaRPr lang="fr-FR" sz="2000" b="0" i="0" u="none" dirty="0">
            <a:solidFill>
              <a:srgbClr val="44546A"/>
            </a:solidFill>
            <a:latin typeface="Tw Cen MT" panose="020B0602020104020603" pitchFamily="34" charset="77"/>
          </a:endParaRPr>
        </a:p>
      </dgm:t>
    </dgm:pt>
    <dgm:pt modelId="{A0464471-CBE6-564A-9503-48724ED55279}" type="parTrans" cxnId="{BD78B8DB-6187-B14C-9ADD-D90D2240E1F9}">
      <dgm:prSet/>
      <dgm:spPr/>
      <dgm:t>
        <a:bodyPr/>
        <a:lstStyle/>
        <a:p>
          <a:endParaRPr lang="fr-FR"/>
        </a:p>
      </dgm:t>
    </dgm:pt>
    <dgm:pt modelId="{40D9A26E-0D6C-D049-994B-2AC11D62B091}" type="sibTrans" cxnId="{BD78B8DB-6187-B14C-9ADD-D90D2240E1F9}">
      <dgm:prSet/>
      <dgm:spPr/>
      <dgm:t>
        <a:bodyPr/>
        <a:lstStyle/>
        <a:p>
          <a:endParaRPr lang="fr-FR"/>
        </a:p>
      </dgm:t>
    </dgm:pt>
    <dgm:pt modelId="{C75BD4D0-4BAB-4A46-9F63-1641FFCE235A}">
      <dgm:prSet custT="1"/>
      <dgm:spPr/>
      <dgm:t>
        <a:bodyPr/>
        <a:lstStyle/>
        <a:p>
          <a:pPr>
            <a:buFontTx/>
            <a:buNone/>
          </a:pPr>
          <a:r>
            <a:rPr lang="fr-FR" sz="2000" b="0" i="0" u="none" dirty="0">
              <a:solidFill>
                <a:srgbClr val="44546A"/>
              </a:solidFill>
              <a:latin typeface="Tw Cen MT" panose="020B0602020104020603" pitchFamily="34" charset="77"/>
            </a:rPr>
            <a:t>Si oui, vous devez faire remonter aux RH pour que la situation soit</a:t>
          </a:r>
          <a:endParaRPr lang="en-US" sz="2000" b="0" i="0" u="none" dirty="0">
            <a:solidFill>
              <a:srgbClr val="44546A"/>
            </a:solidFill>
            <a:latin typeface="Tw Cen MT" panose="020B0602020104020603" pitchFamily="34" charset="77"/>
          </a:endParaRPr>
        </a:p>
      </dgm:t>
    </dgm:pt>
    <dgm:pt modelId="{5E1D49B4-CFC2-4346-979E-EA7A10691F33}" type="parTrans" cxnId="{E897E568-BA50-CB42-9684-1246A1951388}">
      <dgm:prSet/>
      <dgm:spPr/>
      <dgm:t>
        <a:bodyPr/>
        <a:lstStyle/>
        <a:p>
          <a:endParaRPr lang="fr-FR"/>
        </a:p>
      </dgm:t>
    </dgm:pt>
    <dgm:pt modelId="{A709E2CA-1F94-2140-A169-4CBBB13B9F2A}" type="sibTrans" cxnId="{E897E568-BA50-CB42-9684-1246A1951388}">
      <dgm:prSet/>
      <dgm:spPr/>
      <dgm:t>
        <a:bodyPr/>
        <a:lstStyle/>
        <a:p>
          <a:endParaRPr lang="fr-FR"/>
        </a:p>
      </dgm:t>
    </dgm:pt>
    <dgm:pt modelId="{E0ACB3A6-026C-3E42-9AB0-CEFD8E4B01B7}">
      <dgm:prSet custT="1"/>
      <dgm:spPr/>
      <dgm:t>
        <a:bodyPr/>
        <a:lstStyle/>
        <a:p>
          <a:pPr>
            <a:buFontTx/>
            <a:buNone/>
          </a:pPr>
          <a:endParaRPr lang="fr-FR" sz="2000" b="0" i="0" u="none" dirty="0">
            <a:solidFill>
              <a:srgbClr val="44546A"/>
            </a:solidFill>
            <a:latin typeface="Tw Cen MT" panose="020B0602020104020603" pitchFamily="34" charset="77"/>
          </a:endParaRPr>
        </a:p>
      </dgm:t>
    </dgm:pt>
    <dgm:pt modelId="{CDBEB86A-5109-8541-9490-B44581A43DB0}" type="parTrans" cxnId="{A9FBD48D-A9CF-DE44-8B09-2FB37D0B0DE2}">
      <dgm:prSet/>
      <dgm:spPr/>
      <dgm:t>
        <a:bodyPr/>
        <a:lstStyle/>
        <a:p>
          <a:endParaRPr lang="fr-FR"/>
        </a:p>
      </dgm:t>
    </dgm:pt>
    <dgm:pt modelId="{B5393F4C-CAC9-0549-B241-0286EF460908}" type="sibTrans" cxnId="{A9FBD48D-A9CF-DE44-8B09-2FB37D0B0DE2}">
      <dgm:prSet/>
      <dgm:spPr/>
      <dgm:t>
        <a:bodyPr/>
        <a:lstStyle/>
        <a:p>
          <a:endParaRPr lang="fr-FR"/>
        </a:p>
      </dgm:t>
    </dgm:pt>
    <dgm:pt modelId="{97053A09-3C9F-5E49-9B64-BC5B328E5C44}">
      <dgm:prSet custT="1"/>
      <dgm:spPr/>
      <dgm:t>
        <a:bodyPr/>
        <a:lstStyle/>
        <a:p>
          <a:pPr>
            <a:buFontTx/>
            <a:buNone/>
          </a:pPr>
          <a:r>
            <a:rPr lang="fr-FR" sz="2000" b="0" i="0" u="none" dirty="0">
              <a:solidFill>
                <a:srgbClr val="44546A"/>
              </a:solidFill>
              <a:latin typeface="Tw Cen MT" panose="020B0602020104020603" pitchFamily="34" charset="77"/>
            </a:rPr>
            <a:t>Si non, vous pouvez recadrer M. en l'invitant à ne pas divulguer</a:t>
          </a:r>
          <a:endParaRPr lang="en-US" sz="2000" b="0" i="0" u="none" dirty="0">
            <a:solidFill>
              <a:srgbClr val="44546A"/>
            </a:solidFill>
            <a:latin typeface="Tw Cen MT" panose="020B0602020104020603" pitchFamily="34" charset="77"/>
          </a:endParaRPr>
        </a:p>
      </dgm:t>
    </dgm:pt>
    <dgm:pt modelId="{BAE58770-3F5A-CC48-8B4A-757FACE976D1}" type="parTrans" cxnId="{D0D9DD78-8B18-4A46-966F-F26A3A3137B7}">
      <dgm:prSet/>
      <dgm:spPr/>
      <dgm:t>
        <a:bodyPr/>
        <a:lstStyle/>
        <a:p>
          <a:endParaRPr lang="fr-FR"/>
        </a:p>
      </dgm:t>
    </dgm:pt>
    <dgm:pt modelId="{E97B5D6F-B757-CB44-AF2F-80C232E3CCB5}" type="sibTrans" cxnId="{D0D9DD78-8B18-4A46-966F-F26A3A3137B7}">
      <dgm:prSet/>
      <dgm:spPr/>
      <dgm:t>
        <a:bodyPr/>
        <a:lstStyle/>
        <a:p>
          <a:endParaRPr lang="fr-FR"/>
        </a:p>
      </dgm:t>
    </dgm:pt>
    <dgm:pt modelId="{F68ECFC9-D637-AB41-A144-2D8B11A66E46}">
      <dgm:prSet custT="1"/>
      <dgm:spPr/>
      <dgm:t>
        <a:bodyPr/>
        <a:lstStyle/>
        <a:p>
          <a:pPr>
            <a:buFont typeface="Arial" panose="020B0604020202020204" pitchFamily="34" charset="0"/>
            <a:buChar char="•"/>
          </a:pPr>
          <a:r>
            <a:rPr lang="fr-FR" sz="2000" b="0" i="0" u="none" dirty="0">
              <a:solidFill>
                <a:srgbClr val="44546A"/>
              </a:solidFill>
              <a:latin typeface="Tw Cen MT" panose="020B0602020104020603" pitchFamily="34" charset="77"/>
            </a:rPr>
            <a:t>Est-ce qu'une situation antérieure spécifique le pousse à dire cela ? </a:t>
          </a:r>
          <a:r>
            <a:rPr lang="en-US" sz="2000" b="0" i="0" u="none" dirty="0">
              <a:solidFill>
                <a:srgbClr val="44546A"/>
              </a:solidFill>
              <a:latin typeface="Tw Cen MT" panose="020B0602020104020603" pitchFamily="34" charset="77"/>
            </a:rPr>
            <a:t>​</a:t>
          </a:r>
        </a:p>
      </dgm:t>
    </dgm:pt>
    <dgm:pt modelId="{26ED3165-4D49-EA42-B4B1-C70D102A0507}" type="parTrans" cxnId="{D70D411E-F38D-6643-8FEF-EC5B9C1625AA}">
      <dgm:prSet/>
      <dgm:spPr/>
      <dgm:t>
        <a:bodyPr/>
        <a:lstStyle/>
        <a:p>
          <a:endParaRPr lang="fr-FR"/>
        </a:p>
      </dgm:t>
    </dgm:pt>
    <dgm:pt modelId="{395DA770-A550-5B48-BF1B-EB3DFF6F83D4}" type="sibTrans" cxnId="{D70D411E-F38D-6643-8FEF-EC5B9C1625AA}">
      <dgm:prSet/>
      <dgm:spPr/>
      <dgm:t>
        <a:bodyPr/>
        <a:lstStyle/>
        <a:p>
          <a:endParaRPr lang="fr-FR"/>
        </a:p>
      </dgm:t>
    </dgm:pt>
    <dgm:pt modelId="{24DEC0B6-CA01-AE4A-A980-5FE4E797A52E}">
      <dgm:prSet custT="1"/>
      <dgm:spPr/>
      <dgm:t>
        <a:bodyPr/>
        <a:lstStyle/>
        <a:p>
          <a:pPr>
            <a:buFontTx/>
            <a:buNone/>
          </a:pPr>
          <a:r>
            <a:rPr lang="fr-FR" sz="2000" b="0" i="0" u="none" dirty="0">
              <a:solidFill>
                <a:srgbClr val="44546A"/>
              </a:solidFill>
              <a:latin typeface="Tw Cen MT" panose="020B0602020104020603" pitchFamily="34" charset="77"/>
            </a:rPr>
            <a:t>traitée au niveau disciplinaire.</a:t>
          </a:r>
          <a:r>
            <a:rPr lang="en-US" sz="2000" b="0" i="0" u="none" dirty="0">
              <a:solidFill>
                <a:srgbClr val="44546A"/>
              </a:solidFill>
              <a:latin typeface="Tw Cen MT" panose="020B0602020104020603" pitchFamily="34" charset="77"/>
            </a:rPr>
            <a:t>​</a:t>
          </a:r>
        </a:p>
      </dgm:t>
    </dgm:pt>
    <dgm:pt modelId="{242FB0D5-4B58-3840-89A4-55F164DB082D}" type="parTrans" cxnId="{8CC33974-86F6-D441-BFE6-505C362090D8}">
      <dgm:prSet/>
      <dgm:spPr/>
      <dgm:t>
        <a:bodyPr/>
        <a:lstStyle/>
        <a:p>
          <a:endParaRPr lang="fr-FR"/>
        </a:p>
      </dgm:t>
    </dgm:pt>
    <dgm:pt modelId="{A3C16D05-C019-3248-9398-FD4A6F364186}" type="sibTrans" cxnId="{8CC33974-86F6-D441-BFE6-505C362090D8}">
      <dgm:prSet/>
      <dgm:spPr/>
      <dgm:t>
        <a:bodyPr/>
        <a:lstStyle/>
        <a:p>
          <a:endParaRPr lang="fr-FR"/>
        </a:p>
      </dgm:t>
    </dgm:pt>
    <dgm:pt modelId="{624EFAD4-D941-8740-8D5B-C8CE6C0115CA}">
      <dgm:prSet custT="1"/>
      <dgm:spPr/>
      <dgm:t>
        <a:bodyPr/>
        <a:lstStyle/>
        <a:p>
          <a:pPr>
            <a:buFontTx/>
            <a:buNone/>
          </a:pPr>
          <a:r>
            <a:rPr lang="fr-FR" sz="2000" b="0" i="0" u="none" dirty="0">
              <a:solidFill>
                <a:srgbClr val="44546A"/>
              </a:solidFill>
              <a:latin typeface="Tw Cen MT" panose="020B0602020104020603" pitchFamily="34" charset="77"/>
            </a:rPr>
            <a:t>de fausses informations sur ses collègues, même sous la forme de</a:t>
          </a:r>
          <a:endParaRPr lang="en-US" sz="2000" b="0" i="0" u="none" dirty="0">
            <a:solidFill>
              <a:srgbClr val="44546A"/>
            </a:solidFill>
            <a:latin typeface="Tw Cen MT" panose="020B0602020104020603" pitchFamily="34" charset="77"/>
          </a:endParaRPr>
        </a:p>
      </dgm:t>
    </dgm:pt>
    <dgm:pt modelId="{3E8F2839-B32C-664E-BFEA-70185F33271E}" type="parTrans" cxnId="{BDD57B8E-C4D0-6F49-BBDF-76758E1680FF}">
      <dgm:prSet/>
      <dgm:spPr/>
      <dgm:t>
        <a:bodyPr/>
        <a:lstStyle/>
        <a:p>
          <a:endParaRPr lang="fr-FR"/>
        </a:p>
      </dgm:t>
    </dgm:pt>
    <dgm:pt modelId="{3472B4B0-822A-F14F-B51C-6E877D80E315}" type="sibTrans" cxnId="{BDD57B8E-C4D0-6F49-BBDF-76758E1680FF}">
      <dgm:prSet/>
      <dgm:spPr/>
      <dgm:t>
        <a:bodyPr/>
        <a:lstStyle/>
        <a:p>
          <a:endParaRPr lang="fr-FR"/>
        </a:p>
      </dgm:t>
    </dgm:pt>
    <dgm:pt modelId="{DABCCF10-1115-9B4E-8FBF-33A28B208993}">
      <dgm:prSet custT="1"/>
      <dgm:spPr/>
      <dgm:t>
        <a:bodyPr/>
        <a:lstStyle/>
        <a:p>
          <a:pPr>
            <a:buFontTx/>
            <a:buNone/>
          </a:pPr>
          <a:r>
            <a:rPr lang="fr-FR" sz="2000" b="0" i="0" u="none" dirty="0">
              <a:solidFill>
                <a:srgbClr val="44546A"/>
              </a:solidFill>
              <a:latin typeface="Tw Cen MT" panose="020B0602020104020603" pitchFamily="34" charset="77"/>
            </a:rPr>
            <a:t>« boutades ». Cela risque de porter atteinte à la dignité du</a:t>
          </a:r>
          <a:endParaRPr lang="en-US" sz="2000" b="0" i="0" u="none" dirty="0">
            <a:solidFill>
              <a:srgbClr val="44546A"/>
            </a:solidFill>
            <a:latin typeface="Tw Cen MT" panose="020B0602020104020603" pitchFamily="34" charset="77"/>
          </a:endParaRPr>
        </a:p>
      </dgm:t>
    </dgm:pt>
    <dgm:pt modelId="{7CC632A6-B90E-2C43-831A-D45459DC6B7C}" type="parTrans" cxnId="{9CA2A53C-FBCE-6E4C-8CE9-8932834A64BA}">
      <dgm:prSet/>
      <dgm:spPr/>
      <dgm:t>
        <a:bodyPr/>
        <a:lstStyle/>
        <a:p>
          <a:endParaRPr lang="fr-FR"/>
        </a:p>
      </dgm:t>
    </dgm:pt>
    <dgm:pt modelId="{2B5F5A07-38B3-B74C-9D29-992F0F03711F}" type="sibTrans" cxnId="{9CA2A53C-FBCE-6E4C-8CE9-8932834A64BA}">
      <dgm:prSet/>
      <dgm:spPr/>
      <dgm:t>
        <a:bodyPr/>
        <a:lstStyle/>
        <a:p>
          <a:endParaRPr lang="fr-FR"/>
        </a:p>
      </dgm:t>
    </dgm:pt>
    <dgm:pt modelId="{743396B3-4E01-C048-A68B-8E193EA41C17}">
      <dgm:prSet custT="1"/>
      <dgm:spPr/>
      <dgm:t>
        <a:bodyPr/>
        <a:lstStyle/>
        <a:p>
          <a:pPr>
            <a:buFontTx/>
            <a:buNone/>
          </a:pPr>
          <a:r>
            <a:rPr lang="fr-FR" sz="2000" b="0" i="0" u="none" dirty="0">
              <a:solidFill>
                <a:srgbClr val="44546A"/>
              </a:solidFill>
              <a:latin typeface="Tw Cen MT" panose="020B0602020104020603" pitchFamily="34" charset="77"/>
            </a:rPr>
            <a:t>collègue. </a:t>
          </a:r>
          <a:endParaRPr lang="en-US" sz="2000" b="0" i="0" u="none" dirty="0">
            <a:solidFill>
              <a:srgbClr val="44546A"/>
            </a:solidFill>
            <a:latin typeface="Tw Cen MT" panose="020B0602020104020603" pitchFamily="34" charset="77"/>
          </a:endParaRPr>
        </a:p>
      </dgm:t>
    </dgm:pt>
    <dgm:pt modelId="{37F9F35D-4082-4749-BACE-B3B96A2A52FA}" type="parTrans" cxnId="{A516C273-9CFB-1748-BF5E-F64984A52065}">
      <dgm:prSet/>
      <dgm:spPr/>
      <dgm:t>
        <a:bodyPr/>
        <a:lstStyle/>
        <a:p>
          <a:endParaRPr lang="fr-FR"/>
        </a:p>
      </dgm:t>
    </dgm:pt>
    <dgm:pt modelId="{1069608E-8905-D540-9ED4-B088821729A1}" type="sibTrans" cxnId="{A516C273-9CFB-1748-BF5E-F64984A52065}">
      <dgm:prSet/>
      <dgm:spPr/>
      <dgm:t>
        <a:bodyPr/>
        <a:lstStyle/>
        <a:p>
          <a:endParaRPr lang="fr-FR"/>
        </a:p>
      </dgm:t>
    </dgm:pt>
    <dgm:pt modelId="{EA090504-2A6D-4535-9C11-B2DE88381B8B}" type="pres">
      <dgm:prSet presAssocID="{17DD7077-CE9D-41AA-A550-A9F8FEC78DD3}" presName="Name0" presStyleCnt="0">
        <dgm:presLayoutVars>
          <dgm:dir/>
          <dgm:animLvl val="lvl"/>
          <dgm:resizeHandles val="exact"/>
        </dgm:presLayoutVars>
      </dgm:prSet>
      <dgm:spPr/>
    </dgm:pt>
    <dgm:pt modelId="{3B6B07B2-AAF8-404B-BE5B-DEE79CBE07F6}" type="pres">
      <dgm:prSet presAssocID="{CFE27F82-E812-478A-9F9F-D020B7CA2689}" presName="composite" presStyleCnt="0"/>
      <dgm:spPr/>
    </dgm:pt>
    <dgm:pt modelId="{C269B102-A2C8-46B9-9674-CCC038DE3DC8}" type="pres">
      <dgm:prSet presAssocID="{CFE27F82-E812-478A-9F9F-D020B7CA2689}" presName="parTx" presStyleLbl="alignNode1" presStyleIdx="0" presStyleCnt="1" custLinFactNeighborX="-13039" custLinFactNeighborY="-96983">
        <dgm:presLayoutVars>
          <dgm:chMax val="0"/>
          <dgm:chPref val="0"/>
          <dgm:bulletEnabled val="1"/>
        </dgm:presLayoutVars>
      </dgm:prSet>
      <dgm:spPr/>
    </dgm:pt>
    <dgm:pt modelId="{29FA12B7-5A49-4486-BC67-BCBBBA1A00D3}" type="pres">
      <dgm:prSet presAssocID="{CFE27F82-E812-478A-9F9F-D020B7CA2689}" presName="desTx" presStyleLbl="alignAccFollowNode1" presStyleIdx="0" presStyleCnt="1" custScaleY="100000">
        <dgm:presLayoutVars>
          <dgm:bulletEnabled val="1"/>
        </dgm:presLayoutVars>
      </dgm:prSet>
      <dgm:spPr/>
    </dgm:pt>
  </dgm:ptLst>
  <dgm:cxnLst>
    <dgm:cxn modelId="{B5B2AF06-7CC3-A64F-B4B6-040E2391A52C}" srcId="{CFE27F82-E812-478A-9F9F-D020B7CA2689}" destId="{463BAB18-E1F1-1B42-A14E-F48BF01663EE}" srcOrd="1" destOrd="0" parTransId="{C9770C1D-E8C8-2640-A3AB-9A42350600E7}" sibTransId="{3E4799B5-BAE4-AA42-A285-ACC1C695BDB1}"/>
    <dgm:cxn modelId="{D70D411E-F38D-6643-8FEF-EC5B9C1625AA}" srcId="{CFE27F82-E812-478A-9F9F-D020B7CA2689}" destId="{F68ECFC9-D637-AB41-A144-2D8B11A66E46}" srcOrd="2" destOrd="0" parTransId="{26ED3165-4D49-EA42-B4B1-C70D102A0507}" sibTransId="{395DA770-A550-5B48-BF1B-EB3DFF6F83D4}"/>
    <dgm:cxn modelId="{DF892A2F-51FD-0F44-8EA0-5E4C41E90E5D}" type="presOf" srcId="{E11CDBAA-3350-F444-9A0F-C88D6CD285AD}" destId="{29FA12B7-5A49-4486-BC67-BCBBBA1A00D3}" srcOrd="0" destOrd="0" presId="urn:microsoft.com/office/officeart/2005/8/layout/hList1"/>
    <dgm:cxn modelId="{AA2C2C30-CB0D-FC49-B1AD-B9B513C1C31A}" type="presOf" srcId="{624EFAD4-D941-8740-8D5B-C8CE6C0115CA}" destId="{29FA12B7-5A49-4486-BC67-BCBBBA1A00D3}" srcOrd="0" destOrd="8" presId="urn:microsoft.com/office/officeart/2005/8/layout/hList1"/>
    <dgm:cxn modelId="{52D7C93B-25BB-4099-A304-D0C240EF4167}" type="presOf" srcId="{CFE27F82-E812-478A-9F9F-D020B7CA2689}" destId="{C269B102-A2C8-46B9-9674-CCC038DE3DC8}" srcOrd="0" destOrd="0" presId="urn:microsoft.com/office/officeart/2005/8/layout/hList1"/>
    <dgm:cxn modelId="{9CA2A53C-FBCE-6E4C-8CE9-8932834A64BA}" srcId="{CFE27F82-E812-478A-9F9F-D020B7CA2689}" destId="{DABCCF10-1115-9B4E-8FBF-33A28B208993}" srcOrd="9" destOrd="0" parTransId="{7CC632A6-B90E-2C43-831A-D45459DC6B7C}" sibTransId="{2B5F5A07-38B3-B74C-9D29-992F0F03711F}"/>
    <dgm:cxn modelId="{45F3753E-586C-354E-ADA6-EED381CAA0BE}" srcId="{CFE27F82-E812-478A-9F9F-D020B7CA2689}" destId="{E11CDBAA-3350-F444-9A0F-C88D6CD285AD}" srcOrd="0" destOrd="0" parTransId="{A58EEE6B-D5F6-7A48-8E0F-FB35899F1F66}" sibTransId="{6811BCB4-9A2F-3B45-B117-B9993BA2983F}"/>
    <dgm:cxn modelId="{AF0E705C-738B-6E44-9C35-0BBE7A2088FC}" type="presOf" srcId="{C75BD4D0-4BAB-4A46-9F63-1641FFCE235A}" destId="{29FA12B7-5A49-4486-BC67-BCBBBA1A00D3}" srcOrd="0" destOrd="4" presId="urn:microsoft.com/office/officeart/2005/8/layout/hList1"/>
    <dgm:cxn modelId="{E897E568-BA50-CB42-9684-1246A1951388}" srcId="{CFE27F82-E812-478A-9F9F-D020B7CA2689}" destId="{C75BD4D0-4BAB-4A46-9F63-1641FFCE235A}" srcOrd="4" destOrd="0" parTransId="{5E1D49B4-CFC2-4346-979E-EA7A10691F33}" sibTransId="{A709E2CA-1F94-2140-A169-4CBBB13B9F2A}"/>
    <dgm:cxn modelId="{6531596A-8875-404E-A3BE-8EC2E50CDD84}" type="presOf" srcId="{97053A09-3C9F-5E49-9B64-BC5B328E5C44}" destId="{29FA12B7-5A49-4486-BC67-BCBBBA1A00D3}" srcOrd="0" destOrd="7" presId="urn:microsoft.com/office/officeart/2005/8/layout/hList1"/>
    <dgm:cxn modelId="{26CB6453-0DF0-B24A-9AB8-C4BD2F77575C}" type="presOf" srcId="{463BAB18-E1F1-1B42-A14E-F48BF01663EE}" destId="{29FA12B7-5A49-4486-BC67-BCBBBA1A00D3}" srcOrd="0" destOrd="1" presId="urn:microsoft.com/office/officeart/2005/8/layout/hList1"/>
    <dgm:cxn modelId="{A516C273-9CFB-1748-BF5E-F64984A52065}" srcId="{CFE27F82-E812-478A-9F9F-D020B7CA2689}" destId="{743396B3-4E01-C048-A68B-8E193EA41C17}" srcOrd="10" destOrd="0" parTransId="{37F9F35D-4082-4749-BACE-B3B96A2A52FA}" sibTransId="{1069608E-8905-D540-9ED4-B088821729A1}"/>
    <dgm:cxn modelId="{8CC33974-86F6-D441-BFE6-505C362090D8}" srcId="{CFE27F82-E812-478A-9F9F-D020B7CA2689}" destId="{24DEC0B6-CA01-AE4A-A980-5FE4E797A52E}" srcOrd="5" destOrd="0" parTransId="{242FB0D5-4B58-3840-89A4-55F164DB082D}" sibTransId="{A3C16D05-C019-3248-9398-FD4A6F364186}"/>
    <dgm:cxn modelId="{D0D9DD78-8B18-4A46-966F-F26A3A3137B7}" srcId="{CFE27F82-E812-478A-9F9F-D020B7CA2689}" destId="{97053A09-3C9F-5E49-9B64-BC5B328E5C44}" srcOrd="7" destOrd="0" parTransId="{BAE58770-3F5A-CC48-8B4A-757FACE976D1}" sibTransId="{E97B5D6F-B757-CB44-AF2F-80C232E3CCB5}"/>
    <dgm:cxn modelId="{018B7B81-5C05-440A-84C5-611114F181B0}" srcId="{17DD7077-CE9D-41AA-A550-A9F8FEC78DD3}" destId="{CFE27F82-E812-478A-9F9F-D020B7CA2689}" srcOrd="0" destOrd="0" parTransId="{E838F586-3724-41C3-B773-2802594A140A}" sibTransId="{29EB0BD3-55FD-42C4-AAA0-1F9E9C1E413A}"/>
    <dgm:cxn modelId="{8FEFB083-3494-42C1-86BF-374612B8127A}" type="presOf" srcId="{17DD7077-CE9D-41AA-A550-A9F8FEC78DD3}" destId="{EA090504-2A6D-4535-9C11-B2DE88381B8B}" srcOrd="0" destOrd="0" presId="urn:microsoft.com/office/officeart/2005/8/layout/hList1"/>
    <dgm:cxn modelId="{DA2C3A8A-7DC7-FB46-B008-6418A192DD0A}" type="presOf" srcId="{24DEC0B6-CA01-AE4A-A980-5FE4E797A52E}" destId="{29FA12B7-5A49-4486-BC67-BCBBBA1A00D3}" srcOrd="0" destOrd="5" presId="urn:microsoft.com/office/officeart/2005/8/layout/hList1"/>
    <dgm:cxn modelId="{F648518B-E35F-6C4E-9BCC-1D129F251E95}" type="presOf" srcId="{427C5C42-086C-0F4C-846F-8A0C205282E8}" destId="{29FA12B7-5A49-4486-BC67-BCBBBA1A00D3}" srcOrd="0" destOrd="3" presId="urn:microsoft.com/office/officeart/2005/8/layout/hList1"/>
    <dgm:cxn modelId="{A9FBD48D-A9CF-DE44-8B09-2FB37D0B0DE2}" srcId="{CFE27F82-E812-478A-9F9F-D020B7CA2689}" destId="{E0ACB3A6-026C-3E42-9AB0-CEFD8E4B01B7}" srcOrd="6" destOrd="0" parTransId="{CDBEB86A-5109-8541-9490-B44581A43DB0}" sibTransId="{B5393F4C-CAC9-0549-B241-0286EF460908}"/>
    <dgm:cxn modelId="{BDD57B8E-C4D0-6F49-BBDF-76758E1680FF}" srcId="{CFE27F82-E812-478A-9F9F-D020B7CA2689}" destId="{624EFAD4-D941-8740-8D5B-C8CE6C0115CA}" srcOrd="8" destOrd="0" parTransId="{3E8F2839-B32C-664E-BFEA-70185F33271E}" sibTransId="{3472B4B0-822A-F14F-B51C-6E877D80E315}"/>
    <dgm:cxn modelId="{9B509C91-A8E8-9942-B77B-C9BB8FFAD26E}" type="presOf" srcId="{DABCCF10-1115-9B4E-8FBF-33A28B208993}" destId="{29FA12B7-5A49-4486-BC67-BCBBBA1A00D3}" srcOrd="0" destOrd="9" presId="urn:microsoft.com/office/officeart/2005/8/layout/hList1"/>
    <dgm:cxn modelId="{C200E69F-4486-3545-9569-D55E558CB269}" type="presOf" srcId="{743396B3-4E01-C048-A68B-8E193EA41C17}" destId="{29FA12B7-5A49-4486-BC67-BCBBBA1A00D3}" srcOrd="0" destOrd="10" presId="urn:microsoft.com/office/officeart/2005/8/layout/hList1"/>
    <dgm:cxn modelId="{576E12BA-29F0-4F45-BAF8-5B528F9A6CB2}" type="presOf" srcId="{F68ECFC9-D637-AB41-A144-2D8B11A66E46}" destId="{29FA12B7-5A49-4486-BC67-BCBBBA1A00D3}" srcOrd="0" destOrd="2" presId="urn:microsoft.com/office/officeart/2005/8/layout/hList1"/>
    <dgm:cxn modelId="{BD78B8DB-6187-B14C-9ADD-D90D2240E1F9}" srcId="{CFE27F82-E812-478A-9F9F-D020B7CA2689}" destId="{427C5C42-086C-0F4C-846F-8A0C205282E8}" srcOrd="3" destOrd="0" parTransId="{A0464471-CBE6-564A-9503-48724ED55279}" sibTransId="{40D9A26E-0D6C-D049-994B-2AC11D62B091}"/>
    <dgm:cxn modelId="{30591FE5-6577-B94D-A625-7F538C060412}" type="presOf" srcId="{E0ACB3A6-026C-3E42-9AB0-CEFD8E4B01B7}" destId="{29FA12B7-5A49-4486-BC67-BCBBBA1A00D3}" srcOrd="0" destOrd="6" presId="urn:microsoft.com/office/officeart/2005/8/layout/hList1"/>
    <dgm:cxn modelId="{9C13C4C9-D59F-46D3-AD6B-3D8B5663B329}" type="presParOf" srcId="{EA090504-2A6D-4535-9C11-B2DE88381B8B}" destId="{3B6B07B2-AAF8-404B-BE5B-DEE79CBE07F6}" srcOrd="0" destOrd="0" presId="urn:microsoft.com/office/officeart/2005/8/layout/hList1"/>
    <dgm:cxn modelId="{1A655CAC-71FE-4772-B51D-2AA70A34FC88}" type="presParOf" srcId="{3B6B07B2-AAF8-404B-BE5B-DEE79CBE07F6}" destId="{C269B102-A2C8-46B9-9674-CCC038DE3DC8}" srcOrd="0" destOrd="0" presId="urn:microsoft.com/office/officeart/2005/8/layout/hList1"/>
    <dgm:cxn modelId="{F5B8ACAE-AB98-40A2-BD64-0984B8673CDF}" type="presParOf" srcId="{3B6B07B2-AAF8-404B-BE5B-DEE79CBE07F6}" destId="{29FA12B7-5A49-4486-BC67-BCBBBA1A00D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7DD7077-CE9D-41AA-A550-A9F8FEC78DD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75D8024-2E9D-4DDE-95D7-2187B95EE591}">
      <dgm:prSet phldrT="[Text]" phldr="0" custT="1"/>
      <dgm:spPr>
        <a:solidFill>
          <a:srgbClr val="AFBEDD">
            <a:alpha val="20313"/>
          </a:srgbClr>
        </a:solidFill>
        <a:ln w="2540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r>
            <a:rPr lang="fr-FR" sz="2000" dirty="0">
              <a:solidFill>
                <a:srgbClr val="44546A"/>
              </a:solidFill>
              <a:latin typeface="TW Cen MT"/>
            </a:rPr>
            <a:t>Entretien individuel avec Y.</a:t>
          </a:r>
          <a:endParaRPr lang="fr-FR" sz="2000" dirty="0">
            <a:solidFill>
              <a:srgbClr val="44546A"/>
            </a:solidFill>
            <a:latin typeface="Tw Cen MT"/>
          </a:endParaRPr>
        </a:p>
      </dgm:t>
    </dgm:pt>
    <dgm:pt modelId="{976C29A4-290C-4ABE-950D-0380449324EA}" type="parTrans" cxnId="{5F986D65-2BDC-4BED-9EBB-136FAE6649F7}">
      <dgm:prSet/>
      <dgm:spPr/>
      <dgm:t>
        <a:bodyPr/>
        <a:lstStyle/>
        <a:p>
          <a:endParaRPr lang="en-US"/>
        </a:p>
      </dgm:t>
    </dgm:pt>
    <dgm:pt modelId="{6FC76C81-BB85-4162-93C7-F77891297ABE}" type="sibTrans" cxnId="{5F986D65-2BDC-4BED-9EBB-136FAE6649F7}">
      <dgm:prSet/>
      <dgm:spPr/>
      <dgm:t>
        <a:bodyPr/>
        <a:lstStyle/>
        <a:p>
          <a:endParaRPr lang="en-US"/>
        </a:p>
      </dgm:t>
    </dgm:pt>
    <dgm:pt modelId="{A894A945-E9CB-41D6-AB46-A410B7EA8166}">
      <dgm:prSet phldr="0" custT="1"/>
      <dgm:spPr>
        <a:solidFill>
          <a:srgbClr val="AFBEDD"/>
        </a:solidFill>
        <a:ln w="2540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r>
            <a:rPr lang="fr-FR" sz="2000" b="1" dirty="0">
              <a:latin typeface="Tw Cen MT"/>
            </a:rPr>
            <a:t>Encadrement</a:t>
          </a:r>
        </a:p>
      </dgm:t>
    </dgm:pt>
    <dgm:pt modelId="{EF1B7761-4615-4408-9C5C-855D758DC2E1}" type="parTrans" cxnId="{F931CA5C-4F6F-41D3-9544-6E947D876FC4}">
      <dgm:prSet/>
      <dgm:spPr/>
      <dgm:t>
        <a:bodyPr/>
        <a:lstStyle/>
        <a:p>
          <a:endParaRPr lang="fr-FR"/>
        </a:p>
      </dgm:t>
    </dgm:pt>
    <dgm:pt modelId="{1D3653B7-D898-40FE-9B71-AF40EC509ECA}" type="sibTrans" cxnId="{F931CA5C-4F6F-41D3-9544-6E947D876FC4}">
      <dgm:prSet/>
      <dgm:spPr/>
      <dgm:t>
        <a:bodyPr/>
        <a:lstStyle/>
        <a:p>
          <a:endParaRPr lang="fr-FR"/>
        </a:p>
      </dgm:t>
    </dgm:pt>
    <dgm:pt modelId="{CFE27F82-E812-478A-9F9F-D020B7CA2689}">
      <dgm:prSet phldr="0" custT="1"/>
      <dgm:spPr>
        <a:solidFill>
          <a:srgbClr val="AFBEDD"/>
        </a:solidFill>
        <a:ln w="25400">
          <a:solidFill>
            <a:schemeClr val="bg1"/>
          </a:solidFill>
          <a:extLst>
            <a:ext uri="{C807C97D-BFC1-408E-A445-0C87EB9F89A2}">
              <ask:lineSketchStyleProps xmlns:ask="http://schemas.microsoft.com/office/drawing/2018/sketchyshapes">
                <ask:type>
                  <ask:lineSketchFreehand/>
                </ask:type>
              </ask:lineSketchStyleProps>
            </a:ext>
          </a:extLst>
        </a:ln>
        <a:effectLst>
          <a:softEdge rad="0"/>
        </a:effectLst>
      </dgm:spPr>
      <dgm:t>
        <a:bodyPr/>
        <a:lstStyle/>
        <a:p>
          <a:pPr rtl="0"/>
          <a:r>
            <a:rPr lang="fr-FR" sz="2000" b="1" dirty="0">
              <a:latin typeface="Tw Cen MT"/>
            </a:rPr>
            <a:t>Tout le monde</a:t>
          </a:r>
          <a:endParaRPr lang="fr-FR" sz="2000" dirty="0">
            <a:latin typeface="Tw Cen MT"/>
          </a:endParaRPr>
        </a:p>
      </dgm:t>
    </dgm:pt>
    <dgm:pt modelId="{E838F586-3724-41C3-B773-2802594A140A}" type="parTrans" cxnId="{018B7B81-5C05-440A-84C5-611114F181B0}">
      <dgm:prSet/>
      <dgm:spPr/>
      <dgm:t>
        <a:bodyPr/>
        <a:lstStyle/>
        <a:p>
          <a:endParaRPr lang="fr-FR"/>
        </a:p>
      </dgm:t>
    </dgm:pt>
    <dgm:pt modelId="{29EB0BD3-55FD-42C4-AAA0-1F9E9C1E413A}" type="sibTrans" cxnId="{018B7B81-5C05-440A-84C5-611114F181B0}">
      <dgm:prSet/>
      <dgm:spPr/>
      <dgm:t>
        <a:bodyPr/>
        <a:lstStyle/>
        <a:p>
          <a:endParaRPr lang="fr-FR"/>
        </a:p>
      </dgm:t>
    </dgm:pt>
    <dgm:pt modelId="{E11CDBAA-3350-F444-9A0F-C88D6CD285AD}">
      <dgm:prSet phldrT="[Text]" phldr="0" custT="1"/>
      <dgm:spPr>
        <a:solidFill>
          <a:srgbClr val="AFBEDD">
            <a:alpha val="20221"/>
          </a:srgbClr>
        </a:solidFill>
        <a:ln w="2540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r>
            <a:rPr lang="fr-FR" sz="2000" dirty="0">
              <a:solidFill>
                <a:srgbClr val="44546A"/>
              </a:solidFill>
              <a:latin typeface="TW Cen MT"/>
            </a:rPr>
            <a:t>Recadrage bienveillant en public</a:t>
          </a:r>
          <a:endParaRPr lang="fr-FR" sz="2000" dirty="0">
            <a:solidFill>
              <a:srgbClr val="44546A"/>
            </a:solidFill>
            <a:latin typeface="Tw Cen MT"/>
          </a:endParaRPr>
        </a:p>
      </dgm:t>
    </dgm:pt>
    <dgm:pt modelId="{A58EEE6B-D5F6-7A48-8E0F-FB35899F1F66}" type="parTrans" cxnId="{45F3753E-586C-354E-ADA6-EED381CAA0BE}">
      <dgm:prSet/>
      <dgm:spPr/>
      <dgm:t>
        <a:bodyPr/>
        <a:lstStyle/>
        <a:p>
          <a:endParaRPr lang="fr-FR"/>
        </a:p>
      </dgm:t>
    </dgm:pt>
    <dgm:pt modelId="{6811BCB4-9A2F-3B45-B117-B9993BA2983F}" type="sibTrans" cxnId="{45F3753E-586C-354E-ADA6-EED381CAA0BE}">
      <dgm:prSet/>
      <dgm:spPr/>
      <dgm:t>
        <a:bodyPr/>
        <a:lstStyle/>
        <a:p>
          <a:endParaRPr lang="fr-FR"/>
        </a:p>
      </dgm:t>
    </dgm:pt>
    <dgm:pt modelId="{B7A52784-65B6-D64B-8E10-2FD3C26D1BA1}">
      <dgm:prSet custT="1"/>
      <dgm:spPr/>
      <dgm:t>
        <a:bodyPr/>
        <a:lstStyle/>
        <a:p>
          <a:pPr rtl="0"/>
          <a:r>
            <a:rPr lang="fr-FR" sz="2000" dirty="0">
              <a:solidFill>
                <a:srgbClr val="44546A"/>
              </a:solidFill>
              <a:latin typeface="TW Cen MT"/>
            </a:rPr>
            <a:t>Entretien individuel </a:t>
          </a:r>
          <a:r>
            <a:rPr lang="fr-FR" sz="2000" dirty="0">
              <a:solidFill>
                <a:srgbClr val="44546A"/>
              </a:solidFill>
              <a:latin typeface="TW Cen MT"/>
              <a:cs typeface="Calibri Light"/>
            </a:rPr>
            <a:t>avec</a:t>
          </a:r>
          <a:r>
            <a:rPr lang="fr-FR" sz="2000" dirty="0">
              <a:solidFill>
                <a:srgbClr val="44546A"/>
              </a:solidFill>
              <a:latin typeface="TW Cen MT"/>
            </a:rPr>
            <a:t> L.</a:t>
          </a:r>
          <a:endParaRPr lang="fr-FR" sz="2000" dirty="0">
            <a:solidFill>
              <a:srgbClr val="44546A"/>
            </a:solidFill>
          </a:endParaRPr>
        </a:p>
      </dgm:t>
    </dgm:pt>
    <dgm:pt modelId="{E7FD07E9-05C3-4340-956F-0796E4BE78DA}" type="parTrans" cxnId="{8B5DE13E-59A1-C245-8762-307FAB01CE79}">
      <dgm:prSet/>
      <dgm:spPr/>
      <dgm:t>
        <a:bodyPr/>
        <a:lstStyle/>
        <a:p>
          <a:endParaRPr lang="fr-FR"/>
        </a:p>
      </dgm:t>
    </dgm:pt>
    <dgm:pt modelId="{BCD55762-B20D-4A47-B663-679639228AF0}" type="sibTrans" cxnId="{8B5DE13E-59A1-C245-8762-307FAB01CE79}">
      <dgm:prSet/>
      <dgm:spPr/>
      <dgm:t>
        <a:bodyPr/>
        <a:lstStyle/>
        <a:p>
          <a:endParaRPr lang="fr-FR"/>
        </a:p>
      </dgm:t>
    </dgm:pt>
    <dgm:pt modelId="{DA241EE7-43FF-8542-960C-0122222CD0D8}">
      <dgm:prSet custT="1"/>
      <dgm:spPr/>
      <dgm:t>
        <a:bodyPr/>
        <a:lstStyle/>
        <a:p>
          <a:pPr rtl="0"/>
          <a:r>
            <a:rPr lang="fr-FR" sz="2000" dirty="0">
              <a:solidFill>
                <a:srgbClr val="44546A"/>
              </a:solidFill>
              <a:latin typeface="TW Cen MT"/>
            </a:rPr>
            <a:t>Garder une trace écrite</a:t>
          </a:r>
        </a:p>
      </dgm:t>
    </dgm:pt>
    <dgm:pt modelId="{D0A65EB9-62EB-CE4A-BD06-3762C5912C8D}" type="parTrans" cxnId="{ED378096-B400-3E42-A936-6B026D19B776}">
      <dgm:prSet/>
      <dgm:spPr/>
      <dgm:t>
        <a:bodyPr/>
        <a:lstStyle/>
        <a:p>
          <a:endParaRPr lang="fr-FR"/>
        </a:p>
      </dgm:t>
    </dgm:pt>
    <dgm:pt modelId="{6BB6938B-1C5E-7E4E-832F-EA3BA96D4F0A}" type="sibTrans" cxnId="{ED378096-B400-3E42-A936-6B026D19B776}">
      <dgm:prSet/>
      <dgm:spPr/>
      <dgm:t>
        <a:bodyPr/>
        <a:lstStyle/>
        <a:p>
          <a:endParaRPr lang="fr-FR"/>
        </a:p>
      </dgm:t>
    </dgm:pt>
    <dgm:pt modelId="{EA090504-2A6D-4535-9C11-B2DE88381B8B}" type="pres">
      <dgm:prSet presAssocID="{17DD7077-CE9D-41AA-A550-A9F8FEC78DD3}" presName="Name0" presStyleCnt="0">
        <dgm:presLayoutVars>
          <dgm:dir/>
          <dgm:animLvl val="lvl"/>
          <dgm:resizeHandles val="exact"/>
        </dgm:presLayoutVars>
      </dgm:prSet>
      <dgm:spPr/>
    </dgm:pt>
    <dgm:pt modelId="{3B6B07B2-AAF8-404B-BE5B-DEE79CBE07F6}" type="pres">
      <dgm:prSet presAssocID="{CFE27F82-E812-478A-9F9F-D020B7CA2689}" presName="composite" presStyleCnt="0"/>
      <dgm:spPr/>
    </dgm:pt>
    <dgm:pt modelId="{C269B102-A2C8-46B9-9674-CCC038DE3DC8}" type="pres">
      <dgm:prSet presAssocID="{CFE27F82-E812-478A-9F9F-D020B7CA2689}" presName="parTx" presStyleLbl="alignNode1" presStyleIdx="0" presStyleCnt="2">
        <dgm:presLayoutVars>
          <dgm:chMax val="0"/>
          <dgm:chPref val="0"/>
          <dgm:bulletEnabled val="1"/>
        </dgm:presLayoutVars>
      </dgm:prSet>
      <dgm:spPr/>
    </dgm:pt>
    <dgm:pt modelId="{29FA12B7-5A49-4486-BC67-BCBBBA1A00D3}" type="pres">
      <dgm:prSet presAssocID="{CFE27F82-E812-478A-9F9F-D020B7CA2689}" presName="desTx" presStyleLbl="alignAccFollowNode1" presStyleIdx="0" presStyleCnt="2">
        <dgm:presLayoutVars>
          <dgm:bulletEnabled val="1"/>
        </dgm:presLayoutVars>
      </dgm:prSet>
      <dgm:spPr/>
    </dgm:pt>
    <dgm:pt modelId="{45267833-8242-4887-99B5-5115E0E9058F}" type="pres">
      <dgm:prSet presAssocID="{29EB0BD3-55FD-42C4-AAA0-1F9E9C1E413A}" presName="space" presStyleCnt="0"/>
      <dgm:spPr/>
    </dgm:pt>
    <dgm:pt modelId="{F42F96D4-80A8-4D9F-A455-3143221D4F04}" type="pres">
      <dgm:prSet presAssocID="{A894A945-E9CB-41D6-AB46-A410B7EA8166}" presName="composite" presStyleCnt="0"/>
      <dgm:spPr/>
    </dgm:pt>
    <dgm:pt modelId="{98011C51-9C84-4427-B780-5160B125E70E}" type="pres">
      <dgm:prSet presAssocID="{A894A945-E9CB-41D6-AB46-A410B7EA8166}" presName="parTx" presStyleLbl="alignNode1" presStyleIdx="1" presStyleCnt="2">
        <dgm:presLayoutVars>
          <dgm:chMax val="0"/>
          <dgm:chPref val="0"/>
          <dgm:bulletEnabled val="1"/>
        </dgm:presLayoutVars>
      </dgm:prSet>
      <dgm:spPr/>
    </dgm:pt>
    <dgm:pt modelId="{21F305D7-C6BB-4631-810B-69C2D1284E47}" type="pres">
      <dgm:prSet presAssocID="{A894A945-E9CB-41D6-AB46-A410B7EA8166}" presName="desTx" presStyleLbl="alignAccFollowNode1" presStyleIdx="1" presStyleCnt="2">
        <dgm:presLayoutVars>
          <dgm:bulletEnabled val="1"/>
        </dgm:presLayoutVars>
      </dgm:prSet>
      <dgm:spPr/>
    </dgm:pt>
  </dgm:ptLst>
  <dgm:cxnLst>
    <dgm:cxn modelId="{B5CBA427-352B-B24B-A353-CA16294EEB98}" type="presOf" srcId="{B7A52784-65B6-D64B-8E10-2FD3C26D1BA1}" destId="{29FA12B7-5A49-4486-BC67-BCBBBA1A00D3}" srcOrd="0" destOrd="1" presId="urn:microsoft.com/office/officeart/2005/8/layout/hList1"/>
    <dgm:cxn modelId="{DF892A2F-51FD-0F44-8EA0-5E4C41E90E5D}" type="presOf" srcId="{E11CDBAA-3350-F444-9A0F-C88D6CD285AD}" destId="{29FA12B7-5A49-4486-BC67-BCBBBA1A00D3}" srcOrd="0" destOrd="0" presId="urn:microsoft.com/office/officeart/2005/8/layout/hList1"/>
    <dgm:cxn modelId="{4BAAF430-70E6-4859-BBD5-57B552499273}" type="presOf" srcId="{A894A945-E9CB-41D6-AB46-A410B7EA8166}" destId="{98011C51-9C84-4427-B780-5160B125E70E}" srcOrd="0" destOrd="0" presId="urn:microsoft.com/office/officeart/2005/8/layout/hList1"/>
    <dgm:cxn modelId="{52D7C93B-25BB-4099-A304-D0C240EF4167}" type="presOf" srcId="{CFE27F82-E812-478A-9F9F-D020B7CA2689}" destId="{C269B102-A2C8-46B9-9674-CCC038DE3DC8}" srcOrd="0" destOrd="0" presId="urn:microsoft.com/office/officeart/2005/8/layout/hList1"/>
    <dgm:cxn modelId="{45F3753E-586C-354E-ADA6-EED381CAA0BE}" srcId="{CFE27F82-E812-478A-9F9F-D020B7CA2689}" destId="{E11CDBAA-3350-F444-9A0F-C88D6CD285AD}" srcOrd="0" destOrd="0" parTransId="{A58EEE6B-D5F6-7A48-8E0F-FB35899F1F66}" sibTransId="{6811BCB4-9A2F-3B45-B117-B9993BA2983F}"/>
    <dgm:cxn modelId="{8B5DE13E-59A1-C245-8762-307FAB01CE79}" srcId="{CFE27F82-E812-478A-9F9F-D020B7CA2689}" destId="{B7A52784-65B6-D64B-8E10-2FD3C26D1BA1}" srcOrd="1" destOrd="0" parTransId="{E7FD07E9-05C3-4340-956F-0796E4BE78DA}" sibTransId="{BCD55762-B20D-4A47-B663-679639228AF0}"/>
    <dgm:cxn modelId="{F931CA5C-4F6F-41D3-9544-6E947D876FC4}" srcId="{17DD7077-CE9D-41AA-A550-A9F8FEC78DD3}" destId="{A894A945-E9CB-41D6-AB46-A410B7EA8166}" srcOrd="1" destOrd="0" parTransId="{EF1B7761-4615-4408-9C5C-855D758DC2E1}" sibTransId="{1D3653B7-D898-40FE-9B71-AF40EC509ECA}"/>
    <dgm:cxn modelId="{5F986D65-2BDC-4BED-9EBB-136FAE6649F7}" srcId="{A894A945-E9CB-41D6-AB46-A410B7EA8166}" destId="{275D8024-2E9D-4DDE-95D7-2187B95EE591}" srcOrd="0" destOrd="0" parTransId="{976C29A4-290C-4ABE-950D-0380449324EA}" sibTransId="{6FC76C81-BB85-4162-93C7-F77891297ABE}"/>
    <dgm:cxn modelId="{018B7B81-5C05-440A-84C5-611114F181B0}" srcId="{17DD7077-CE9D-41AA-A550-A9F8FEC78DD3}" destId="{CFE27F82-E812-478A-9F9F-D020B7CA2689}" srcOrd="0" destOrd="0" parTransId="{E838F586-3724-41C3-B773-2802594A140A}" sibTransId="{29EB0BD3-55FD-42C4-AAA0-1F9E9C1E413A}"/>
    <dgm:cxn modelId="{8FEFB083-3494-42C1-86BF-374612B8127A}" type="presOf" srcId="{17DD7077-CE9D-41AA-A550-A9F8FEC78DD3}" destId="{EA090504-2A6D-4535-9C11-B2DE88381B8B}" srcOrd="0" destOrd="0" presId="urn:microsoft.com/office/officeart/2005/8/layout/hList1"/>
    <dgm:cxn modelId="{ED378096-B400-3E42-A936-6B026D19B776}" srcId="{A894A945-E9CB-41D6-AB46-A410B7EA8166}" destId="{DA241EE7-43FF-8542-960C-0122222CD0D8}" srcOrd="1" destOrd="0" parTransId="{D0A65EB9-62EB-CE4A-BD06-3762C5912C8D}" sibTransId="{6BB6938B-1C5E-7E4E-832F-EA3BA96D4F0A}"/>
    <dgm:cxn modelId="{B2BFF1DC-1B84-4C40-951A-E9EE64344E35}" type="presOf" srcId="{275D8024-2E9D-4DDE-95D7-2187B95EE591}" destId="{21F305D7-C6BB-4631-810B-69C2D1284E47}" srcOrd="0" destOrd="0" presId="urn:microsoft.com/office/officeart/2005/8/layout/hList1"/>
    <dgm:cxn modelId="{04C376F6-FD9E-4144-AB89-88961460C661}" type="presOf" srcId="{DA241EE7-43FF-8542-960C-0122222CD0D8}" destId="{21F305D7-C6BB-4631-810B-69C2D1284E47}" srcOrd="0" destOrd="1" presId="urn:microsoft.com/office/officeart/2005/8/layout/hList1"/>
    <dgm:cxn modelId="{9C13C4C9-D59F-46D3-AD6B-3D8B5663B329}" type="presParOf" srcId="{EA090504-2A6D-4535-9C11-B2DE88381B8B}" destId="{3B6B07B2-AAF8-404B-BE5B-DEE79CBE07F6}" srcOrd="0" destOrd="0" presId="urn:microsoft.com/office/officeart/2005/8/layout/hList1"/>
    <dgm:cxn modelId="{1A655CAC-71FE-4772-B51D-2AA70A34FC88}" type="presParOf" srcId="{3B6B07B2-AAF8-404B-BE5B-DEE79CBE07F6}" destId="{C269B102-A2C8-46B9-9674-CCC038DE3DC8}" srcOrd="0" destOrd="0" presId="urn:microsoft.com/office/officeart/2005/8/layout/hList1"/>
    <dgm:cxn modelId="{F5B8ACAE-AB98-40A2-BD64-0984B8673CDF}" type="presParOf" srcId="{3B6B07B2-AAF8-404B-BE5B-DEE79CBE07F6}" destId="{29FA12B7-5A49-4486-BC67-BCBBBA1A00D3}" srcOrd="1" destOrd="0" presId="urn:microsoft.com/office/officeart/2005/8/layout/hList1"/>
    <dgm:cxn modelId="{9F888300-0710-4E44-90D4-49A570CDA134}" type="presParOf" srcId="{EA090504-2A6D-4535-9C11-B2DE88381B8B}" destId="{45267833-8242-4887-99B5-5115E0E9058F}" srcOrd="1" destOrd="0" presId="urn:microsoft.com/office/officeart/2005/8/layout/hList1"/>
    <dgm:cxn modelId="{B9ACE3A5-E38F-4FAB-9BCA-289E8BDE1E37}" type="presParOf" srcId="{EA090504-2A6D-4535-9C11-B2DE88381B8B}" destId="{F42F96D4-80A8-4D9F-A455-3143221D4F04}" srcOrd="2" destOrd="0" presId="urn:microsoft.com/office/officeart/2005/8/layout/hList1"/>
    <dgm:cxn modelId="{A888A664-FC60-444D-BC59-E3E0FEF1ECB2}" type="presParOf" srcId="{F42F96D4-80A8-4D9F-A455-3143221D4F04}" destId="{98011C51-9C84-4427-B780-5160B125E70E}" srcOrd="0" destOrd="0" presId="urn:microsoft.com/office/officeart/2005/8/layout/hList1"/>
    <dgm:cxn modelId="{2D2A9EA5-66D2-4E15-8099-57647153D6A4}" type="presParOf" srcId="{F42F96D4-80A8-4D9F-A455-3143221D4F04}" destId="{21F305D7-C6BB-4631-810B-69C2D1284E4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9F6481-AAB6-BA4F-8750-E6CCE34EA164}" type="doc">
      <dgm:prSet loTypeId="urn:microsoft.com/office/officeart/2005/8/layout/pyramid1" loCatId="" qsTypeId="urn:microsoft.com/office/officeart/2005/8/quickstyle/simple1" qsCatId="simple" csTypeId="urn:microsoft.com/office/officeart/2005/8/colors/accent1_3" csCatId="accent1" phldr="1"/>
      <dgm:spPr/>
    </dgm:pt>
    <dgm:pt modelId="{9CF2208B-BDB3-AE49-9F11-D337BE2BC7FD}">
      <dgm:prSet phldrT="[Texte]" custT="1"/>
      <dgm:spPr>
        <a:solidFill>
          <a:srgbClr val="8FCACE">
            <a:alpha val="49000"/>
          </a:srgbClr>
        </a:solidFill>
        <a:ln w="15875">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r>
            <a:rPr lang="fr-FR" sz="1000" b="1" dirty="0">
              <a:solidFill>
                <a:schemeClr val="bg1"/>
              </a:solidFill>
              <a:latin typeface="Tw Cen MT"/>
            </a:rPr>
            <a:t>Harcèlement sexuel</a:t>
          </a:r>
        </a:p>
      </dgm:t>
    </dgm:pt>
    <dgm:pt modelId="{7126B84B-53FE-D340-8872-00509CE9DF18}" type="parTrans" cxnId="{139384F7-AB8E-DE4C-A7CD-C9C9BCAE7AE3}">
      <dgm:prSet/>
      <dgm:spPr/>
      <dgm:t>
        <a:bodyPr/>
        <a:lstStyle/>
        <a:p>
          <a:endParaRPr lang="fr-FR" sz="2400">
            <a:latin typeface="Tw Cen MT" panose="020B0602020104020603" pitchFamily="34" charset="77"/>
          </a:endParaRPr>
        </a:p>
      </dgm:t>
    </dgm:pt>
    <dgm:pt modelId="{F63019E8-006B-0E4D-B420-7A5171FBF972}" type="sibTrans" cxnId="{139384F7-AB8E-DE4C-A7CD-C9C9BCAE7AE3}">
      <dgm:prSet/>
      <dgm:spPr/>
      <dgm:t>
        <a:bodyPr/>
        <a:lstStyle/>
        <a:p>
          <a:endParaRPr lang="fr-FR" sz="2400">
            <a:latin typeface="Tw Cen MT" panose="020B0602020104020603" pitchFamily="34" charset="77"/>
          </a:endParaRPr>
        </a:p>
      </dgm:t>
    </dgm:pt>
    <dgm:pt modelId="{02F9FD77-3CEF-5E41-87C5-F70B8A23FC53}">
      <dgm:prSet phldrT="[Texte]" custT="1"/>
      <dgm:spPr>
        <a:solidFill>
          <a:srgbClr val="8FCACE"/>
        </a:solidFill>
        <a:ln w="15875">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br>
            <a:rPr lang="fr-FR" sz="1200" b="1" dirty="0">
              <a:solidFill>
                <a:schemeClr val="bg1"/>
              </a:solidFill>
              <a:latin typeface="Tw Cen MT"/>
            </a:rPr>
          </a:br>
          <a:r>
            <a:rPr lang="fr-FR" sz="1000" b="1" dirty="0">
              <a:solidFill>
                <a:schemeClr val="bg1"/>
              </a:solidFill>
              <a:latin typeface="Tw Cen MT"/>
            </a:rPr>
            <a:t>Viol</a:t>
          </a:r>
        </a:p>
      </dgm:t>
    </dgm:pt>
    <dgm:pt modelId="{92366EDE-72EC-8E46-A28A-5E5A3A0193B6}" type="parTrans" cxnId="{B401D3CD-419D-A843-86D4-CE6552EECF16}">
      <dgm:prSet/>
      <dgm:spPr/>
      <dgm:t>
        <a:bodyPr/>
        <a:lstStyle/>
        <a:p>
          <a:endParaRPr lang="fr-FR" sz="2400">
            <a:latin typeface="Tw Cen MT" panose="020B0602020104020603" pitchFamily="34" charset="77"/>
          </a:endParaRPr>
        </a:p>
      </dgm:t>
    </dgm:pt>
    <dgm:pt modelId="{7EBE75D7-90EE-FF44-9B8E-33140C9CDF62}" type="sibTrans" cxnId="{B401D3CD-419D-A843-86D4-CE6552EECF16}">
      <dgm:prSet/>
      <dgm:spPr/>
      <dgm:t>
        <a:bodyPr/>
        <a:lstStyle/>
        <a:p>
          <a:endParaRPr lang="fr-FR" sz="2400">
            <a:latin typeface="Tw Cen MT" panose="020B0602020104020603" pitchFamily="34" charset="77"/>
          </a:endParaRPr>
        </a:p>
      </dgm:t>
    </dgm:pt>
    <dgm:pt modelId="{20B1BE1E-2D5D-2342-AE60-4A0085255247}">
      <dgm:prSet phldrT="[Texte]" custT="1"/>
      <dgm:spPr>
        <a:solidFill>
          <a:srgbClr val="8FCACE">
            <a:alpha val="70000"/>
          </a:srgbClr>
        </a:solidFill>
        <a:ln w="15875">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r>
            <a:rPr lang="fr-FR" sz="1000" b="1" dirty="0">
              <a:solidFill>
                <a:schemeClr val="bg1"/>
              </a:solidFill>
              <a:latin typeface="Tw Cen MT"/>
            </a:rPr>
            <a:t>Atteinte à l’intégrité sexuelle</a:t>
          </a:r>
        </a:p>
      </dgm:t>
    </dgm:pt>
    <dgm:pt modelId="{BBA465CC-35DD-FE41-859A-37B8EDEAA2C3}" type="parTrans" cxnId="{8C9A8F50-1A06-764C-9C53-E1DA0BA44031}">
      <dgm:prSet/>
      <dgm:spPr/>
      <dgm:t>
        <a:bodyPr/>
        <a:lstStyle/>
        <a:p>
          <a:endParaRPr lang="fr-FR" sz="2400">
            <a:latin typeface="Tw Cen MT" panose="020B0602020104020603" pitchFamily="34" charset="77"/>
          </a:endParaRPr>
        </a:p>
      </dgm:t>
    </dgm:pt>
    <dgm:pt modelId="{4C637493-4A65-5240-99F4-88AC5D1ABE52}" type="sibTrans" cxnId="{8C9A8F50-1A06-764C-9C53-E1DA0BA44031}">
      <dgm:prSet/>
      <dgm:spPr/>
      <dgm:t>
        <a:bodyPr/>
        <a:lstStyle/>
        <a:p>
          <a:endParaRPr lang="fr-FR" sz="2400">
            <a:latin typeface="Tw Cen MT" panose="020B0602020104020603" pitchFamily="34" charset="77"/>
          </a:endParaRPr>
        </a:p>
      </dgm:t>
    </dgm:pt>
    <dgm:pt modelId="{8FB94AB2-C1BA-DD45-8540-C622DECF91C9}">
      <dgm:prSet phldrT="[Texte]" custT="1"/>
      <dgm:spPr>
        <a:solidFill>
          <a:srgbClr val="8FCACE">
            <a:alpha val="32544"/>
          </a:srgbClr>
        </a:solidFill>
        <a:ln w="22225">
          <a:solidFill>
            <a:srgbClr val="44546A"/>
          </a:solidFill>
          <a:extLst>
            <a:ext uri="{C807C97D-BFC1-408E-A445-0C87EB9F89A2}">
              <ask:lineSketchStyleProps xmlns:ask="http://schemas.microsoft.com/office/drawing/2018/sketchyshapes">
                <ask:type>
                  <ask:lineSketchFreehand/>
                </ask:type>
              </ask:lineSketchStyleProps>
            </a:ext>
          </a:extLst>
        </a:ln>
      </dgm:spPr>
      <dgm:t>
        <a:bodyPr/>
        <a:lstStyle/>
        <a:p>
          <a:pPr rtl="0"/>
          <a:r>
            <a:rPr lang="fr-FR" sz="1000" b="1" dirty="0">
              <a:solidFill>
                <a:srgbClr val="44546A"/>
              </a:solidFill>
              <a:latin typeface="Tw Cen MT"/>
            </a:rPr>
            <a:t>Discrimination fondée sur le sexe</a:t>
          </a:r>
          <a:endParaRPr lang="fr-FR" sz="1000" b="1" dirty="0">
            <a:solidFill>
              <a:srgbClr val="44546A"/>
            </a:solidFill>
            <a:latin typeface="Tw Cen MT" panose="020B0602020104020603" pitchFamily="34" charset="77"/>
          </a:endParaRPr>
        </a:p>
      </dgm:t>
    </dgm:pt>
    <dgm:pt modelId="{517ACFCA-43E8-DC4A-B655-0404860A4C33}" type="parTrans" cxnId="{7F86216F-6017-8248-B7DF-CAF1816340BD}">
      <dgm:prSet/>
      <dgm:spPr/>
      <dgm:t>
        <a:bodyPr/>
        <a:lstStyle/>
        <a:p>
          <a:endParaRPr lang="fr-FR" sz="2400">
            <a:latin typeface="Tw Cen MT" panose="020B0602020104020603" pitchFamily="34" charset="77"/>
          </a:endParaRPr>
        </a:p>
      </dgm:t>
    </dgm:pt>
    <dgm:pt modelId="{28EF6A8B-0EE1-684D-B76E-2B8A19CEA3E7}" type="sibTrans" cxnId="{7F86216F-6017-8248-B7DF-CAF1816340BD}">
      <dgm:prSet/>
      <dgm:spPr/>
      <dgm:t>
        <a:bodyPr/>
        <a:lstStyle/>
        <a:p>
          <a:endParaRPr lang="fr-FR" sz="2400">
            <a:latin typeface="Tw Cen MT" panose="020B0602020104020603" pitchFamily="34" charset="77"/>
          </a:endParaRPr>
        </a:p>
      </dgm:t>
    </dgm:pt>
    <dgm:pt modelId="{D9EDE72F-7776-D248-9EB9-534C486A82DB}" type="pres">
      <dgm:prSet presAssocID="{3F9F6481-AAB6-BA4F-8750-E6CCE34EA164}" presName="Name0" presStyleCnt="0">
        <dgm:presLayoutVars>
          <dgm:dir/>
          <dgm:animLvl val="lvl"/>
          <dgm:resizeHandles val="exact"/>
        </dgm:presLayoutVars>
      </dgm:prSet>
      <dgm:spPr/>
    </dgm:pt>
    <dgm:pt modelId="{0F743544-090D-4441-B6FB-B1B213D17829}" type="pres">
      <dgm:prSet presAssocID="{02F9FD77-3CEF-5E41-87C5-F70B8A23FC53}" presName="Name8" presStyleCnt="0"/>
      <dgm:spPr/>
    </dgm:pt>
    <dgm:pt modelId="{B9466287-334A-D64F-9C3C-7C6047A9D20F}" type="pres">
      <dgm:prSet presAssocID="{02F9FD77-3CEF-5E41-87C5-F70B8A23FC53}" presName="level" presStyleLbl="node1" presStyleIdx="0" presStyleCnt="4">
        <dgm:presLayoutVars>
          <dgm:chMax val="1"/>
          <dgm:bulletEnabled val="1"/>
        </dgm:presLayoutVars>
      </dgm:prSet>
      <dgm:spPr/>
    </dgm:pt>
    <dgm:pt modelId="{020F542F-9D3B-3643-A93A-A12F551C62C4}" type="pres">
      <dgm:prSet presAssocID="{02F9FD77-3CEF-5E41-87C5-F70B8A23FC53}" presName="levelTx" presStyleLbl="revTx" presStyleIdx="0" presStyleCnt="0">
        <dgm:presLayoutVars>
          <dgm:chMax val="1"/>
          <dgm:bulletEnabled val="1"/>
        </dgm:presLayoutVars>
      </dgm:prSet>
      <dgm:spPr/>
    </dgm:pt>
    <dgm:pt modelId="{9326FB86-72A3-784B-BC3E-A45B69116026}" type="pres">
      <dgm:prSet presAssocID="{20B1BE1E-2D5D-2342-AE60-4A0085255247}" presName="Name8" presStyleCnt="0"/>
      <dgm:spPr/>
    </dgm:pt>
    <dgm:pt modelId="{638F6EC0-4F2F-354F-9917-710B634D4955}" type="pres">
      <dgm:prSet presAssocID="{20B1BE1E-2D5D-2342-AE60-4A0085255247}" presName="level" presStyleLbl="node1" presStyleIdx="1" presStyleCnt="4">
        <dgm:presLayoutVars>
          <dgm:chMax val="1"/>
          <dgm:bulletEnabled val="1"/>
        </dgm:presLayoutVars>
      </dgm:prSet>
      <dgm:spPr/>
    </dgm:pt>
    <dgm:pt modelId="{97CF4614-135C-0B4B-AE18-C49AB2FB5FF7}" type="pres">
      <dgm:prSet presAssocID="{20B1BE1E-2D5D-2342-AE60-4A0085255247}" presName="levelTx" presStyleLbl="revTx" presStyleIdx="0" presStyleCnt="0">
        <dgm:presLayoutVars>
          <dgm:chMax val="1"/>
          <dgm:bulletEnabled val="1"/>
        </dgm:presLayoutVars>
      </dgm:prSet>
      <dgm:spPr/>
    </dgm:pt>
    <dgm:pt modelId="{69CFC66E-BDBB-524B-B566-9D1CE0FE6B42}" type="pres">
      <dgm:prSet presAssocID="{9CF2208B-BDB3-AE49-9F11-D337BE2BC7FD}" presName="Name8" presStyleCnt="0"/>
      <dgm:spPr/>
    </dgm:pt>
    <dgm:pt modelId="{E1EEB186-2AE3-2140-B06B-C734C87BB295}" type="pres">
      <dgm:prSet presAssocID="{9CF2208B-BDB3-AE49-9F11-D337BE2BC7FD}" presName="level" presStyleLbl="node1" presStyleIdx="2" presStyleCnt="4">
        <dgm:presLayoutVars>
          <dgm:chMax val="1"/>
          <dgm:bulletEnabled val="1"/>
        </dgm:presLayoutVars>
      </dgm:prSet>
      <dgm:spPr/>
    </dgm:pt>
    <dgm:pt modelId="{B96FAB90-0D53-8943-B64B-39A8CDED9210}" type="pres">
      <dgm:prSet presAssocID="{9CF2208B-BDB3-AE49-9F11-D337BE2BC7FD}" presName="levelTx" presStyleLbl="revTx" presStyleIdx="0" presStyleCnt="0">
        <dgm:presLayoutVars>
          <dgm:chMax val="1"/>
          <dgm:bulletEnabled val="1"/>
        </dgm:presLayoutVars>
      </dgm:prSet>
      <dgm:spPr/>
    </dgm:pt>
    <dgm:pt modelId="{81975384-0FFC-EF40-8AC4-7BAFE5998B68}" type="pres">
      <dgm:prSet presAssocID="{8FB94AB2-C1BA-DD45-8540-C622DECF91C9}" presName="Name8" presStyleCnt="0"/>
      <dgm:spPr/>
    </dgm:pt>
    <dgm:pt modelId="{6CB51933-525D-8446-A454-D23DFE100B0D}" type="pres">
      <dgm:prSet presAssocID="{8FB94AB2-C1BA-DD45-8540-C622DECF91C9}" presName="level" presStyleLbl="node1" presStyleIdx="3" presStyleCnt="4" custLinFactNeighborX="-432" custLinFactNeighborY="1349">
        <dgm:presLayoutVars>
          <dgm:chMax val="1"/>
          <dgm:bulletEnabled val="1"/>
        </dgm:presLayoutVars>
      </dgm:prSet>
      <dgm:spPr/>
    </dgm:pt>
    <dgm:pt modelId="{5EC45F6C-1630-DE45-848E-6D591B02C09D}" type="pres">
      <dgm:prSet presAssocID="{8FB94AB2-C1BA-DD45-8540-C622DECF91C9}" presName="levelTx" presStyleLbl="revTx" presStyleIdx="0" presStyleCnt="0">
        <dgm:presLayoutVars>
          <dgm:chMax val="1"/>
          <dgm:bulletEnabled val="1"/>
        </dgm:presLayoutVars>
      </dgm:prSet>
      <dgm:spPr/>
    </dgm:pt>
  </dgm:ptLst>
  <dgm:cxnLst>
    <dgm:cxn modelId="{442E8C14-1E28-2C4E-B930-227C6FAE0C2B}" type="presOf" srcId="{02F9FD77-3CEF-5E41-87C5-F70B8A23FC53}" destId="{020F542F-9D3B-3643-A93A-A12F551C62C4}" srcOrd="1" destOrd="0" presId="urn:microsoft.com/office/officeart/2005/8/layout/pyramid1"/>
    <dgm:cxn modelId="{7F86216F-6017-8248-B7DF-CAF1816340BD}" srcId="{3F9F6481-AAB6-BA4F-8750-E6CCE34EA164}" destId="{8FB94AB2-C1BA-DD45-8540-C622DECF91C9}" srcOrd="3" destOrd="0" parTransId="{517ACFCA-43E8-DC4A-B655-0404860A4C33}" sibTransId="{28EF6A8B-0EE1-684D-B76E-2B8A19CEA3E7}"/>
    <dgm:cxn modelId="{85392E4F-E248-CA46-AF5D-FD7C5FB26446}" type="presOf" srcId="{3F9F6481-AAB6-BA4F-8750-E6CCE34EA164}" destId="{D9EDE72F-7776-D248-9EB9-534C486A82DB}" srcOrd="0" destOrd="0" presId="urn:microsoft.com/office/officeart/2005/8/layout/pyramid1"/>
    <dgm:cxn modelId="{8C9A8F50-1A06-764C-9C53-E1DA0BA44031}" srcId="{3F9F6481-AAB6-BA4F-8750-E6CCE34EA164}" destId="{20B1BE1E-2D5D-2342-AE60-4A0085255247}" srcOrd="1" destOrd="0" parTransId="{BBA465CC-35DD-FE41-859A-37B8EDEAA2C3}" sibTransId="{4C637493-4A65-5240-99F4-88AC5D1ABE52}"/>
    <dgm:cxn modelId="{93F16A90-013D-D84D-8274-26F898B494B1}" type="presOf" srcId="{20B1BE1E-2D5D-2342-AE60-4A0085255247}" destId="{97CF4614-135C-0B4B-AE18-C49AB2FB5FF7}" srcOrd="1" destOrd="0" presId="urn:microsoft.com/office/officeart/2005/8/layout/pyramid1"/>
    <dgm:cxn modelId="{67EAA1B5-E4D6-E14E-8B4B-FA3B12526C45}" type="presOf" srcId="{20B1BE1E-2D5D-2342-AE60-4A0085255247}" destId="{638F6EC0-4F2F-354F-9917-710B634D4955}" srcOrd="0" destOrd="0" presId="urn:microsoft.com/office/officeart/2005/8/layout/pyramid1"/>
    <dgm:cxn modelId="{76B3F4C2-777D-164F-AD57-8C305F933499}" type="presOf" srcId="{8FB94AB2-C1BA-DD45-8540-C622DECF91C9}" destId="{6CB51933-525D-8446-A454-D23DFE100B0D}" srcOrd="0" destOrd="0" presId="urn:microsoft.com/office/officeart/2005/8/layout/pyramid1"/>
    <dgm:cxn modelId="{D40128C5-28C9-E24F-BEC0-141BE87569F5}" type="presOf" srcId="{02F9FD77-3CEF-5E41-87C5-F70B8A23FC53}" destId="{B9466287-334A-D64F-9C3C-7C6047A9D20F}" srcOrd="0" destOrd="0" presId="urn:microsoft.com/office/officeart/2005/8/layout/pyramid1"/>
    <dgm:cxn modelId="{A8E2CEC8-6E1B-FA4D-B286-82BC46A7EF90}" type="presOf" srcId="{9CF2208B-BDB3-AE49-9F11-D337BE2BC7FD}" destId="{B96FAB90-0D53-8943-B64B-39A8CDED9210}" srcOrd="1" destOrd="0" presId="urn:microsoft.com/office/officeart/2005/8/layout/pyramid1"/>
    <dgm:cxn modelId="{B401D3CD-419D-A843-86D4-CE6552EECF16}" srcId="{3F9F6481-AAB6-BA4F-8750-E6CCE34EA164}" destId="{02F9FD77-3CEF-5E41-87C5-F70B8A23FC53}" srcOrd="0" destOrd="0" parTransId="{92366EDE-72EC-8E46-A28A-5E5A3A0193B6}" sibTransId="{7EBE75D7-90EE-FF44-9B8E-33140C9CDF62}"/>
    <dgm:cxn modelId="{704E47E2-B138-6643-A729-CCF68EB28962}" type="presOf" srcId="{9CF2208B-BDB3-AE49-9F11-D337BE2BC7FD}" destId="{E1EEB186-2AE3-2140-B06B-C734C87BB295}" srcOrd="0" destOrd="0" presId="urn:microsoft.com/office/officeart/2005/8/layout/pyramid1"/>
    <dgm:cxn modelId="{60435CE3-5405-5F4F-AF5E-FE672415F1A8}" type="presOf" srcId="{8FB94AB2-C1BA-DD45-8540-C622DECF91C9}" destId="{5EC45F6C-1630-DE45-848E-6D591B02C09D}" srcOrd="1" destOrd="0" presId="urn:microsoft.com/office/officeart/2005/8/layout/pyramid1"/>
    <dgm:cxn modelId="{139384F7-AB8E-DE4C-A7CD-C9C9BCAE7AE3}" srcId="{3F9F6481-AAB6-BA4F-8750-E6CCE34EA164}" destId="{9CF2208B-BDB3-AE49-9F11-D337BE2BC7FD}" srcOrd="2" destOrd="0" parTransId="{7126B84B-53FE-D340-8872-00509CE9DF18}" sibTransId="{F63019E8-006B-0E4D-B420-7A5171FBF972}"/>
    <dgm:cxn modelId="{901B58CA-C11B-2B43-9BEE-C6E6BA536A65}" type="presParOf" srcId="{D9EDE72F-7776-D248-9EB9-534C486A82DB}" destId="{0F743544-090D-4441-B6FB-B1B213D17829}" srcOrd="0" destOrd="0" presId="urn:microsoft.com/office/officeart/2005/8/layout/pyramid1"/>
    <dgm:cxn modelId="{D534AFD7-F32F-4C4D-A0FF-30E4E100C111}" type="presParOf" srcId="{0F743544-090D-4441-B6FB-B1B213D17829}" destId="{B9466287-334A-D64F-9C3C-7C6047A9D20F}" srcOrd="0" destOrd="0" presId="urn:microsoft.com/office/officeart/2005/8/layout/pyramid1"/>
    <dgm:cxn modelId="{0935FAC7-4713-934F-BA82-967E218CC2C3}" type="presParOf" srcId="{0F743544-090D-4441-B6FB-B1B213D17829}" destId="{020F542F-9D3B-3643-A93A-A12F551C62C4}" srcOrd="1" destOrd="0" presId="urn:microsoft.com/office/officeart/2005/8/layout/pyramid1"/>
    <dgm:cxn modelId="{B80D8505-300B-8142-A697-3746ACAD450F}" type="presParOf" srcId="{D9EDE72F-7776-D248-9EB9-534C486A82DB}" destId="{9326FB86-72A3-784B-BC3E-A45B69116026}" srcOrd="1" destOrd="0" presId="urn:microsoft.com/office/officeart/2005/8/layout/pyramid1"/>
    <dgm:cxn modelId="{7B74830F-4803-514B-A327-53F94043311C}" type="presParOf" srcId="{9326FB86-72A3-784B-BC3E-A45B69116026}" destId="{638F6EC0-4F2F-354F-9917-710B634D4955}" srcOrd="0" destOrd="0" presId="urn:microsoft.com/office/officeart/2005/8/layout/pyramid1"/>
    <dgm:cxn modelId="{B2DF3E2A-E06A-884D-9E39-6E24B4FD1BE9}" type="presParOf" srcId="{9326FB86-72A3-784B-BC3E-A45B69116026}" destId="{97CF4614-135C-0B4B-AE18-C49AB2FB5FF7}" srcOrd="1" destOrd="0" presId="urn:microsoft.com/office/officeart/2005/8/layout/pyramid1"/>
    <dgm:cxn modelId="{E369FE67-7082-EB45-8E92-0C6B170EF689}" type="presParOf" srcId="{D9EDE72F-7776-D248-9EB9-534C486A82DB}" destId="{69CFC66E-BDBB-524B-B566-9D1CE0FE6B42}" srcOrd="2" destOrd="0" presId="urn:microsoft.com/office/officeart/2005/8/layout/pyramid1"/>
    <dgm:cxn modelId="{11D63C6E-AE69-024C-B4F9-5F6624DBF176}" type="presParOf" srcId="{69CFC66E-BDBB-524B-B566-9D1CE0FE6B42}" destId="{E1EEB186-2AE3-2140-B06B-C734C87BB295}" srcOrd="0" destOrd="0" presId="urn:microsoft.com/office/officeart/2005/8/layout/pyramid1"/>
    <dgm:cxn modelId="{4306C82D-9799-3348-AE3F-9F8895A61ACB}" type="presParOf" srcId="{69CFC66E-BDBB-524B-B566-9D1CE0FE6B42}" destId="{B96FAB90-0D53-8943-B64B-39A8CDED9210}" srcOrd="1" destOrd="0" presId="urn:microsoft.com/office/officeart/2005/8/layout/pyramid1"/>
    <dgm:cxn modelId="{8C8A4C6E-01D8-0E48-885C-74A99B017C85}" type="presParOf" srcId="{D9EDE72F-7776-D248-9EB9-534C486A82DB}" destId="{81975384-0FFC-EF40-8AC4-7BAFE5998B68}" srcOrd="3" destOrd="0" presId="urn:microsoft.com/office/officeart/2005/8/layout/pyramid1"/>
    <dgm:cxn modelId="{D9A934E3-5162-7C47-B366-241C0E9CED0F}" type="presParOf" srcId="{81975384-0FFC-EF40-8AC4-7BAFE5998B68}" destId="{6CB51933-525D-8446-A454-D23DFE100B0D}" srcOrd="0" destOrd="0" presId="urn:microsoft.com/office/officeart/2005/8/layout/pyramid1"/>
    <dgm:cxn modelId="{33F721BB-09BD-E842-890F-33C6D477AF32}" type="presParOf" srcId="{81975384-0FFC-EF40-8AC4-7BAFE5998B68}" destId="{5EC45F6C-1630-DE45-848E-6D591B02C09D}" srcOrd="1"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9F6481-AAB6-BA4F-8750-E6CCE34EA164}" type="doc">
      <dgm:prSet loTypeId="urn:microsoft.com/office/officeart/2005/8/layout/pyramid1" loCatId="" qsTypeId="urn:microsoft.com/office/officeart/2005/8/quickstyle/simple1" qsCatId="simple" csTypeId="urn:microsoft.com/office/officeart/2005/8/colors/accent1_3" csCatId="accent1" phldr="1"/>
      <dgm:spPr/>
    </dgm:pt>
    <dgm:pt modelId="{9CF2208B-BDB3-AE49-9F11-D337BE2BC7FD}">
      <dgm:prSet phldrT="[Texte]" custT="1"/>
      <dgm:spPr>
        <a:solidFill>
          <a:srgbClr val="8FCACE">
            <a:alpha val="49000"/>
          </a:srgbClr>
        </a:solidFill>
        <a:ln w="15875">
          <a:solidFill>
            <a:srgbClr val="44546A"/>
          </a:solidFill>
          <a:extLst>
            <a:ext uri="{C807C97D-BFC1-408E-A445-0C87EB9F89A2}">
              <ask:lineSketchStyleProps xmlns:ask="http://schemas.microsoft.com/office/drawing/2018/sketchyshapes">
                <ask:type>
                  <ask:lineSketchFreehand/>
                </ask:type>
              </ask:lineSketchStyleProps>
            </a:ext>
          </a:extLst>
        </a:ln>
      </dgm:spPr>
      <dgm:t>
        <a:bodyPr/>
        <a:lstStyle/>
        <a:p>
          <a:r>
            <a:rPr lang="fr-FR" sz="1000" b="1" dirty="0">
              <a:solidFill>
                <a:srgbClr val="44546A"/>
              </a:solidFill>
              <a:latin typeface="Tw Cen MT"/>
            </a:rPr>
            <a:t>Harcèlement sexuel</a:t>
          </a:r>
        </a:p>
      </dgm:t>
    </dgm:pt>
    <dgm:pt modelId="{7126B84B-53FE-D340-8872-00509CE9DF18}" type="parTrans" cxnId="{139384F7-AB8E-DE4C-A7CD-C9C9BCAE7AE3}">
      <dgm:prSet/>
      <dgm:spPr/>
      <dgm:t>
        <a:bodyPr/>
        <a:lstStyle/>
        <a:p>
          <a:endParaRPr lang="fr-FR" sz="2400">
            <a:latin typeface="Tw Cen MT" panose="020B0602020104020603" pitchFamily="34" charset="77"/>
          </a:endParaRPr>
        </a:p>
      </dgm:t>
    </dgm:pt>
    <dgm:pt modelId="{F63019E8-006B-0E4D-B420-7A5171FBF972}" type="sibTrans" cxnId="{139384F7-AB8E-DE4C-A7CD-C9C9BCAE7AE3}">
      <dgm:prSet/>
      <dgm:spPr/>
      <dgm:t>
        <a:bodyPr/>
        <a:lstStyle/>
        <a:p>
          <a:endParaRPr lang="fr-FR" sz="2400">
            <a:latin typeface="Tw Cen MT" panose="020B0602020104020603" pitchFamily="34" charset="77"/>
          </a:endParaRPr>
        </a:p>
      </dgm:t>
    </dgm:pt>
    <dgm:pt modelId="{02F9FD77-3CEF-5E41-87C5-F70B8A23FC53}">
      <dgm:prSet phldrT="[Texte]" custT="1"/>
      <dgm:spPr>
        <a:solidFill>
          <a:srgbClr val="8FCACE"/>
        </a:solidFill>
        <a:ln w="15875">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br>
            <a:rPr lang="fr-FR" sz="1200" b="1" dirty="0">
              <a:solidFill>
                <a:schemeClr val="bg1"/>
              </a:solidFill>
              <a:latin typeface="Tw Cen MT"/>
            </a:rPr>
          </a:br>
          <a:r>
            <a:rPr lang="fr-FR" sz="1000" b="1" dirty="0">
              <a:solidFill>
                <a:schemeClr val="bg1"/>
              </a:solidFill>
              <a:latin typeface="Tw Cen MT"/>
            </a:rPr>
            <a:t>Viol</a:t>
          </a:r>
        </a:p>
      </dgm:t>
    </dgm:pt>
    <dgm:pt modelId="{92366EDE-72EC-8E46-A28A-5E5A3A0193B6}" type="parTrans" cxnId="{B401D3CD-419D-A843-86D4-CE6552EECF16}">
      <dgm:prSet/>
      <dgm:spPr/>
      <dgm:t>
        <a:bodyPr/>
        <a:lstStyle/>
        <a:p>
          <a:endParaRPr lang="fr-FR" sz="2400">
            <a:latin typeface="Tw Cen MT" panose="020B0602020104020603" pitchFamily="34" charset="77"/>
          </a:endParaRPr>
        </a:p>
      </dgm:t>
    </dgm:pt>
    <dgm:pt modelId="{7EBE75D7-90EE-FF44-9B8E-33140C9CDF62}" type="sibTrans" cxnId="{B401D3CD-419D-A843-86D4-CE6552EECF16}">
      <dgm:prSet/>
      <dgm:spPr/>
      <dgm:t>
        <a:bodyPr/>
        <a:lstStyle/>
        <a:p>
          <a:endParaRPr lang="fr-FR" sz="2400">
            <a:latin typeface="Tw Cen MT" panose="020B0602020104020603" pitchFamily="34" charset="77"/>
          </a:endParaRPr>
        </a:p>
      </dgm:t>
    </dgm:pt>
    <dgm:pt modelId="{20B1BE1E-2D5D-2342-AE60-4A0085255247}">
      <dgm:prSet phldrT="[Texte]" custT="1"/>
      <dgm:spPr>
        <a:solidFill>
          <a:srgbClr val="8FCACE">
            <a:alpha val="70000"/>
          </a:srgbClr>
        </a:solidFill>
        <a:ln w="15875">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r>
            <a:rPr lang="fr-FR" sz="1000" b="1" dirty="0">
              <a:solidFill>
                <a:schemeClr val="bg1"/>
              </a:solidFill>
              <a:latin typeface="Tw Cen MT"/>
            </a:rPr>
            <a:t>Atteinte à l’intégrité sexuelle</a:t>
          </a:r>
        </a:p>
      </dgm:t>
    </dgm:pt>
    <dgm:pt modelId="{BBA465CC-35DD-FE41-859A-37B8EDEAA2C3}" type="parTrans" cxnId="{8C9A8F50-1A06-764C-9C53-E1DA0BA44031}">
      <dgm:prSet/>
      <dgm:spPr/>
      <dgm:t>
        <a:bodyPr/>
        <a:lstStyle/>
        <a:p>
          <a:endParaRPr lang="fr-FR" sz="2400">
            <a:latin typeface="Tw Cen MT" panose="020B0602020104020603" pitchFamily="34" charset="77"/>
          </a:endParaRPr>
        </a:p>
      </dgm:t>
    </dgm:pt>
    <dgm:pt modelId="{4C637493-4A65-5240-99F4-88AC5D1ABE52}" type="sibTrans" cxnId="{8C9A8F50-1A06-764C-9C53-E1DA0BA44031}">
      <dgm:prSet/>
      <dgm:spPr/>
      <dgm:t>
        <a:bodyPr/>
        <a:lstStyle/>
        <a:p>
          <a:endParaRPr lang="fr-FR" sz="2400">
            <a:latin typeface="Tw Cen MT" panose="020B0602020104020603" pitchFamily="34" charset="77"/>
          </a:endParaRPr>
        </a:p>
      </dgm:t>
    </dgm:pt>
    <dgm:pt modelId="{8FB94AB2-C1BA-DD45-8540-C622DECF91C9}">
      <dgm:prSet phldrT="[Texte]" custT="1"/>
      <dgm:spPr>
        <a:solidFill>
          <a:srgbClr val="8FCACE">
            <a:alpha val="32544"/>
          </a:srgbClr>
        </a:solidFill>
        <a:ln w="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r>
            <a:rPr lang="fr-FR" sz="1000" b="1" dirty="0">
              <a:solidFill>
                <a:schemeClr val="bg1"/>
              </a:solidFill>
              <a:latin typeface="Tw Cen MT"/>
            </a:rPr>
            <a:t>Discrimination fondée sur le sexe</a:t>
          </a:r>
          <a:endParaRPr lang="fr-FR" sz="1000" b="1" dirty="0">
            <a:solidFill>
              <a:schemeClr val="bg1"/>
            </a:solidFill>
            <a:latin typeface="Tw Cen MT" panose="020B0602020104020603" pitchFamily="34" charset="77"/>
          </a:endParaRPr>
        </a:p>
      </dgm:t>
    </dgm:pt>
    <dgm:pt modelId="{517ACFCA-43E8-DC4A-B655-0404860A4C33}" type="parTrans" cxnId="{7F86216F-6017-8248-B7DF-CAF1816340BD}">
      <dgm:prSet/>
      <dgm:spPr/>
      <dgm:t>
        <a:bodyPr/>
        <a:lstStyle/>
        <a:p>
          <a:endParaRPr lang="fr-FR" sz="2400">
            <a:latin typeface="Tw Cen MT" panose="020B0602020104020603" pitchFamily="34" charset="77"/>
          </a:endParaRPr>
        </a:p>
      </dgm:t>
    </dgm:pt>
    <dgm:pt modelId="{28EF6A8B-0EE1-684D-B76E-2B8A19CEA3E7}" type="sibTrans" cxnId="{7F86216F-6017-8248-B7DF-CAF1816340BD}">
      <dgm:prSet/>
      <dgm:spPr/>
      <dgm:t>
        <a:bodyPr/>
        <a:lstStyle/>
        <a:p>
          <a:endParaRPr lang="fr-FR" sz="2400">
            <a:latin typeface="Tw Cen MT" panose="020B0602020104020603" pitchFamily="34" charset="77"/>
          </a:endParaRPr>
        </a:p>
      </dgm:t>
    </dgm:pt>
    <dgm:pt modelId="{D9EDE72F-7776-D248-9EB9-534C486A82DB}" type="pres">
      <dgm:prSet presAssocID="{3F9F6481-AAB6-BA4F-8750-E6CCE34EA164}" presName="Name0" presStyleCnt="0">
        <dgm:presLayoutVars>
          <dgm:dir/>
          <dgm:animLvl val="lvl"/>
          <dgm:resizeHandles val="exact"/>
        </dgm:presLayoutVars>
      </dgm:prSet>
      <dgm:spPr/>
    </dgm:pt>
    <dgm:pt modelId="{0F743544-090D-4441-B6FB-B1B213D17829}" type="pres">
      <dgm:prSet presAssocID="{02F9FD77-3CEF-5E41-87C5-F70B8A23FC53}" presName="Name8" presStyleCnt="0"/>
      <dgm:spPr/>
    </dgm:pt>
    <dgm:pt modelId="{B9466287-334A-D64F-9C3C-7C6047A9D20F}" type="pres">
      <dgm:prSet presAssocID="{02F9FD77-3CEF-5E41-87C5-F70B8A23FC53}" presName="level" presStyleLbl="node1" presStyleIdx="0" presStyleCnt="4">
        <dgm:presLayoutVars>
          <dgm:chMax val="1"/>
          <dgm:bulletEnabled val="1"/>
        </dgm:presLayoutVars>
      </dgm:prSet>
      <dgm:spPr/>
    </dgm:pt>
    <dgm:pt modelId="{020F542F-9D3B-3643-A93A-A12F551C62C4}" type="pres">
      <dgm:prSet presAssocID="{02F9FD77-3CEF-5E41-87C5-F70B8A23FC53}" presName="levelTx" presStyleLbl="revTx" presStyleIdx="0" presStyleCnt="0">
        <dgm:presLayoutVars>
          <dgm:chMax val="1"/>
          <dgm:bulletEnabled val="1"/>
        </dgm:presLayoutVars>
      </dgm:prSet>
      <dgm:spPr/>
    </dgm:pt>
    <dgm:pt modelId="{9326FB86-72A3-784B-BC3E-A45B69116026}" type="pres">
      <dgm:prSet presAssocID="{20B1BE1E-2D5D-2342-AE60-4A0085255247}" presName="Name8" presStyleCnt="0"/>
      <dgm:spPr/>
    </dgm:pt>
    <dgm:pt modelId="{638F6EC0-4F2F-354F-9917-710B634D4955}" type="pres">
      <dgm:prSet presAssocID="{20B1BE1E-2D5D-2342-AE60-4A0085255247}" presName="level" presStyleLbl="node1" presStyleIdx="1" presStyleCnt="4">
        <dgm:presLayoutVars>
          <dgm:chMax val="1"/>
          <dgm:bulletEnabled val="1"/>
        </dgm:presLayoutVars>
      </dgm:prSet>
      <dgm:spPr/>
    </dgm:pt>
    <dgm:pt modelId="{97CF4614-135C-0B4B-AE18-C49AB2FB5FF7}" type="pres">
      <dgm:prSet presAssocID="{20B1BE1E-2D5D-2342-AE60-4A0085255247}" presName="levelTx" presStyleLbl="revTx" presStyleIdx="0" presStyleCnt="0">
        <dgm:presLayoutVars>
          <dgm:chMax val="1"/>
          <dgm:bulletEnabled val="1"/>
        </dgm:presLayoutVars>
      </dgm:prSet>
      <dgm:spPr/>
    </dgm:pt>
    <dgm:pt modelId="{69CFC66E-BDBB-524B-B566-9D1CE0FE6B42}" type="pres">
      <dgm:prSet presAssocID="{9CF2208B-BDB3-AE49-9F11-D337BE2BC7FD}" presName="Name8" presStyleCnt="0"/>
      <dgm:spPr/>
    </dgm:pt>
    <dgm:pt modelId="{E1EEB186-2AE3-2140-B06B-C734C87BB295}" type="pres">
      <dgm:prSet presAssocID="{9CF2208B-BDB3-AE49-9F11-D337BE2BC7FD}" presName="level" presStyleLbl="node1" presStyleIdx="2" presStyleCnt="4">
        <dgm:presLayoutVars>
          <dgm:chMax val="1"/>
          <dgm:bulletEnabled val="1"/>
        </dgm:presLayoutVars>
      </dgm:prSet>
      <dgm:spPr/>
    </dgm:pt>
    <dgm:pt modelId="{B96FAB90-0D53-8943-B64B-39A8CDED9210}" type="pres">
      <dgm:prSet presAssocID="{9CF2208B-BDB3-AE49-9F11-D337BE2BC7FD}" presName="levelTx" presStyleLbl="revTx" presStyleIdx="0" presStyleCnt="0">
        <dgm:presLayoutVars>
          <dgm:chMax val="1"/>
          <dgm:bulletEnabled val="1"/>
        </dgm:presLayoutVars>
      </dgm:prSet>
      <dgm:spPr/>
    </dgm:pt>
    <dgm:pt modelId="{81975384-0FFC-EF40-8AC4-7BAFE5998B68}" type="pres">
      <dgm:prSet presAssocID="{8FB94AB2-C1BA-DD45-8540-C622DECF91C9}" presName="Name8" presStyleCnt="0"/>
      <dgm:spPr/>
    </dgm:pt>
    <dgm:pt modelId="{6CB51933-525D-8446-A454-D23DFE100B0D}" type="pres">
      <dgm:prSet presAssocID="{8FB94AB2-C1BA-DD45-8540-C622DECF91C9}" presName="level" presStyleLbl="node1" presStyleIdx="3" presStyleCnt="4" custLinFactNeighborX="-432" custLinFactNeighborY="1349">
        <dgm:presLayoutVars>
          <dgm:chMax val="1"/>
          <dgm:bulletEnabled val="1"/>
        </dgm:presLayoutVars>
      </dgm:prSet>
      <dgm:spPr/>
    </dgm:pt>
    <dgm:pt modelId="{5EC45F6C-1630-DE45-848E-6D591B02C09D}" type="pres">
      <dgm:prSet presAssocID="{8FB94AB2-C1BA-DD45-8540-C622DECF91C9}" presName="levelTx" presStyleLbl="revTx" presStyleIdx="0" presStyleCnt="0">
        <dgm:presLayoutVars>
          <dgm:chMax val="1"/>
          <dgm:bulletEnabled val="1"/>
        </dgm:presLayoutVars>
      </dgm:prSet>
      <dgm:spPr/>
    </dgm:pt>
  </dgm:ptLst>
  <dgm:cxnLst>
    <dgm:cxn modelId="{442E8C14-1E28-2C4E-B930-227C6FAE0C2B}" type="presOf" srcId="{02F9FD77-3CEF-5E41-87C5-F70B8A23FC53}" destId="{020F542F-9D3B-3643-A93A-A12F551C62C4}" srcOrd="1" destOrd="0" presId="urn:microsoft.com/office/officeart/2005/8/layout/pyramid1"/>
    <dgm:cxn modelId="{7F86216F-6017-8248-B7DF-CAF1816340BD}" srcId="{3F9F6481-AAB6-BA4F-8750-E6CCE34EA164}" destId="{8FB94AB2-C1BA-DD45-8540-C622DECF91C9}" srcOrd="3" destOrd="0" parTransId="{517ACFCA-43E8-DC4A-B655-0404860A4C33}" sibTransId="{28EF6A8B-0EE1-684D-B76E-2B8A19CEA3E7}"/>
    <dgm:cxn modelId="{85392E4F-E248-CA46-AF5D-FD7C5FB26446}" type="presOf" srcId="{3F9F6481-AAB6-BA4F-8750-E6CCE34EA164}" destId="{D9EDE72F-7776-D248-9EB9-534C486A82DB}" srcOrd="0" destOrd="0" presId="urn:microsoft.com/office/officeart/2005/8/layout/pyramid1"/>
    <dgm:cxn modelId="{8C9A8F50-1A06-764C-9C53-E1DA0BA44031}" srcId="{3F9F6481-AAB6-BA4F-8750-E6CCE34EA164}" destId="{20B1BE1E-2D5D-2342-AE60-4A0085255247}" srcOrd="1" destOrd="0" parTransId="{BBA465CC-35DD-FE41-859A-37B8EDEAA2C3}" sibTransId="{4C637493-4A65-5240-99F4-88AC5D1ABE52}"/>
    <dgm:cxn modelId="{93F16A90-013D-D84D-8274-26F898B494B1}" type="presOf" srcId="{20B1BE1E-2D5D-2342-AE60-4A0085255247}" destId="{97CF4614-135C-0B4B-AE18-C49AB2FB5FF7}" srcOrd="1" destOrd="0" presId="urn:microsoft.com/office/officeart/2005/8/layout/pyramid1"/>
    <dgm:cxn modelId="{67EAA1B5-E4D6-E14E-8B4B-FA3B12526C45}" type="presOf" srcId="{20B1BE1E-2D5D-2342-AE60-4A0085255247}" destId="{638F6EC0-4F2F-354F-9917-710B634D4955}" srcOrd="0" destOrd="0" presId="urn:microsoft.com/office/officeart/2005/8/layout/pyramid1"/>
    <dgm:cxn modelId="{76B3F4C2-777D-164F-AD57-8C305F933499}" type="presOf" srcId="{8FB94AB2-C1BA-DD45-8540-C622DECF91C9}" destId="{6CB51933-525D-8446-A454-D23DFE100B0D}" srcOrd="0" destOrd="0" presId="urn:microsoft.com/office/officeart/2005/8/layout/pyramid1"/>
    <dgm:cxn modelId="{D40128C5-28C9-E24F-BEC0-141BE87569F5}" type="presOf" srcId="{02F9FD77-3CEF-5E41-87C5-F70B8A23FC53}" destId="{B9466287-334A-D64F-9C3C-7C6047A9D20F}" srcOrd="0" destOrd="0" presId="urn:microsoft.com/office/officeart/2005/8/layout/pyramid1"/>
    <dgm:cxn modelId="{A8E2CEC8-6E1B-FA4D-B286-82BC46A7EF90}" type="presOf" srcId="{9CF2208B-BDB3-AE49-9F11-D337BE2BC7FD}" destId="{B96FAB90-0D53-8943-B64B-39A8CDED9210}" srcOrd="1" destOrd="0" presId="urn:microsoft.com/office/officeart/2005/8/layout/pyramid1"/>
    <dgm:cxn modelId="{B401D3CD-419D-A843-86D4-CE6552EECF16}" srcId="{3F9F6481-AAB6-BA4F-8750-E6CCE34EA164}" destId="{02F9FD77-3CEF-5E41-87C5-F70B8A23FC53}" srcOrd="0" destOrd="0" parTransId="{92366EDE-72EC-8E46-A28A-5E5A3A0193B6}" sibTransId="{7EBE75D7-90EE-FF44-9B8E-33140C9CDF62}"/>
    <dgm:cxn modelId="{704E47E2-B138-6643-A729-CCF68EB28962}" type="presOf" srcId="{9CF2208B-BDB3-AE49-9F11-D337BE2BC7FD}" destId="{E1EEB186-2AE3-2140-B06B-C734C87BB295}" srcOrd="0" destOrd="0" presId="urn:microsoft.com/office/officeart/2005/8/layout/pyramid1"/>
    <dgm:cxn modelId="{60435CE3-5405-5F4F-AF5E-FE672415F1A8}" type="presOf" srcId="{8FB94AB2-C1BA-DD45-8540-C622DECF91C9}" destId="{5EC45F6C-1630-DE45-848E-6D591B02C09D}" srcOrd="1" destOrd="0" presId="urn:microsoft.com/office/officeart/2005/8/layout/pyramid1"/>
    <dgm:cxn modelId="{139384F7-AB8E-DE4C-A7CD-C9C9BCAE7AE3}" srcId="{3F9F6481-AAB6-BA4F-8750-E6CCE34EA164}" destId="{9CF2208B-BDB3-AE49-9F11-D337BE2BC7FD}" srcOrd="2" destOrd="0" parTransId="{7126B84B-53FE-D340-8872-00509CE9DF18}" sibTransId="{F63019E8-006B-0E4D-B420-7A5171FBF972}"/>
    <dgm:cxn modelId="{901B58CA-C11B-2B43-9BEE-C6E6BA536A65}" type="presParOf" srcId="{D9EDE72F-7776-D248-9EB9-534C486A82DB}" destId="{0F743544-090D-4441-B6FB-B1B213D17829}" srcOrd="0" destOrd="0" presId="urn:microsoft.com/office/officeart/2005/8/layout/pyramid1"/>
    <dgm:cxn modelId="{D534AFD7-F32F-4C4D-A0FF-30E4E100C111}" type="presParOf" srcId="{0F743544-090D-4441-B6FB-B1B213D17829}" destId="{B9466287-334A-D64F-9C3C-7C6047A9D20F}" srcOrd="0" destOrd="0" presId="urn:microsoft.com/office/officeart/2005/8/layout/pyramid1"/>
    <dgm:cxn modelId="{0935FAC7-4713-934F-BA82-967E218CC2C3}" type="presParOf" srcId="{0F743544-090D-4441-B6FB-B1B213D17829}" destId="{020F542F-9D3B-3643-A93A-A12F551C62C4}" srcOrd="1" destOrd="0" presId="urn:microsoft.com/office/officeart/2005/8/layout/pyramid1"/>
    <dgm:cxn modelId="{B80D8505-300B-8142-A697-3746ACAD450F}" type="presParOf" srcId="{D9EDE72F-7776-D248-9EB9-534C486A82DB}" destId="{9326FB86-72A3-784B-BC3E-A45B69116026}" srcOrd="1" destOrd="0" presId="urn:microsoft.com/office/officeart/2005/8/layout/pyramid1"/>
    <dgm:cxn modelId="{7B74830F-4803-514B-A327-53F94043311C}" type="presParOf" srcId="{9326FB86-72A3-784B-BC3E-A45B69116026}" destId="{638F6EC0-4F2F-354F-9917-710B634D4955}" srcOrd="0" destOrd="0" presId="urn:microsoft.com/office/officeart/2005/8/layout/pyramid1"/>
    <dgm:cxn modelId="{B2DF3E2A-E06A-884D-9E39-6E24B4FD1BE9}" type="presParOf" srcId="{9326FB86-72A3-784B-BC3E-A45B69116026}" destId="{97CF4614-135C-0B4B-AE18-C49AB2FB5FF7}" srcOrd="1" destOrd="0" presId="urn:microsoft.com/office/officeart/2005/8/layout/pyramid1"/>
    <dgm:cxn modelId="{E369FE67-7082-EB45-8E92-0C6B170EF689}" type="presParOf" srcId="{D9EDE72F-7776-D248-9EB9-534C486A82DB}" destId="{69CFC66E-BDBB-524B-B566-9D1CE0FE6B42}" srcOrd="2" destOrd="0" presId="urn:microsoft.com/office/officeart/2005/8/layout/pyramid1"/>
    <dgm:cxn modelId="{11D63C6E-AE69-024C-B4F9-5F6624DBF176}" type="presParOf" srcId="{69CFC66E-BDBB-524B-B566-9D1CE0FE6B42}" destId="{E1EEB186-2AE3-2140-B06B-C734C87BB295}" srcOrd="0" destOrd="0" presId="urn:microsoft.com/office/officeart/2005/8/layout/pyramid1"/>
    <dgm:cxn modelId="{4306C82D-9799-3348-AE3F-9F8895A61ACB}" type="presParOf" srcId="{69CFC66E-BDBB-524B-B566-9D1CE0FE6B42}" destId="{B96FAB90-0D53-8943-B64B-39A8CDED9210}" srcOrd="1" destOrd="0" presId="urn:microsoft.com/office/officeart/2005/8/layout/pyramid1"/>
    <dgm:cxn modelId="{8C8A4C6E-01D8-0E48-885C-74A99B017C85}" type="presParOf" srcId="{D9EDE72F-7776-D248-9EB9-534C486A82DB}" destId="{81975384-0FFC-EF40-8AC4-7BAFE5998B68}" srcOrd="3" destOrd="0" presId="urn:microsoft.com/office/officeart/2005/8/layout/pyramid1"/>
    <dgm:cxn modelId="{D9A934E3-5162-7C47-B366-241C0E9CED0F}" type="presParOf" srcId="{81975384-0FFC-EF40-8AC4-7BAFE5998B68}" destId="{6CB51933-525D-8446-A454-D23DFE100B0D}" srcOrd="0" destOrd="0" presId="urn:microsoft.com/office/officeart/2005/8/layout/pyramid1"/>
    <dgm:cxn modelId="{33F721BB-09BD-E842-890F-33C6D477AF32}" type="presParOf" srcId="{81975384-0FFC-EF40-8AC4-7BAFE5998B68}" destId="{5EC45F6C-1630-DE45-848E-6D591B02C09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B2059B-C135-4E4B-BD23-8717C3DAA11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4B71C818-F122-BA4D-BAFF-A705A61928DA}">
      <dgm:prSet custT="1"/>
      <dgm:spPr>
        <a:solidFill>
          <a:srgbClr val="8FCACE"/>
        </a:solidFill>
        <a:ln w="1905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r>
            <a:rPr lang="fr-FR" sz="2000" dirty="0">
              <a:latin typeface="Tw Cen MT"/>
            </a:rPr>
            <a:t>Le </a:t>
          </a:r>
          <a:r>
            <a:rPr lang="fr-FR" sz="2000" b="1" dirty="0">
              <a:latin typeface="Tw Cen MT"/>
            </a:rPr>
            <a:t>comportement est non désiré, intempestif, abusif et blessant</a:t>
          </a:r>
          <a:r>
            <a:rPr lang="fr-FR" sz="2000" dirty="0">
              <a:latin typeface="Tw Cen MT"/>
            </a:rPr>
            <a:t> pour la personne qui en fait l’objet.</a:t>
          </a:r>
        </a:p>
      </dgm:t>
    </dgm:pt>
    <dgm:pt modelId="{E3744D07-9D63-394D-9F5E-0EB90954936D}" type="parTrans" cxnId="{E6F62976-D21C-0C42-B19F-407ECC2BEB70}">
      <dgm:prSet/>
      <dgm:spPr/>
      <dgm:t>
        <a:bodyPr/>
        <a:lstStyle/>
        <a:p>
          <a:endParaRPr lang="fr-FR">
            <a:latin typeface="Tw Cen MT" panose="020B0602020104020603" pitchFamily="34" charset="77"/>
          </a:endParaRPr>
        </a:p>
      </dgm:t>
    </dgm:pt>
    <dgm:pt modelId="{0AA739DE-B570-BC4B-B6B6-6BB46EFA6050}" type="sibTrans" cxnId="{E6F62976-D21C-0C42-B19F-407ECC2BEB70}">
      <dgm:prSet/>
      <dgm:spPr>
        <a:solidFill>
          <a:srgbClr val="8FCACE"/>
        </a:solidFill>
        <a:ln w="25400">
          <a:solidFill>
            <a:srgbClr val="8FCACE"/>
          </a:solidFill>
        </a:ln>
      </dgm:spPr>
      <dgm:t>
        <a:bodyPr/>
        <a:lstStyle/>
        <a:p>
          <a:endParaRPr lang="fr-FR">
            <a:latin typeface="Tw Cen MT" panose="020B0602020104020603" pitchFamily="34" charset="77"/>
          </a:endParaRPr>
        </a:p>
      </dgm:t>
    </dgm:pt>
    <dgm:pt modelId="{A7D0D538-B99B-5644-A792-1687F41E5C26}">
      <dgm:prSet custT="1"/>
      <dgm:spPr>
        <a:solidFill>
          <a:srgbClr val="8FCACE"/>
        </a:solidFill>
        <a:ln w="1905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r>
            <a:rPr lang="fr-FR" sz="2000" dirty="0">
              <a:latin typeface="Tw Cen MT"/>
            </a:rPr>
            <a:t>Le fait qu’une personne refuse ou accepte un tel comportement est utilisé explicitement ou implicitement comme </a:t>
          </a:r>
          <a:r>
            <a:rPr lang="fr-FR" sz="2000" b="1" dirty="0">
              <a:latin typeface="Tw Cen MT"/>
            </a:rPr>
            <a:t>base d’une décision affectant les droits de cette personne au travail.</a:t>
          </a:r>
        </a:p>
      </dgm:t>
    </dgm:pt>
    <dgm:pt modelId="{859CFAF5-8A1B-1245-A6FB-B58406C73FD2}" type="parTrans" cxnId="{D3DBDD9B-0408-E340-A1B7-6220CEF05311}">
      <dgm:prSet/>
      <dgm:spPr/>
      <dgm:t>
        <a:bodyPr/>
        <a:lstStyle/>
        <a:p>
          <a:endParaRPr lang="fr-FR">
            <a:latin typeface="Tw Cen MT" panose="020B0602020104020603" pitchFamily="34" charset="77"/>
          </a:endParaRPr>
        </a:p>
      </dgm:t>
    </dgm:pt>
    <dgm:pt modelId="{597FB6FA-070E-994E-8932-2B2678C4E1C1}" type="sibTrans" cxnId="{D3DBDD9B-0408-E340-A1B7-6220CEF05311}">
      <dgm:prSet/>
      <dgm:spPr/>
      <dgm:t>
        <a:bodyPr/>
        <a:lstStyle/>
        <a:p>
          <a:endParaRPr lang="fr-FR">
            <a:latin typeface="Tw Cen MT" panose="020B0602020104020603" pitchFamily="34" charset="77"/>
          </a:endParaRPr>
        </a:p>
      </dgm:t>
    </dgm:pt>
    <dgm:pt modelId="{481C5498-424A-4444-A7EE-B22F1B58AFCC}">
      <dgm:prSet custT="1"/>
      <dgm:spPr>
        <a:solidFill>
          <a:srgbClr val="8FCACE"/>
        </a:solidFill>
        <a:ln w="1905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r>
            <a:rPr lang="fr-FR" sz="2000" dirty="0">
              <a:latin typeface="Tw Cen MT"/>
            </a:rPr>
            <a:t>Un tel comportement crée un </a:t>
          </a:r>
          <a:r>
            <a:rPr lang="fr-FR" sz="2000" b="1" dirty="0">
              <a:latin typeface="Tw Cen MT"/>
            </a:rPr>
            <a:t>environnement intimidant, hostile, dégradant, humiliant ou offensant</a:t>
          </a:r>
          <a:r>
            <a:rPr lang="fr-FR" sz="2000" dirty="0">
              <a:latin typeface="Tw Cen MT"/>
            </a:rPr>
            <a:t> à l’égard de la personne qui en fait l’objet.</a:t>
          </a:r>
        </a:p>
      </dgm:t>
    </dgm:pt>
    <dgm:pt modelId="{91BCE638-5719-A548-A6B7-3199257CC62F}" type="parTrans" cxnId="{A4FDFA41-61F4-2A4F-9C10-717663CF569D}">
      <dgm:prSet/>
      <dgm:spPr/>
      <dgm:t>
        <a:bodyPr/>
        <a:lstStyle/>
        <a:p>
          <a:endParaRPr lang="fr-FR">
            <a:latin typeface="Tw Cen MT" panose="020B0602020104020603" pitchFamily="34" charset="77"/>
          </a:endParaRPr>
        </a:p>
      </dgm:t>
    </dgm:pt>
    <dgm:pt modelId="{4E9C799F-BC12-6549-A39B-FFD09944BB41}" type="sibTrans" cxnId="{A4FDFA41-61F4-2A4F-9C10-717663CF569D}">
      <dgm:prSet/>
      <dgm:spPr/>
      <dgm:t>
        <a:bodyPr/>
        <a:lstStyle/>
        <a:p>
          <a:endParaRPr lang="fr-FR">
            <a:latin typeface="Tw Cen MT" panose="020B0602020104020603" pitchFamily="34" charset="77"/>
          </a:endParaRPr>
        </a:p>
      </dgm:t>
    </dgm:pt>
    <dgm:pt modelId="{4C426A09-9ADD-0749-8CF8-30804909C182}" type="pres">
      <dgm:prSet presAssocID="{4EB2059B-C135-4E4B-BD23-8717C3DAA113}" presName="Name0" presStyleCnt="0">
        <dgm:presLayoutVars>
          <dgm:chMax val="7"/>
          <dgm:chPref val="7"/>
          <dgm:dir/>
        </dgm:presLayoutVars>
      </dgm:prSet>
      <dgm:spPr/>
    </dgm:pt>
    <dgm:pt modelId="{FD74B782-0FA3-9C4D-9EBA-831B568B5693}" type="pres">
      <dgm:prSet presAssocID="{4EB2059B-C135-4E4B-BD23-8717C3DAA113}" presName="Name1" presStyleCnt="0"/>
      <dgm:spPr/>
    </dgm:pt>
    <dgm:pt modelId="{14399B83-8148-6642-BDE1-F2AFCB369A73}" type="pres">
      <dgm:prSet presAssocID="{4EB2059B-C135-4E4B-BD23-8717C3DAA113}" presName="cycle" presStyleCnt="0"/>
      <dgm:spPr/>
    </dgm:pt>
    <dgm:pt modelId="{1DA254FA-9F8F-4C49-ACD1-9465676F8913}" type="pres">
      <dgm:prSet presAssocID="{4EB2059B-C135-4E4B-BD23-8717C3DAA113}" presName="srcNode" presStyleLbl="node1" presStyleIdx="0" presStyleCnt="3"/>
      <dgm:spPr/>
    </dgm:pt>
    <dgm:pt modelId="{A46EA9E4-5902-CF4B-8A63-4DEE8BDAD283}" type="pres">
      <dgm:prSet presAssocID="{4EB2059B-C135-4E4B-BD23-8717C3DAA113}" presName="conn" presStyleLbl="parChTrans1D2" presStyleIdx="0" presStyleCnt="1"/>
      <dgm:spPr/>
    </dgm:pt>
    <dgm:pt modelId="{2F793904-DD17-1849-A90D-2E440FD64CAB}" type="pres">
      <dgm:prSet presAssocID="{4EB2059B-C135-4E4B-BD23-8717C3DAA113}" presName="extraNode" presStyleLbl="node1" presStyleIdx="0" presStyleCnt="3"/>
      <dgm:spPr/>
    </dgm:pt>
    <dgm:pt modelId="{2BE12EEA-4417-B142-B5D8-8FC4F9FA99A1}" type="pres">
      <dgm:prSet presAssocID="{4EB2059B-C135-4E4B-BD23-8717C3DAA113}" presName="dstNode" presStyleLbl="node1" presStyleIdx="0" presStyleCnt="3"/>
      <dgm:spPr/>
    </dgm:pt>
    <dgm:pt modelId="{482AF7CB-855D-EA42-B5C2-04441E459D91}" type="pres">
      <dgm:prSet presAssocID="{4B71C818-F122-BA4D-BAFF-A705A61928DA}" presName="text_1" presStyleLbl="node1" presStyleIdx="0" presStyleCnt="3">
        <dgm:presLayoutVars>
          <dgm:bulletEnabled val="1"/>
        </dgm:presLayoutVars>
      </dgm:prSet>
      <dgm:spPr/>
    </dgm:pt>
    <dgm:pt modelId="{B1C33F31-668C-D641-80A7-0738637B3C5D}" type="pres">
      <dgm:prSet presAssocID="{4B71C818-F122-BA4D-BAFF-A705A61928DA}" presName="accent_1" presStyleCnt="0"/>
      <dgm:spPr/>
    </dgm:pt>
    <dgm:pt modelId="{2D187B98-1EC3-4E49-A3FB-FD33FB6DE298}" type="pres">
      <dgm:prSet presAssocID="{4B71C818-F122-BA4D-BAFF-A705A61928DA}" presName="accentRepeatNode" presStyleLbl="solidFgAcc1" presStyleIdx="0" presStyleCnt="3" custLinFactNeighborX="0"/>
      <dgm:spPr>
        <a:ln w="25400">
          <a:solidFill>
            <a:srgbClr val="8FCACE"/>
          </a:solidFill>
        </a:ln>
      </dgm:spPr>
    </dgm:pt>
    <dgm:pt modelId="{42466CA1-245B-A14D-8D5E-A417EE2F5767}" type="pres">
      <dgm:prSet presAssocID="{A7D0D538-B99B-5644-A792-1687F41E5C26}" presName="text_2" presStyleLbl="node1" presStyleIdx="1" presStyleCnt="3" custScaleY="127738">
        <dgm:presLayoutVars>
          <dgm:bulletEnabled val="1"/>
        </dgm:presLayoutVars>
      </dgm:prSet>
      <dgm:spPr/>
    </dgm:pt>
    <dgm:pt modelId="{68AF930F-6381-CA4E-B086-C6ABF34897CB}" type="pres">
      <dgm:prSet presAssocID="{A7D0D538-B99B-5644-A792-1687F41E5C26}" presName="accent_2" presStyleCnt="0"/>
      <dgm:spPr/>
    </dgm:pt>
    <dgm:pt modelId="{2E9FC64A-03AC-304E-8380-25399EAFE7B7}" type="pres">
      <dgm:prSet presAssocID="{A7D0D538-B99B-5644-A792-1687F41E5C26}" presName="accentRepeatNode" presStyleLbl="solidFgAcc1" presStyleIdx="1" presStyleCnt="3"/>
      <dgm:spPr>
        <a:ln w="25400">
          <a:solidFill>
            <a:srgbClr val="8FCACE"/>
          </a:solidFill>
        </a:ln>
      </dgm:spPr>
    </dgm:pt>
    <dgm:pt modelId="{3CCFCDCE-728A-B548-9623-473F99CA1276}" type="pres">
      <dgm:prSet presAssocID="{481C5498-424A-4444-A7EE-B22F1B58AFCC}" presName="text_3" presStyleLbl="node1" presStyleIdx="2" presStyleCnt="3" custScaleY="122888">
        <dgm:presLayoutVars>
          <dgm:bulletEnabled val="1"/>
        </dgm:presLayoutVars>
      </dgm:prSet>
      <dgm:spPr/>
    </dgm:pt>
    <dgm:pt modelId="{67D020D2-6BC0-E947-852A-30BDCEA691BB}" type="pres">
      <dgm:prSet presAssocID="{481C5498-424A-4444-A7EE-B22F1B58AFCC}" presName="accent_3" presStyleCnt="0"/>
      <dgm:spPr/>
    </dgm:pt>
    <dgm:pt modelId="{FA1C357F-9626-F742-8B40-5A33E4381CCF}" type="pres">
      <dgm:prSet presAssocID="{481C5498-424A-4444-A7EE-B22F1B58AFCC}" presName="accentRepeatNode" presStyleLbl="solidFgAcc1" presStyleIdx="2" presStyleCnt="3"/>
      <dgm:spPr>
        <a:ln w="25400">
          <a:solidFill>
            <a:srgbClr val="8FCACE"/>
          </a:solidFill>
        </a:ln>
      </dgm:spPr>
    </dgm:pt>
  </dgm:ptLst>
  <dgm:cxnLst>
    <dgm:cxn modelId="{F2A1652B-9A03-184F-943B-29F1291F77B0}" type="presOf" srcId="{4B71C818-F122-BA4D-BAFF-A705A61928DA}" destId="{482AF7CB-855D-EA42-B5C2-04441E459D91}" srcOrd="0" destOrd="0" presId="urn:microsoft.com/office/officeart/2008/layout/VerticalCurvedList"/>
    <dgm:cxn modelId="{58DFBE30-2591-0F4B-914F-69D5C4A2E2E6}" type="presOf" srcId="{481C5498-424A-4444-A7EE-B22F1B58AFCC}" destId="{3CCFCDCE-728A-B548-9623-473F99CA1276}" srcOrd="0" destOrd="0" presId="urn:microsoft.com/office/officeart/2008/layout/VerticalCurvedList"/>
    <dgm:cxn modelId="{A4FDFA41-61F4-2A4F-9C10-717663CF569D}" srcId="{4EB2059B-C135-4E4B-BD23-8717C3DAA113}" destId="{481C5498-424A-4444-A7EE-B22F1B58AFCC}" srcOrd="2" destOrd="0" parTransId="{91BCE638-5719-A548-A6B7-3199257CC62F}" sibTransId="{4E9C799F-BC12-6549-A39B-FFD09944BB41}"/>
    <dgm:cxn modelId="{E6F62976-D21C-0C42-B19F-407ECC2BEB70}" srcId="{4EB2059B-C135-4E4B-BD23-8717C3DAA113}" destId="{4B71C818-F122-BA4D-BAFF-A705A61928DA}" srcOrd="0" destOrd="0" parTransId="{E3744D07-9D63-394D-9F5E-0EB90954936D}" sibTransId="{0AA739DE-B570-BC4B-B6B6-6BB46EFA6050}"/>
    <dgm:cxn modelId="{A1AFF759-3AED-304B-ACA4-62DA348C2E93}" type="presOf" srcId="{A7D0D538-B99B-5644-A792-1687F41E5C26}" destId="{42466CA1-245B-A14D-8D5E-A417EE2F5767}" srcOrd="0" destOrd="0" presId="urn:microsoft.com/office/officeart/2008/layout/VerticalCurvedList"/>
    <dgm:cxn modelId="{D3DBDD9B-0408-E340-A1B7-6220CEF05311}" srcId="{4EB2059B-C135-4E4B-BD23-8717C3DAA113}" destId="{A7D0D538-B99B-5644-A792-1687F41E5C26}" srcOrd="1" destOrd="0" parTransId="{859CFAF5-8A1B-1245-A6FB-B58406C73FD2}" sibTransId="{597FB6FA-070E-994E-8932-2B2678C4E1C1}"/>
    <dgm:cxn modelId="{72188FB9-8CFA-6C4D-B731-02D7EF5FB678}" type="presOf" srcId="{4EB2059B-C135-4E4B-BD23-8717C3DAA113}" destId="{4C426A09-9ADD-0749-8CF8-30804909C182}" srcOrd="0" destOrd="0" presId="urn:microsoft.com/office/officeart/2008/layout/VerticalCurvedList"/>
    <dgm:cxn modelId="{15FF52E1-5E7F-984F-9991-188C8B466060}" type="presOf" srcId="{0AA739DE-B570-BC4B-B6B6-6BB46EFA6050}" destId="{A46EA9E4-5902-CF4B-8A63-4DEE8BDAD283}" srcOrd="0" destOrd="0" presId="urn:microsoft.com/office/officeart/2008/layout/VerticalCurvedList"/>
    <dgm:cxn modelId="{104526AD-4FF3-7D44-AD96-9AD5A1783FC0}" type="presParOf" srcId="{4C426A09-9ADD-0749-8CF8-30804909C182}" destId="{FD74B782-0FA3-9C4D-9EBA-831B568B5693}" srcOrd="0" destOrd="0" presId="urn:microsoft.com/office/officeart/2008/layout/VerticalCurvedList"/>
    <dgm:cxn modelId="{6F86680E-B751-CD47-B74B-5B219B6D87A0}" type="presParOf" srcId="{FD74B782-0FA3-9C4D-9EBA-831B568B5693}" destId="{14399B83-8148-6642-BDE1-F2AFCB369A73}" srcOrd="0" destOrd="0" presId="urn:microsoft.com/office/officeart/2008/layout/VerticalCurvedList"/>
    <dgm:cxn modelId="{E96944A1-50E8-704E-92D6-1F738350F4BD}" type="presParOf" srcId="{14399B83-8148-6642-BDE1-F2AFCB369A73}" destId="{1DA254FA-9F8F-4C49-ACD1-9465676F8913}" srcOrd="0" destOrd="0" presId="urn:microsoft.com/office/officeart/2008/layout/VerticalCurvedList"/>
    <dgm:cxn modelId="{1DF6B19C-16AE-624F-A646-AD87F46B577B}" type="presParOf" srcId="{14399B83-8148-6642-BDE1-F2AFCB369A73}" destId="{A46EA9E4-5902-CF4B-8A63-4DEE8BDAD283}" srcOrd="1" destOrd="0" presId="urn:microsoft.com/office/officeart/2008/layout/VerticalCurvedList"/>
    <dgm:cxn modelId="{CB5FD2B9-717A-2840-ACA0-C28ED7CB6BBB}" type="presParOf" srcId="{14399B83-8148-6642-BDE1-F2AFCB369A73}" destId="{2F793904-DD17-1849-A90D-2E440FD64CAB}" srcOrd="2" destOrd="0" presId="urn:microsoft.com/office/officeart/2008/layout/VerticalCurvedList"/>
    <dgm:cxn modelId="{AC2E8C8A-FB26-5148-8F99-CE981FA03C8B}" type="presParOf" srcId="{14399B83-8148-6642-BDE1-F2AFCB369A73}" destId="{2BE12EEA-4417-B142-B5D8-8FC4F9FA99A1}" srcOrd="3" destOrd="0" presId="urn:microsoft.com/office/officeart/2008/layout/VerticalCurvedList"/>
    <dgm:cxn modelId="{A133C316-B0DE-E049-A031-047B5642E2AA}" type="presParOf" srcId="{FD74B782-0FA3-9C4D-9EBA-831B568B5693}" destId="{482AF7CB-855D-EA42-B5C2-04441E459D91}" srcOrd="1" destOrd="0" presId="urn:microsoft.com/office/officeart/2008/layout/VerticalCurvedList"/>
    <dgm:cxn modelId="{5E7C554D-AF01-8243-98D4-C7D05E7C84CC}" type="presParOf" srcId="{FD74B782-0FA3-9C4D-9EBA-831B568B5693}" destId="{B1C33F31-668C-D641-80A7-0738637B3C5D}" srcOrd="2" destOrd="0" presId="urn:microsoft.com/office/officeart/2008/layout/VerticalCurvedList"/>
    <dgm:cxn modelId="{96D6F370-E023-6A46-A0B1-D753964C6577}" type="presParOf" srcId="{B1C33F31-668C-D641-80A7-0738637B3C5D}" destId="{2D187B98-1EC3-4E49-A3FB-FD33FB6DE298}" srcOrd="0" destOrd="0" presId="urn:microsoft.com/office/officeart/2008/layout/VerticalCurvedList"/>
    <dgm:cxn modelId="{E16C30DF-CA13-5249-A6FD-CC4315E23DD9}" type="presParOf" srcId="{FD74B782-0FA3-9C4D-9EBA-831B568B5693}" destId="{42466CA1-245B-A14D-8D5E-A417EE2F5767}" srcOrd="3" destOrd="0" presId="urn:microsoft.com/office/officeart/2008/layout/VerticalCurvedList"/>
    <dgm:cxn modelId="{E44BD518-92CA-0142-9CE0-D91261CE8369}" type="presParOf" srcId="{FD74B782-0FA3-9C4D-9EBA-831B568B5693}" destId="{68AF930F-6381-CA4E-B086-C6ABF34897CB}" srcOrd="4" destOrd="0" presId="urn:microsoft.com/office/officeart/2008/layout/VerticalCurvedList"/>
    <dgm:cxn modelId="{84928559-FCDF-1E46-A3D9-280325E3630A}" type="presParOf" srcId="{68AF930F-6381-CA4E-B086-C6ABF34897CB}" destId="{2E9FC64A-03AC-304E-8380-25399EAFE7B7}" srcOrd="0" destOrd="0" presId="urn:microsoft.com/office/officeart/2008/layout/VerticalCurvedList"/>
    <dgm:cxn modelId="{55C72480-307D-DA48-9904-CA80D69D0E76}" type="presParOf" srcId="{FD74B782-0FA3-9C4D-9EBA-831B568B5693}" destId="{3CCFCDCE-728A-B548-9623-473F99CA1276}" srcOrd="5" destOrd="0" presId="urn:microsoft.com/office/officeart/2008/layout/VerticalCurvedList"/>
    <dgm:cxn modelId="{D03D1C48-9581-B84E-82EB-AE823E9CA860}" type="presParOf" srcId="{FD74B782-0FA3-9C4D-9EBA-831B568B5693}" destId="{67D020D2-6BC0-E947-852A-30BDCEA691BB}" srcOrd="6" destOrd="0" presId="urn:microsoft.com/office/officeart/2008/layout/VerticalCurvedList"/>
    <dgm:cxn modelId="{8F36DD81-DF7B-704D-82FB-C961F5A48684}" type="presParOf" srcId="{67D020D2-6BC0-E947-852A-30BDCEA691BB}" destId="{FA1C357F-9626-F742-8B40-5A33E4381CC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9F6481-AAB6-BA4F-8750-E6CCE34EA164}" type="doc">
      <dgm:prSet loTypeId="urn:microsoft.com/office/officeart/2005/8/layout/pyramid1" loCatId="" qsTypeId="urn:microsoft.com/office/officeart/2005/8/quickstyle/simple1" qsCatId="simple" csTypeId="urn:microsoft.com/office/officeart/2005/8/colors/accent1_3" csCatId="accent1" phldr="1"/>
      <dgm:spPr/>
    </dgm:pt>
    <dgm:pt modelId="{9CF2208B-BDB3-AE49-9F11-D337BE2BC7FD}">
      <dgm:prSet phldrT="[Texte]" custT="1"/>
      <dgm:spPr>
        <a:solidFill>
          <a:srgbClr val="8FCACE">
            <a:alpha val="49000"/>
          </a:srgbClr>
        </a:solidFill>
        <a:ln w="15875">
          <a:noFill/>
          <a:extLst>
            <a:ext uri="{C807C97D-BFC1-408E-A445-0C87EB9F89A2}">
              <ask:lineSketchStyleProps xmlns:ask="http://schemas.microsoft.com/office/drawing/2018/sketchyshapes">
                <ask:type>
                  <ask:lineSketchFreehand/>
                </ask:type>
              </ask:lineSketchStyleProps>
            </a:ext>
          </a:extLst>
        </a:ln>
      </dgm:spPr>
      <dgm:t>
        <a:bodyPr/>
        <a:lstStyle/>
        <a:p>
          <a:r>
            <a:rPr lang="fr-FR" sz="1000" b="1" dirty="0">
              <a:solidFill>
                <a:schemeClr val="bg1"/>
              </a:solidFill>
              <a:latin typeface="Tw Cen MT"/>
            </a:rPr>
            <a:t>Harcèlement sexuel</a:t>
          </a:r>
        </a:p>
      </dgm:t>
    </dgm:pt>
    <dgm:pt modelId="{7126B84B-53FE-D340-8872-00509CE9DF18}" type="parTrans" cxnId="{139384F7-AB8E-DE4C-A7CD-C9C9BCAE7AE3}">
      <dgm:prSet/>
      <dgm:spPr/>
      <dgm:t>
        <a:bodyPr/>
        <a:lstStyle/>
        <a:p>
          <a:endParaRPr lang="fr-FR" sz="2400">
            <a:latin typeface="Tw Cen MT" panose="020B0602020104020603" pitchFamily="34" charset="77"/>
          </a:endParaRPr>
        </a:p>
      </dgm:t>
    </dgm:pt>
    <dgm:pt modelId="{F63019E8-006B-0E4D-B420-7A5171FBF972}" type="sibTrans" cxnId="{139384F7-AB8E-DE4C-A7CD-C9C9BCAE7AE3}">
      <dgm:prSet/>
      <dgm:spPr/>
      <dgm:t>
        <a:bodyPr/>
        <a:lstStyle/>
        <a:p>
          <a:endParaRPr lang="fr-FR" sz="2400">
            <a:latin typeface="Tw Cen MT" panose="020B0602020104020603" pitchFamily="34" charset="77"/>
          </a:endParaRPr>
        </a:p>
      </dgm:t>
    </dgm:pt>
    <dgm:pt modelId="{02F9FD77-3CEF-5E41-87C5-F70B8A23FC53}">
      <dgm:prSet phldrT="[Texte]" custT="1"/>
      <dgm:spPr>
        <a:solidFill>
          <a:srgbClr val="8FCACE"/>
        </a:solidFill>
        <a:ln w="15875">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br>
            <a:rPr lang="fr-FR" sz="1200" b="1" dirty="0">
              <a:solidFill>
                <a:schemeClr val="bg1"/>
              </a:solidFill>
              <a:latin typeface="Tw Cen MT"/>
            </a:rPr>
          </a:br>
          <a:r>
            <a:rPr lang="fr-FR" sz="1000" b="1" dirty="0">
              <a:solidFill>
                <a:schemeClr val="bg1"/>
              </a:solidFill>
              <a:latin typeface="Tw Cen MT"/>
            </a:rPr>
            <a:t>Viol</a:t>
          </a:r>
        </a:p>
      </dgm:t>
    </dgm:pt>
    <dgm:pt modelId="{92366EDE-72EC-8E46-A28A-5E5A3A0193B6}" type="parTrans" cxnId="{B401D3CD-419D-A843-86D4-CE6552EECF16}">
      <dgm:prSet/>
      <dgm:spPr/>
      <dgm:t>
        <a:bodyPr/>
        <a:lstStyle/>
        <a:p>
          <a:endParaRPr lang="fr-FR" sz="2400">
            <a:latin typeface="Tw Cen MT" panose="020B0602020104020603" pitchFamily="34" charset="77"/>
          </a:endParaRPr>
        </a:p>
      </dgm:t>
    </dgm:pt>
    <dgm:pt modelId="{7EBE75D7-90EE-FF44-9B8E-33140C9CDF62}" type="sibTrans" cxnId="{B401D3CD-419D-A843-86D4-CE6552EECF16}">
      <dgm:prSet/>
      <dgm:spPr/>
      <dgm:t>
        <a:bodyPr/>
        <a:lstStyle/>
        <a:p>
          <a:endParaRPr lang="fr-FR" sz="2400">
            <a:latin typeface="Tw Cen MT" panose="020B0602020104020603" pitchFamily="34" charset="77"/>
          </a:endParaRPr>
        </a:p>
      </dgm:t>
    </dgm:pt>
    <dgm:pt modelId="{20B1BE1E-2D5D-2342-AE60-4A0085255247}">
      <dgm:prSet phldrT="[Texte]" custT="1"/>
      <dgm:spPr>
        <a:solidFill>
          <a:srgbClr val="8FCACE">
            <a:alpha val="70000"/>
          </a:srgbClr>
        </a:solidFill>
        <a:ln w="15875">
          <a:solidFill>
            <a:srgbClr val="44546A"/>
          </a:solidFill>
          <a:extLst>
            <a:ext uri="{C807C97D-BFC1-408E-A445-0C87EB9F89A2}">
              <ask:lineSketchStyleProps xmlns:ask="http://schemas.microsoft.com/office/drawing/2018/sketchyshapes">
                <ask:type>
                  <ask:lineSketchFreehand/>
                </ask:type>
              </ask:lineSketchStyleProps>
            </a:ext>
          </a:extLst>
        </a:ln>
      </dgm:spPr>
      <dgm:t>
        <a:bodyPr/>
        <a:lstStyle/>
        <a:p>
          <a:r>
            <a:rPr lang="fr-FR" sz="1000" b="1" dirty="0">
              <a:solidFill>
                <a:schemeClr val="tx1"/>
              </a:solidFill>
              <a:latin typeface="Tw Cen MT"/>
            </a:rPr>
            <a:t>Atteinte à l’intégrité sexuelle</a:t>
          </a:r>
        </a:p>
      </dgm:t>
    </dgm:pt>
    <dgm:pt modelId="{BBA465CC-35DD-FE41-859A-37B8EDEAA2C3}" type="parTrans" cxnId="{8C9A8F50-1A06-764C-9C53-E1DA0BA44031}">
      <dgm:prSet/>
      <dgm:spPr/>
      <dgm:t>
        <a:bodyPr/>
        <a:lstStyle/>
        <a:p>
          <a:endParaRPr lang="fr-FR" sz="2400">
            <a:latin typeface="Tw Cen MT" panose="020B0602020104020603" pitchFamily="34" charset="77"/>
          </a:endParaRPr>
        </a:p>
      </dgm:t>
    </dgm:pt>
    <dgm:pt modelId="{4C637493-4A65-5240-99F4-88AC5D1ABE52}" type="sibTrans" cxnId="{8C9A8F50-1A06-764C-9C53-E1DA0BA44031}">
      <dgm:prSet/>
      <dgm:spPr/>
      <dgm:t>
        <a:bodyPr/>
        <a:lstStyle/>
        <a:p>
          <a:endParaRPr lang="fr-FR" sz="2400">
            <a:latin typeface="Tw Cen MT" panose="020B0602020104020603" pitchFamily="34" charset="77"/>
          </a:endParaRPr>
        </a:p>
      </dgm:t>
    </dgm:pt>
    <dgm:pt modelId="{8FB94AB2-C1BA-DD45-8540-C622DECF91C9}">
      <dgm:prSet phldrT="[Texte]" custT="1"/>
      <dgm:spPr>
        <a:solidFill>
          <a:srgbClr val="8FCACE">
            <a:alpha val="32544"/>
          </a:srgbClr>
        </a:solidFill>
        <a:ln w="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r>
            <a:rPr lang="fr-FR" sz="1000" b="1" dirty="0">
              <a:solidFill>
                <a:schemeClr val="bg1"/>
              </a:solidFill>
              <a:latin typeface="Tw Cen MT"/>
            </a:rPr>
            <a:t>Discrimination fondée sur le sexe</a:t>
          </a:r>
          <a:endParaRPr lang="fr-FR" sz="1000" b="1" dirty="0">
            <a:solidFill>
              <a:schemeClr val="bg1"/>
            </a:solidFill>
            <a:latin typeface="Tw Cen MT" panose="020B0602020104020603" pitchFamily="34" charset="77"/>
          </a:endParaRPr>
        </a:p>
      </dgm:t>
    </dgm:pt>
    <dgm:pt modelId="{517ACFCA-43E8-DC4A-B655-0404860A4C33}" type="parTrans" cxnId="{7F86216F-6017-8248-B7DF-CAF1816340BD}">
      <dgm:prSet/>
      <dgm:spPr/>
      <dgm:t>
        <a:bodyPr/>
        <a:lstStyle/>
        <a:p>
          <a:endParaRPr lang="fr-FR" sz="2400">
            <a:latin typeface="Tw Cen MT" panose="020B0602020104020603" pitchFamily="34" charset="77"/>
          </a:endParaRPr>
        </a:p>
      </dgm:t>
    </dgm:pt>
    <dgm:pt modelId="{28EF6A8B-0EE1-684D-B76E-2B8A19CEA3E7}" type="sibTrans" cxnId="{7F86216F-6017-8248-B7DF-CAF1816340BD}">
      <dgm:prSet/>
      <dgm:spPr/>
      <dgm:t>
        <a:bodyPr/>
        <a:lstStyle/>
        <a:p>
          <a:endParaRPr lang="fr-FR" sz="2400">
            <a:latin typeface="Tw Cen MT" panose="020B0602020104020603" pitchFamily="34" charset="77"/>
          </a:endParaRPr>
        </a:p>
      </dgm:t>
    </dgm:pt>
    <dgm:pt modelId="{D9EDE72F-7776-D248-9EB9-534C486A82DB}" type="pres">
      <dgm:prSet presAssocID="{3F9F6481-AAB6-BA4F-8750-E6CCE34EA164}" presName="Name0" presStyleCnt="0">
        <dgm:presLayoutVars>
          <dgm:dir/>
          <dgm:animLvl val="lvl"/>
          <dgm:resizeHandles val="exact"/>
        </dgm:presLayoutVars>
      </dgm:prSet>
      <dgm:spPr/>
    </dgm:pt>
    <dgm:pt modelId="{0F743544-090D-4441-B6FB-B1B213D17829}" type="pres">
      <dgm:prSet presAssocID="{02F9FD77-3CEF-5E41-87C5-F70B8A23FC53}" presName="Name8" presStyleCnt="0"/>
      <dgm:spPr/>
    </dgm:pt>
    <dgm:pt modelId="{B9466287-334A-D64F-9C3C-7C6047A9D20F}" type="pres">
      <dgm:prSet presAssocID="{02F9FD77-3CEF-5E41-87C5-F70B8A23FC53}" presName="level" presStyleLbl="node1" presStyleIdx="0" presStyleCnt="4">
        <dgm:presLayoutVars>
          <dgm:chMax val="1"/>
          <dgm:bulletEnabled val="1"/>
        </dgm:presLayoutVars>
      </dgm:prSet>
      <dgm:spPr/>
    </dgm:pt>
    <dgm:pt modelId="{020F542F-9D3B-3643-A93A-A12F551C62C4}" type="pres">
      <dgm:prSet presAssocID="{02F9FD77-3CEF-5E41-87C5-F70B8A23FC53}" presName="levelTx" presStyleLbl="revTx" presStyleIdx="0" presStyleCnt="0">
        <dgm:presLayoutVars>
          <dgm:chMax val="1"/>
          <dgm:bulletEnabled val="1"/>
        </dgm:presLayoutVars>
      </dgm:prSet>
      <dgm:spPr/>
    </dgm:pt>
    <dgm:pt modelId="{9326FB86-72A3-784B-BC3E-A45B69116026}" type="pres">
      <dgm:prSet presAssocID="{20B1BE1E-2D5D-2342-AE60-4A0085255247}" presName="Name8" presStyleCnt="0"/>
      <dgm:spPr/>
    </dgm:pt>
    <dgm:pt modelId="{638F6EC0-4F2F-354F-9917-710B634D4955}" type="pres">
      <dgm:prSet presAssocID="{20B1BE1E-2D5D-2342-AE60-4A0085255247}" presName="level" presStyleLbl="node1" presStyleIdx="1" presStyleCnt="4">
        <dgm:presLayoutVars>
          <dgm:chMax val="1"/>
          <dgm:bulletEnabled val="1"/>
        </dgm:presLayoutVars>
      </dgm:prSet>
      <dgm:spPr/>
    </dgm:pt>
    <dgm:pt modelId="{97CF4614-135C-0B4B-AE18-C49AB2FB5FF7}" type="pres">
      <dgm:prSet presAssocID="{20B1BE1E-2D5D-2342-AE60-4A0085255247}" presName="levelTx" presStyleLbl="revTx" presStyleIdx="0" presStyleCnt="0">
        <dgm:presLayoutVars>
          <dgm:chMax val="1"/>
          <dgm:bulletEnabled val="1"/>
        </dgm:presLayoutVars>
      </dgm:prSet>
      <dgm:spPr/>
    </dgm:pt>
    <dgm:pt modelId="{69CFC66E-BDBB-524B-B566-9D1CE0FE6B42}" type="pres">
      <dgm:prSet presAssocID="{9CF2208B-BDB3-AE49-9F11-D337BE2BC7FD}" presName="Name8" presStyleCnt="0"/>
      <dgm:spPr/>
    </dgm:pt>
    <dgm:pt modelId="{E1EEB186-2AE3-2140-B06B-C734C87BB295}" type="pres">
      <dgm:prSet presAssocID="{9CF2208B-BDB3-AE49-9F11-D337BE2BC7FD}" presName="level" presStyleLbl="node1" presStyleIdx="2" presStyleCnt="4">
        <dgm:presLayoutVars>
          <dgm:chMax val="1"/>
          <dgm:bulletEnabled val="1"/>
        </dgm:presLayoutVars>
      </dgm:prSet>
      <dgm:spPr/>
    </dgm:pt>
    <dgm:pt modelId="{B96FAB90-0D53-8943-B64B-39A8CDED9210}" type="pres">
      <dgm:prSet presAssocID="{9CF2208B-BDB3-AE49-9F11-D337BE2BC7FD}" presName="levelTx" presStyleLbl="revTx" presStyleIdx="0" presStyleCnt="0">
        <dgm:presLayoutVars>
          <dgm:chMax val="1"/>
          <dgm:bulletEnabled val="1"/>
        </dgm:presLayoutVars>
      </dgm:prSet>
      <dgm:spPr/>
    </dgm:pt>
    <dgm:pt modelId="{81975384-0FFC-EF40-8AC4-7BAFE5998B68}" type="pres">
      <dgm:prSet presAssocID="{8FB94AB2-C1BA-DD45-8540-C622DECF91C9}" presName="Name8" presStyleCnt="0"/>
      <dgm:spPr/>
    </dgm:pt>
    <dgm:pt modelId="{6CB51933-525D-8446-A454-D23DFE100B0D}" type="pres">
      <dgm:prSet presAssocID="{8FB94AB2-C1BA-DD45-8540-C622DECF91C9}" presName="level" presStyleLbl="node1" presStyleIdx="3" presStyleCnt="4" custLinFactNeighborX="-432" custLinFactNeighborY="1349">
        <dgm:presLayoutVars>
          <dgm:chMax val="1"/>
          <dgm:bulletEnabled val="1"/>
        </dgm:presLayoutVars>
      </dgm:prSet>
      <dgm:spPr/>
    </dgm:pt>
    <dgm:pt modelId="{5EC45F6C-1630-DE45-848E-6D591B02C09D}" type="pres">
      <dgm:prSet presAssocID="{8FB94AB2-C1BA-DD45-8540-C622DECF91C9}" presName="levelTx" presStyleLbl="revTx" presStyleIdx="0" presStyleCnt="0">
        <dgm:presLayoutVars>
          <dgm:chMax val="1"/>
          <dgm:bulletEnabled val="1"/>
        </dgm:presLayoutVars>
      </dgm:prSet>
      <dgm:spPr/>
    </dgm:pt>
  </dgm:ptLst>
  <dgm:cxnLst>
    <dgm:cxn modelId="{442E8C14-1E28-2C4E-B930-227C6FAE0C2B}" type="presOf" srcId="{02F9FD77-3CEF-5E41-87C5-F70B8A23FC53}" destId="{020F542F-9D3B-3643-A93A-A12F551C62C4}" srcOrd="1" destOrd="0" presId="urn:microsoft.com/office/officeart/2005/8/layout/pyramid1"/>
    <dgm:cxn modelId="{7F86216F-6017-8248-B7DF-CAF1816340BD}" srcId="{3F9F6481-AAB6-BA4F-8750-E6CCE34EA164}" destId="{8FB94AB2-C1BA-DD45-8540-C622DECF91C9}" srcOrd="3" destOrd="0" parTransId="{517ACFCA-43E8-DC4A-B655-0404860A4C33}" sibTransId="{28EF6A8B-0EE1-684D-B76E-2B8A19CEA3E7}"/>
    <dgm:cxn modelId="{85392E4F-E248-CA46-AF5D-FD7C5FB26446}" type="presOf" srcId="{3F9F6481-AAB6-BA4F-8750-E6CCE34EA164}" destId="{D9EDE72F-7776-D248-9EB9-534C486A82DB}" srcOrd="0" destOrd="0" presId="urn:microsoft.com/office/officeart/2005/8/layout/pyramid1"/>
    <dgm:cxn modelId="{8C9A8F50-1A06-764C-9C53-E1DA0BA44031}" srcId="{3F9F6481-AAB6-BA4F-8750-E6CCE34EA164}" destId="{20B1BE1E-2D5D-2342-AE60-4A0085255247}" srcOrd="1" destOrd="0" parTransId="{BBA465CC-35DD-FE41-859A-37B8EDEAA2C3}" sibTransId="{4C637493-4A65-5240-99F4-88AC5D1ABE52}"/>
    <dgm:cxn modelId="{93F16A90-013D-D84D-8274-26F898B494B1}" type="presOf" srcId="{20B1BE1E-2D5D-2342-AE60-4A0085255247}" destId="{97CF4614-135C-0B4B-AE18-C49AB2FB5FF7}" srcOrd="1" destOrd="0" presId="urn:microsoft.com/office/officeart/2005/8/layout/pyramid1"/>
    <dgm:cxn modelId="{67EAA1B5-E4D6-E14E-8B4B-FA3B12526C45}" type="presOf" srcId="{20B1BE1E-2D5D-2342-AE60-4A0085255247}" destId="{638F6EC0-4F2F-354F-9917-710B634D4955}" srcOrd="0" destOrd="0" presId="urn:microsoft.com/office/officeart/2005/8/layout/pyramid1"/>
    <dgm:cxn modelId="{76B3F4C2-777D-164F-AD57-8C305F933499}" type="presOf" srcId="{8FB94AB2-C1BA-DD45-8540-C622DECF91C9}" destId="{6CB51933-525D-8446-A454-D23DFE100B0D}" srcOrd="0" destOrd="0" presId="urn:microsoft.com/office/officeart/2005/8/layout/pyramid1"/>
    <dgm:cxn modelId="{D40128C5-28C9-E24F-BEC0-141BE87569F5}" type="presOf" srcId="{02F9FD77-3CEF-5E41-87C5-F70B8A23FC53}" destId="{B9466287-334A-D64F-9C3C-7C6047A9D20F}" srcOrd="0" destOrd="0" presId="urn:microsoft.com/office/officeart/2005/8/layout/pyramid1"/>
    <dgm:cxn modelId="{A8E2CEC8-6E1B-FA4D-B286-82BC46A7EF90}" type="presOf" srcId="{9CF2208B-BDB3-AE49-9F11-D337BE2BC7FD}" destId="{B96FAB90-0D53-8943-B64B-39A8CDED9210}" srcOrd="1" destOrd="0" presId="urn:microsoft.com/office/officeart/2005/8/layout/pyramid1"/>
    <dgm:cxn modelId="{B401D3CD-419D-A843-86D4-CE6552EECF16}" srcId="{3F9F6481-AAB6-BA4F-8750-E6CCE34EA164}" destId="{02F9FD77-3CEF-5E41-87C5-F70B8A23FC53}" srcOrd="0" destOrd="0" parTransId="{92366EDE-72EC-8E46-A28A-5E5A3A0193B6}" sibTransId="{7EBE75D7-90EE-FF44-9B8E-33140C9CDF62}"/>
    <dgm:cxn modelId="{704E47E2-B138-6643-A729-CCF68EB28962}" type="presOf" srcId="{9CF2208B-BDB3-AE49-9F11-D337BE2BC7FD}" destId="{E1EEB186-2AE3-2140-B06B-C734C87BB295}" srcOrd="0" destOrd="0" presId="urn:microsoft.com/office/officeart/2005/8/layout/pyramid1"/>
    <dgm:cxn modelId="{60435CE3-5405-5F4F-AF5E-FE672415F1A8}" type="presOf" srcId="{8FB94AB2-C1BA-DD45-8540-C622DECF91C9}" destId="{5EC45F6C-1630-DE45-848E-6D591B02C09D}" srcOrd="1" destOrd="0" presId="urn:microsoft.com/office/officeart/2005/8/layout/pyramid1"/>
    <dgm:cxn modelId="{139384F7-AB8E-DE4C-A7CD-C9C9BCAE7AE3}" srcId="{3F9F6481-AAB6-BA4F-8750-E6CCE34EA164}" destId="{9CF2208B-BDB3-AE49-9F11-D337BE2BC7FD}" srcOrd="2" destOrd="0" parTransId="{7126B84B-53FE-D340-8872-00509CE9DF18}" sibTransId="{F63019E8-006B-0E4D-B420-7A5171FBF972}"/>
    <dgm:cxn modelId="{901B58CA-C11B-2B43-9BEE-C6E6BA536A65}" type="presParOf" srcId="{D9EDE72F-7776-D248-9EB9-534C486A82DB}" destId="{0F743544-090D-4441-B6FB-B1B213D17829}" srcOrd="0" destOrd="0" presId="urn:microsoft.com/office/officeart/2005/8/layout/pyramid1"/>
    <dgm:cxn modelId="{D534AFD7-F32F-4C4D-A0FF-30E4E100C111}" type="presParOf" srcId="{0F743544-090D-4441-B6FB-B1B213D17829}" destId="{B9466287-334A-D64F-9C3C-7C6047A9D20F}" srcOrd="0" destOrd="0" presId="urn:microsoft.com/office/officeart/2005/8/layout/pyramid1"/>
    <dgm:cxn modelId="{0935FAC7-4713-934F-BA82-967E218CC2C3}" type="presParOf" srcId="{0F743544-090D-4441-B6FB-B1B213D17829}" destId="{020F542F-9D3B-3643-A93A-A12F551C62C4}" srcOrd="1" destOrd="0" presId="urn:microsoft.com/office/officeart/2005/8/layout/pyramid1"/>
    <dgm:cxn modelId="{B80D8505-300B-8142-A697-3746ACAD450F}" type="presParOf" srcId="{D9EDE72F-7776-D248-9EB9-534C486A82DB}" destId="{9326FB86-72A3-784B-BC3E-A45B69116026}" srcOrd="1" destOrd="0" presId="urn:microsoft.com/office/officeart/2005/8/layout/pyramid1"/>
    <dgm:cxn modelId="{7B74830F-4803-514B-A327-53F94043311C}" type="presParOf" srcId="{9326FB86-72A3-784B-BC3E-A45B69116026}" destId="{638F6EC0-4F2F-354F-9917-710B634D4955}" srcOrd="0" destOrd="0" presId="urn:microsoft.com/office/officeart/2005/8/layout/pyramid1"/>
    <dgm:cxn modelId="{B2DF3E2A-E06A-884D-9E39-6E24B4FD1BE9}" type="presParOf" srcId="{9326FB86-72A3-784B-BC3E-A45B69116026}" destId="{97CF4614-135C-0B4B-AE18-C49AB2FB5FF7}" srcOrd="1" destOrd="0" presId="urn:microsoft.com/office/officeart/2005/8/layout/pyramid1"/>
    <dgm:cxn modelId="{E369FE67-7082-EB45-8E92-0C6B170EF689}" type="presParOf" srcId="{D9EDE72F-7776-D248-9EB9-534C486A82DB}" destId="{69CFC66E-BDBB-524B-B566-9D1CE0FE6B42}" srcOrd="2" destOrd="0" presId="urn:microsoft.com/office/officeart/2005/8/layout/pyramid1"/>
    <dgm:cxn modelId="{11D63C6E-AE69-024C-B4F9-5F6624DBF176}" type="presParOf" srcId="{69CFC66E-BDBB-524B-B566-9D1CE0FE6B42}" destId="{E1EEB186-2AE3-2140-B06B-C734C87BB295}" srcOrd="0" destOrd="0" presId="urn:microsoft.com/office/officeart/2005/8/layout/pyramid1"/>
    <dgm:cxn modelId="{4306C82D-9799-3348-AE3F-9F8895A61ACB}" type="presParOf" srcId="{69CFC66E-BDBB-524B-B566-9D1CE0FE6B42}" destId="{B96FAB90-0D53-8943-B64B-39A8CDED9210}" srcOrd="1" destOrd="0" presId="urn:microsoft.com/office/officeart/2005/8/layout/pyramid1"/>
    <dgm:cxn modelId="{8C8A4C6E-01D8-0E48-885C-74A99B017C85}" type="presParOf" srcId="{D9EDE72F-7776-D248-9EB9-534C486A82DB}" destId="{81975384-0FFC-EF40-8AC4-7BAFE5998B68}" srcOrd="3" destOrd="0" presId="urn:microsoft.com/office/officeart/2005/8/layout/pyramid1"/>
    <dgm:cxn modelId="{D9A934E3-5162-7C47-B366-241C0E9CED0F}" type="presParOf" srcId="{81975384-0FFC-EF40-8AC4-7BAFE5998B68}" destId="{6CB51933-525D-8446-A454-D23DFE100B0D}" srcOrd="0" destOrd="0" presId="urn:microsoft.com/office/officeart/2005/8/layout/pyramid1"/>
    <dgm:cxn modelId="{33F721BB-09BD-E842-890F-33C6D477AF32}" type="presParOf" srcId="{81975384-0FFC-EF40-8AC4-7BAFE5998B68}" destId="{5EC45F6C-1630-DE45-848E-6D591B02C09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9F6481-AAB6-BA4F-8750-E6CCE34EA164}" type="doc">
      <dgm:prSet loTypeId="urn:microsoft.com/office/officeart/2005/8/layout/pyramid1" loCatId="" qsTypeId="urn:microsoft.com/office/officeart/2005/8/quickstyle/simple1" qsCatId="simple" csTypeId="urn:microsoft.com/office/officeart/2005/8/colors/accent1_3" csCatId="accent1" phldr="1"/>
      <dgm:spPr/>
    </dgm:pt>
    <dgm:pt modelId="{9CF2208B-BDB3-AE49-9F11-D337BE2BC7FD}">
      <dgm:prSet phldrT="[Texte]" custT="1"/>
      <dgm:spPr>
        <a:solidFill>
          <a:srgbClr val="8FCACE">
            <a:alpha val="49000"/>
          </a:srgbClr>
        </a:solidFill>
        <a:ln w="15875">
          <a:noFill/>
          <a:extLst>
            <a:ext uri="{C807C97D-BFC1-408E-A445-0C87EB9F89A2}">
              <ask:lineSketchStyleProps xmlns:ask="http://schemas.microsoft.com/office/drawing/2018/sketchyshapes">
                <ask:type>
                  <ask:lineSketchFreehand/>
                </ask:type>
              </ask:lineSketchStyleProps>
            </a:ext>
          </a:extLst>
        </a:ln>
      </dgm:spPr>
      <dgm:t>
        <a:bodyPr/>
        <a:lstStyle/>
        <a:p>
          <a:r>
            <a:rPr lang="fr-FR" sz="1000" b="1" dirty="0">
              <a:solidFill>
                <a:schemeClr val="bg1"/>
              </a:solidFill>
              <a:latin typeface="Tw Cen MT"/>
            </a:rPr>
            <a:t>Harcèlement sexuel</a:t>
          </a:r>
        </a:p>
      </dgm:t>
    </dgm:pt>
    <dgm:pt modelId="{7126B84B-53FE-D340-8872-00509CE9DF18}" type="parTrans" cxnId="{139384F7-AB8E-DE4C-A7CD-C9C9BCAE7AE3}">
      <dgm:prSet/>
      <dgm:spPr/>
      <dgm:t>
        <a:bodyPr/>
        <a:lstStyle/>
        <a:p>
          <a:endParaRPr lang="fr-FR" sz="2400">
            <a:latin typeface="Tw Cen MT" panose="020B0602020104020603" pitchFamily="34" charset="77"/>
          </a:endParaRPr>
        </a:p>
      </dgm:t>
    </dgm:pt>
    <dgm:pt modelId="{F63019E8-006B-0E4D-B420-7A5171FBF972}" type="sibTrans" cxnId="{139384F7-AB8E-DE4C-A7CD-C9C9BCAE7AE3}">
      <dgm:prSet/>
      <dgm:spPr/>
      <dgm:t>
        <a:bodyPr/>
        <a:lstStyle/>
        <a:p>
          <a:endParaRPr lang="fr-FR" sz="2400">
            <a:latin typeface="Tw Cen MT" panose="020B0602020104020603" pitchFamily="34" charset="77"/>
          </a:endParaRPr>
        </a:p>
      </dgm:t>
    </dgm:pt>
    <dgm:pt modelId="{02F9FD77-3CEF-5E41-87C5-F70B8A23FC53}">
      <dgm:prSet phldrT="[Texte]" custT="1"/>
      <dgm:spPr>
        <a:solidFill>
          <a:srgbClr val="8FCACE"/>
        </a:solidFill>
        <a:ln w="15875">
          <a:solidFill>
            <a:srgbClr val="44546A"/>
          </a:solidFill>
          <a:extLst>
            <a:ext uri="{C807C97D-BFC1-408E-A445-0C87EB9F89A2}">
              <ask:lineSketchStyleProps xmlns:ask="http://schemas.microsoft.com/office/drawing/2018/sketchyshapes">
                <ask:type>
                  <ask:lineSketchFreehand/>
                </ask:type>
              </ask:lineSketchStyleProps>
            </a:ext>
          </a:extLst>
        </a:ln>
      </dgm:spPr>
      <dgm:t>
        <a:bodyPr/>
        <a:lstStyle/>
        <a:p>
          <a:br>
            <a:rPr lang="fr-FR" sz="1200" b="1" dirty="0">
              <a:solidFill>
                <a:schemeClr val="bg1"/>
              </a:solidFill>
              <a:latin typeface="Tw Cen MT"/>
            </a:rPr>
          </a:br>
          <a:r>
            <a:rPr lang="fr-FR" sz="1000" b="1" dirty="0">
              <a:solidFill>
                <a:srgbClr val="44546A"/>
              </a:solidFill>
              <a:latin typeface="Tw Cen MT"/>
            </a:rPr>
            <a:t>Viol</a:t>
          </a:r>
        </a:p>
      </dgm:t>
    </dgm:pt>
    <dgm:pt modelId="{92366EDE-72EC-8E46-A28A-5E5A3A0193B6}" type="parTrans" cxnId="{B401D3CD-419D-A843-86D4-CE6552EECF16}">
      <dgm:prSet/>
      <dgm:spPr/>
      <dgm:t>
        <a:bodyPr/>
        <a:lstStyle/>
        <a:p>
          <a:endParaRPr lang="fr-FR" sz="2400">
            <a:latin typeface="Tw Cen MT" panose="020B0602020104020603" pitchFamily="34" charset="77"/>
          </a:endParaRPr>
        </a:p>
      </dgm:t>
    </dgm:pt>
    <dgm:pt modelId="{7EBE75D7-90EE-FF44-9B8E-33140C9CDF62}" type="sibTrans" cxnId="{B401D3CD-419D-A843-86D4-CE6552EECF16}">
      <dgm:prSet/>
      <dgm:spPr/>
      <dgm:t>
        <a:bodyPr/>
        <a:lstStyle/>
        <a:p>
          <a:endParaRPr lang="fr-FR" sz="2400">
            <a:latin typeface="Tw Cen MT" panose="020B0602020104020603" pitchFamily="34" charset="77"/>
          </a:endParaRPr>
        </a:p>
      </dgm:t>
    </dgm:pt>
    <dgm:pt modelId="{20B1BE1E-2D5D-2342-AE60-4A0085255247}">
      <dgm:prSet phldrT="[Texte]" custT="1"/>
      <dgm:spPr>
        <a:solidFill>
          <a:srgbClr val="8FCACE">
            <a:alpha val="70000"/>
          </a:srgbClr>
        </a:solidFill>
        <a:ln w="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r>
            <a:rPr lang="fr-FR" sz="1000" b="1" dirty="0">
              <a:solidFill>
                <a:schemeClr val="bg1"/>
              </a:solidFill>
              <a:latin typeface="Tw Cen MT"/>
            </a:rPr>
            <a:t>Attentat à la pudeur</a:t>
          </a:r>
        </a:p>
      </dgm:t>
    </dgm:pt>
    <dgm:pt modelId="{BBA465CC-35DD-FE41-859A-37B8EDEAA2C3}" type="parTrans" cxnId="{8C9A8F50-1A06-764C-9C53-E1DA0BA44031}">
      <dgm:prSet/>
      <dgm:spPr/>
      <dgm:t>
        <a:bodyPr/>
        <a:lstStyle/>
        <a:p>
          <a:endParaRPr lang="fr-FR" sz="2400">
            <a:latin typeface="Tw Cen MT" panose="020B0602020104020603" pitchFamily="34" charset="77"/>
          </a:endParaRPr>
        </a:p>
      </dgm:t>
    </dgm:pt>
    <dgm:pt modelId="{4C637493-4A65-5240-99F4-88AC5D1ABE52}" type="sibTrans" cxnId="{8C9A8F50-1A06-764C-9C53-E1DA0BA44031}">
      <dgm:prSet/>
      <dgm:spPr/>
      <dgm:t>
        <a:bodyPr/>
        <a:lstStyle/>
        <a:p>
          <a:endParaRPr lang="fr-FR" sz="2400">
            <a:latin typeface="Tw Cen MT" panose="020B0602020104020603" pitchFamily="34" charset="77"/>
          </a:endParaRPr>
        </a:p>
      </dgm:t>
    </dgm:pt>
    <dgm:pt modelId="{8FB94AB2-C1BA-DD45-8540-C622DECF91C9}">
      <dgm:prSet phldrT="[Texte]" custT="1"/>
      <dgm:spPr>
        <a:solidFill>
          <a:srgbClr val="8FCACE">
            <a:alpha val="32544"/>
          </a:srgbClr>
        </a:solidFill>
        <a:ln w="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r>
            <a:rPr lang="fr-FR" sz="1000" b="1" dirty="0">
              <a:solidFill>
                <a:schemeClr val="bg1"/>
              </a:solidFill>
              <a:latin typeface="Tw Cen MT"/>
            </a:rPr>
            <a:t>Discrimination fondée sur le sexe</a:t>
          </a:r>
          <a:endParaRPr lang="fr-FR" sz="1000" b="1" dirty="0">
            <a:solidFill>
              <a:schemeClr val="bg1"/>
            </a:solidFill>
            <a:latin typeface="Tw Cen MT" panose="020B0602020104020603" pitchFamily="34" charset="77"/>
          </a:endParaRPr>
        </a:p>
      </dgm:t>
    </dgm:pt>
    <dgm:pt modelId="{517ACFCA-43E8-DC4A-B655-0404860A4C33}" type="parTrans" cxnId="{7F86216F-6017-8248-B7DF-CAF1816340BD}">
      <dgm:prSet/>
      <dgm:spPr/>
      <dgm:t>
        <a:bodyPr/>
        <a:lstStyle/>
        <a:p>
          <a:endParaRPr lang="fr-FR" sz="2400">
            <a:latin typeface="Tw Cen MT" panose="020B0602020104020603" pitchFamily="34" charset="77"/>
          </a:endParaRPr>
        </a:p>
      </dgm:t>
    </dgm:pt>
    <dgm:pt modelId="{28EF6A8B-0EE1-684D-B76E-2B8A19CEA3E7}" type="sibTrans" cxnId="{7F86216F-6017-8248-B7DF-CAF1816340BD}">
      <dgm:prSet/>
      <dgm:spPr/>
      <dgm:t>
        <a:bodyPr/>
        <a:lstStyle/>
        <a:p>
          <a:endParaRPr lang="fr-FR" sz="2400">
            <a:latin typeface="Tw Cen MT" panose="020B0602020104020603" pitchFamily="34" charset="77"/>
          </a:endParaRPr>
        </a:p>
      </dgm:t>
    </dgm:pt>
    <dgm:pt modelId="{D9EDE72F-7776-D248-9EB9-534C486A82DB}" type="pres">
      <dgm:prSet presAssocID="{3F9F6481-AAB6-BA4F-8750-E6CCE34EA164}" presName="Name0" presStyleCnt="0">
        <dgm:presLayoutVars>
          <dgm:dir/>
          <dgm:animLvl val="lvl"/>
          <dgm:resizeHandles val="exact"/>
        </dgm:presLayoutVars>
      </dgm:prSet>
      <dgm:spPr/>
    </dgm:pt>
    <dgm:pt modelId="{0F743544-090D-4441-B6FB-B1B213D17829}" type="pres">
      <dgm:prSet presAssocID="{02F9FD77-3CEF-5E41-87C5-F70B8A23FC53}" presName="Name8" presStyleCnt="0"/>
      <dgm:spPr/>
    </dgm:pt>
    <dgm:pt modelId="{B9466287-334A-D64F-9C3C-7C6047A9D20F}" type="pres">
      <dgm:prSet presAssocID="{02F9FD77-3CEF-5E41-87C5-F70B8A23FC53}" presName="level" presStyleLbl="node1" presStyleIdx="0" presStyleCnt="4">
        <dgm:presLayoutVars>
          <dgm:chMax val="1"/>
          <dgm:bulletEnabled val="1"/>
        </dgm:presLayoutVars>
      </dgm:prSet>
      <dgm:spPr/>
    </dgm:pt>
    <dgm:pt modelId="{020F542F-9D3B-3643-A93A-A12F551C62C4}" type="pres">
      <dgm:prSet presAssocID="{02F9FD77-3CEF-5E41-87C5-F70B8A23FC53}" presName="levelTx" presStyleLbl="revTx" presStyleIdx="0" presStyleCnt="0">
        <dgm:presLayoutVars>
          <dgm:chMax val="1"/>
          <dgm:bulletEnabled val="1"/>
        </dgm:presLayoutVars>
      </dgm:prSet>
      <dgm:spPr/>
    </dgm:pt>
    <dgm:pt modelId="{9326FB86-72A3-784B-BC3E-A45B69116026}" type="pres">
      <dgm:prSet presAssocID="{20B1BE1E-2D5D-2342-AE60-4A0085255247}" presName="Name8" presStyleCnt="0"/>
      <dgm:spPr/>
    </dgm:pt>
    <dgm:pt modelId="{638F6EC0-4F2F-354F-9917-710B634D4955}" type="pres">
      <dgm:prSet presAssocID="{20B1BE1E-2D5D-2342-AE60-4A0085255247}" presName="level" presStyleLbl="node1" presStyleIdx="1" presStyleCnt="4">
        <dgm:presLayoutVars>
          <dgm:chMax val="1"/>
          <dgm:bulletEnabled val="1"/>
        </dgm:presLayoutVars>
      </dgm:prSet>
      <dgm:spPr/>
    </dgm:pt>
    <dgm:pt modelId="{97CF4614-135C-0B4B-AE18-C49AB2FB5FF7}" type="pres">
      <dgm:prSet presAssocID="{20B1BE1E-2D5D-2342-AE60-4A0085255247}" presName="levelTx" presStyleLbl="revTx" presStyleIdx="0" presStyleCnt="0">
        <dgm:presLayoutVars>
          <dgm:chMax val="1"/>
          <dgm:bulletEnabled val="1"/>
        </dgm:presLayoutVars>
      </dgm:prSet>
      <dgm:spPr/>
    </dgm:pt>
    <dgm:pt modelId="{69CFC66E-BDBB-524B-B566-9D1CE0FE6B42}" type="pres">
      <dgm:prSet presAssocID="{9CF2208B-BDB3-AE49-9F11-D337BE2BC7FD}" presName="Name8" presStyleCnt="0"/>
      <dgm:spPr/>
    </dgm:pt>
    <dgm:pt modelId="{E1EEB186-2AE3-2140-B06B-C734C87BB295}" type="pres">
      <dgm:prSet presAssocID="{9CF2208B-BDB3-AE49-9F11-D337BE2BC7FD}" presName="level" presStyleLbl="node1" presStyleIdx="2" presStyleCnt="4">
        <dgm:presLayoutVars>
          <dgm:chMax val="1"/>
          <dgm:bulletEnabled val="1"/>
        </dgm:presLayoutVars>
      </dgm:prSet>
      <dgm:spPr/>
    </dgm:pt>
    <dgm:pt modelId="{B96FAB90-0D53-8943-B64B-39A8CDED9210}" type="pres">
      <dgm:prSet presAssocID="{9CF2208B-BDB3-AE49-9F11-D337BE2BC7FD}" presName="levelTx" presStyleLbl="revTx" presStyleIdx="0" presStyleCnt="0">
        <dgm:presLayoutVars>
          <dgm:chMax val="1"/>
          <dgm:bulletEnabled val="1"/>
        </dgm:presLayoutVars>
      </dgm:prSet>
      <dgm:spPr/>
    </dgm:pt>
    <dgm:pt modelId="{81975384-0FFC-EF40-8AC4-7BAFE5998B68}" type="pres">
      <dgm:prSet presAssocID="{8FB94AB2-C1BA-DD45-8540-C622DECF91C9}" presName="Name8" presStyleCnt="0"/>
      <dgm:spPr/>
    </dgm:pt>
    <dgm:pt modelId="{6CB51933-525D-8446-A454-D23DFE100B0D}" type="pres">
      <dgm:prSet presAssocID="{8FB94AB2-C1BA-DD45-8540-C622DECF91C9}" presName="level" presStyleLbl="node1" presStyleIdx="3" presStyleCnt="4" custLinFactNeighborX="-432" custLinFactNeighborY="1349">
        <dgm:presLayoutVars>
          <dgm:chMax val="1"/>
          <dgm:bulletEnabled val="1"/>
        </dgm:presLayoutVars>
      </dgm:prSet>
      <dgm:spPr/>
    </dgm:pt>
    <dgm:pt modelId="{5EC45F6C-1630-DE45-848E-6D591B02C09D}" type="pres">
      <dgm:prSet presAssocID="{8FB94AB2-C1BA-DD45-8540-C622DECF91C9}" presName="levelTx" presStyleLbl="revTx" presStyleIdx="0" presStyleCnt="0">
        <dgm:presLayoutVars>
          <dgm:chMax val="1"/>
          <dgm:bulletEnabled val="1"/>
        </dgm:presLayoutVars>
      </dgm:prSet>
      <dgm:spPr/>
    </dgm:pt>
  </dgm:ptLst>
  <dgm:cxnLst>
    <dgm:cxn modelId="{442E8C14-1E28-2C4E-B930-227C6FAE0C2B}" type="presOf" srcId="{02F9FD77-3CEF-5E41-87C5-F70B8A23FC53}" destId="{020F542F-9D3B-3643-A93A-A12F551C62C4}" srcOrd="1" destOrd="0" presId="urn:microsoft.com/office/officeart/2005/8/layout/pyramid1"/>
    <dgm:cxn modelId="{7F86216F-6017-8248-B7DF-CAF1816340BD}" srcId="{3F9F6481-AAB6-BA4F-8750-E6CCE34EA164}" destId="{8FB94AB2-C1BA-DD45-8540-C622DECF91C9}" srcOrd="3" destOrd="0" parTransId="{517ACFCA-43E8-DC4A-B655-0404860A4C33}" sibTransId="{28EF6A8B-0EE1-684D-B76E-2B8A19CEA3E7}"/>
    <dgm:cxn modelId="{85392E4F-E248-CA46-AF5D-FD7C5FB26446}" type="presOf" srcId="{3F9F6481-AAB6-BA4F-8750-E6CCE34EA164}" destId="{D9EDE72F-7776-D248-9EB9-534C486A82DB}" srcOrd="0" destOrd="0" presId="urn:microsoft.com/office/officeart/2005/8/layout/pyramid1"/>
    <dgm:cxn modelId="{8C9A8F50-1A06-764C-9C53-E1DA0BA44031}" srcId="{3F9F6481-AAB6-BA4F-8750-E6CCE34EA164}" destId="{20B1BE1E-2D5D-2342-AE60-4A0085255247}" srcOrd="1" destOrd="0" parTransId="{BBA465CC-35DD-FE41-859A-37B8EDEAA2C3}" sibTransId="{4C637493-4A65-5240-99F4-88AC5D1ABE52}"/>
    <dgm:cxn modelId="{93F16A90-013D-D84D-8274-26F898B494B1}" type="presOf" srcId="{20B1BE1E-2D5D-2342-AE60-4A0085255247}" destId="{97CF4614-135C-0B4B-AE18-C49AB2FB5FF7}" srcOrd="1" destOrd="0" presId="urn:microsoft.com/office/officeart/2005/8/layout/pyramid1"/>
    <dgm:cxn modelId="{67EAA1B5-E4D6-E14E-8B4B-FA3B12526C45}" type="presOf" srcId="{20B1BE1E-2D5D-2342-AE60-4A0085255247}" destId="{638F6EC0-4F2F-354F-9917-710B634D4955}" srcOrd="0" destOrd="0" presId="urn:microsoft.com/office/officeart/2005/8/layout/pyramid1"/>
    <dgm:cxn modelId="{76B3F4C2-777D-164F-AD57-8C305F933499}" type="presOf" srcId="{8FB94AB2-C1BA-DD45-8540-C622DECF91C9}" destId="{6CB51933-525D-8446-A454-D23DFE100B0D}" srcOrd="0" destOrd="0" presId="urn:microsoft.com/office/officeart/2005/8/layout/pyramid1"/>
    <dgm:cxn modelId="{D40128C5-28C9-E24F-BEC0-141BE87569F5}" type="presOf" srcId="{02F9FD77-3CEF-5E41-87C5-F70B8A23FC53}" destId="{B9466287-334A-D64F-9C3C-7C6047A9D20F}" srcOrd="0" destOrd="0" presId="urn:microsoft.com/office/officeart/2005/8/layout/pyramid1"/>
    <dgm:cxn modelId="{A8E2CEC8-6E1B-FA4D-B286-82BC46A7EF90}" type="presOf" srcId="{9CF2208B-BDB3-AE49-9F11-D337BE2BC7FD}" destId="{B96FAB90-0D53-8943-B64B-39A8CDED9210}" srcOrd="1" destOrd="0" presId="urn:microsoft.com/office/officeart/2005/8/layout/pyramid1"/>
    <dgm:cxn modelId="{B401D3CD-419D-A843-86D4-CE6552EECF16}" srcId="{3F9F6481-AAB6-BA4F-8750-E6CCE34EA164}" destId="{02F9FD77-3CEF-5E41-87C5-F70B8A23FC53}" srcOrd="0" destOrd="0" parTransId="{92366EDE-72EC-8E46-A28A-5E5A3A0193B6}" sibTransId="{7EBE75D7-90EE-FF44-9B8E-33140C9CDF62}"/>
    <dgm:cxn modelId="{704E47E2-B138-6643-A729-CCF68EB28962}" type="presOf" srcId="{9CF2208B-BDB3-AE49-9F11-D337BE2BC7FD}" destId="{E1EEB186-2AE3-2140-B06B-C734C87BB295}" srcOrd="0" destOrd="0" presId="urn:microsoft.com/office/officeart/2005/8/layout/pyramid1"/>
    <dgm:cxn modelId="{60435CE3-5405-5F4F-AF5E-FE672415F1A8}" type="presOf" srcId="{8FB94AB2-C1BA-DD45-8540-C622DECF91C9}" destId="{5EC45F6C-1630-DE45-848E-6D591B02C09D}" srcOrd="1" destOrd="0" presId="urn:microsoft.com/office/officeart/2005/8/layout/pyramid1"/>
    <dgm:cxn modelId="{139384F7-AB8E-DE4C-A7CD-C9C9BCAE7AE3}" srcId="{3F9F6481-AAB6-BA4F-8750-E6CCE34EA164}" destId="{9CF2208B-BDB3-AE49-9F11-D337BE2BC7FD}" srcOrd="2" destOrd="0" parTransId="{7126B84B-53FE-D340-8872-00509CE9DF18}" sibTransId="{F63019E8-006B-0E4D-B420-7A5171FBF972}"/>
    <dgm:cxn modelId="{901B58CA-C11B-2B43-9BEE-C6E6BA536A65}" type="presParOf" srcId="{D9EDE72F-7776-D248-9EB9-534C486A82DB}" destId="{0F743544-090D-4441-B6FB-B1B213D17829}" srcOrd="0" destOrd="0" presId="urn:microsoft.com/office/officeart/2005/8/layout/pyramid1"/>
    <dgm:cxn modelId="{D534AFD7-F32F-4C4D-A0FF-30E4E100C111}" type="presParOf" srcId="{0F743544-090D-4441-B6FB-B1B213D17829}" destId="{B9466287-334A-D64F-9C3C-7C6047A9D20F}" srcOrd="0" destOrd="0" presId="urn:microsoft.com/office/officeart/2005/8/layout/pyramid1"/>
    <dgm:cxn modelId="{0935FAC7-4713-934F-BA82-967E218CC2C3}" type="presParOf" srcId="{0F743544-090D-4441-B6FB-B1B213D17829}" destId="{020F542F-9D3B-3643-A93A-A12F551C62C4}" srcOrd="1" destOrd="0" presId="urn:microsoft.com/office/officeart/2005/8/layout/pyramid1"/>
    <dgm:cxn modelId="{B80D8505-300B-8142-A697-3746ACAD450F}" type="presParOf" srcId="{D9EDE72F-7776-D248-9EB9-534C486A82DB}" destId="{9326FB86-72A3-784B-BC3E-A45B69116026}" srcOrd="1" destOrd="0" presId="urn:microsoft.com/office/officeart/2005/8/layout/pyramid1"/>
    <dgm:cxn modelId="{7B74830F-4803-514B-A327-53F94043311C}" type="presParOf" srcId="{9326FB86-72A3-784B-BC3E-A45B69116026}" destId="{638F6EC0-4F2F-354F-9917-710B634D4955}" srcOrd="0" destOrd="0" presId="urn:microsoft.com/office/officeart/2005/8/layout/pyramid1"/>
    <dgm:cxn modelId="{B2DF3E2A-E06A-884D-9E39-6E24B4FD1BE9}" type="presParOf" srcId="{9326FB86-72A3-784B-BC3E-A45B69116026}" destId="{97CF4614-135C-0B4B-AE18-C49AB2FB5FF7}" srcOrd="1" destOrd="0" presId="urn:microsoft.com/office/officeart/2005/8/layout/pyramid1"/>
    <dgm:cxn modelId="{E369FE67-7082-EB45-8E92-0C6B170EF689}" type="presParOf" srcId="{D9EDE72F-7776-D248-9EB9-534C486A82DB}" destId="{69CFC66E-BDBB-524B-B566-9D1CE0FE6B42}" srcOrd="2" destOrd="0" presId="urn:microsoft.com/office/officeart/2005/8/layout/pyramid1"/>
    <dgm:cxn modelId="{11D63C6E-AE69-024C-B4F9-5F6624DBF176}" type="presParOf" srcId="{69CFC66E-BDBB-524B-B566-9D1CE0FE6B42}" destId="{E1EEB186-2AE3-2140-B06B-C734C87BB295}" srcOrd="0" destOrd="0" presId="urn:microsoft.com/office/officeart/2005/8/layout/pyramid1"/>
    <dgm:cxn modelId="{4306C82D-9799-3348-AE3F-9F8895A61ACB}" type="presParOf" srcId="{69CFC66E-BDBB-524B-B566-9D1CE0FE6B42}" destId="{B96FAB90-0D53-8943-B64B-39A8CDED9210}" srcOrd="1" destOrd="0" presId="urn:microsoft.com/office/officeart/2005/8/layout/pyramid1"/>
    <dgm:cxn modelId="{8C8A4C6E-01D8-0E48-885C-74A99B017C85}" type="presParOf" srcId="{D9EDE72F-7776-D248-9EB9-534C486A82DB}" destId="{81975384-0FFC-EF40-8AC4-7BAFE5998B68}" srcOrd="3" destOrd="0" presId="urn:microsoft.com/office/officeart/2005/8/layout/pyramid1"/>
    <dgm:cxn modelId="{D9A934E3-5162-7C47-B366-241C0E9CED0F}" type="presParOf" srcId="{81975384-0FFC-EF40-8AC4-7BAFE5998B68}" destId="{6CB51933-525D-8446-A454-D23DFE100B0D}" srcOrd="0" destOrd="0" presId="urn:microsoft.com/office/officeart/2005/8/layout/pyramid1"/>
    <dgm:cxn modelId="{33F721BB-09BD-E842-890F-33C6D477AF32}" type="presParOf" srcId="{81975384-0FFC-EF40-8AC4-7BAFE5998B68}" destId="{5EC45F6C-1630-DE45-848E-6D591B02C09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DD7077-CE9D-41AA-A550-A9F8FEC78DD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702D379-1963-4E32-8C36-FCAC01C21101}">
      <dgm:prSet phldrT="[Text]" phldr="0" custT="1"/>
      <dgm:spPr>
        <a:solidFill>
          <a:srgbClr val="8FCACE">
            <a:alpha val="20221"/>
          </a:srgbClr>
        </a:solidFill>
        <a:ln w="2540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r>
            <a:rPr lang="fr-FR" sz="1900" b="0" i="0" dirty="0">
              <a:solidFill>
                <a:schemeClr val="tx2"/>
              </a:solidFill>
              <a:latin typeface="Tw Cen MT"/>
            </a:rPr>
            <a:t>Inscrire </a:t>
          </a:r>
          <a:r>
            <a:rPr lang="fr-FR" sz="1900" b="1" i="0" dirty="0">
              <a:solidFill>
                <a:schemeClr val="tx2"/>
              </a:solidFill>
              <a:latin typeface="Tw Cen MT"/>
            </a:rPr>
            <a:t>dans la charte/code de conduite/règlement interne </a:t>
          </a:r>
          <a:r>
            <a:rPr lang="fr-FR" sz="1900" dirty="0">
              <a:solidFill>
                <a:schemeClr val="tx2"/>
              </a:solidFill>
              <a:latin typeface="Tw Cen MT"/>
            </a:rPr>
            <a:t>que tout comme les salarié·e·s de droit luxembourgeois, les personnes salariées locales sont protégées face à des faits de violences au travail ou peuvent être sanctionnées de façon disciplinaire, si elles en sont autrices.</a:t>
          </a:r>
          <a:endParaRPr lang="fr-FR" sz="1900" dirty="0">
            <a:solidFill>
              <a:srgbClr val="44546A"/>
            </a:solidFill>
            <a:latin typeface="Tw Cen MT"/>
          </a:endParaRPr>
        </a:p>
      </dgm:t>
    </dgm:pt>
    <dgm:pt modelId="{97AC8E45-B036-4F10-AA5C-144284211465}" type="parTrans" cxnId="{AD02182E-F84A-4C9E-8470-5AF697159A04}">
      <dgm:prSet/>
      <dgm:spPr/>
      <dgm:t>
        <a:bodyPr/>
        <a:lstStyle/>
        <a:p>
          <a:endParaRPr lang="en-US"/>
        </a:p>
      </dgm:t>
    </dgm:pt>
    <dgm:pt modelId="{6A2EDC6E-B640-4021-B85C-F096D0D607AF}" type="sibTrans" cxnId="{AD02182E-F84A-4C9E-8470-5AF697159A04}">
      <dgm:prSet/>
      <dgm:spPr/>
      <dgm:t>
        <a:bodyPr/>
        <a:lstStyle/>
        <a:p>
          <a:endParaRPr lang="en-US"/>
        </a:p>
      </dgm:t>
    </dgm:pt>
    <dgm:pt modelId="{275D8024-2E9D-4DDE-95D7-2187B95EE591}">
      <dgm:prSet phldrT="[Text]" phldr="0" custT="1"/>
      <dgm:spPr>
        <a:solidFill>
          <a:srgbClr val="8FCACE">
            <a:alpha val="20313"/>
          </a:srgbClr>
        </a:solidFill>
        <a:ln w="2540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r>
            <a:rPr lang="fr-FR" sz="1900" b="1" i="0" dirty="0">
              <a:solidFill>
                <a:schemeClr val="tx2"/>
              </a:solidFill>
              <a:latin typeface="Tw Cen MT"/>
            </a:rPr>
            <a:t>Prévoir dans la charte ou le code de conduite </a:t>
          </a:r>
          <a:r>
            <a:rPr lang="fr-FR" sz="1900" dirty="0">
              <a:solidFill>
                <a:schemeClr val="tx2"/>
              </a:solidFill>
              <a:latin typeface="Tw Cen MT"/>
            </a:rPr>
            <a:t>qu'en cas de non-respect des règles, on peut prévoir la rupture unilatérale du contrat et autres mesures jugées nécessaires</a:t>
          </a:r>
          <a:endParaRPr lang="fr-FR" sz="1900" dirty="0">
            <a:solidFill>
              <a:srgbClr val="44546A"/>
            </a:solidFill>
            <a:latin typeface="Tw Cen MT"/>
          </a:endParaRPr>
        </a:p>
      </dgm:t>
    </dgm:pt>
    <dgm:pt modelId="{976C29A4-290C-4ABE-950D-0380449324EA}" type="parTrans" cxnId="{5F986D65-2BDC-4BED-9EBB-136FAE6649F7}">
      <dgm:prSet/>
      <dgm:spPr/>
      <dgm:t>
        <a:bodyPr/>
        <a:lstStyle/>
        <a:p>
          <a:endParaRPr lang="en-US"/>
        </a:p>
      </dgm:t>
    </dgm:pt>
    <dgm:pt modelId="{6FC76C81-BB85-4162-93C7-F77891297ABE}" type="sibTrans" cxnId="{5F986D65-2BDC-4BED-9EBB-136FAE6649F7}">
      <dgm:prSet/>
      <dgm:spPr/>
      <dgm:t>
        <a:bodyPr/>
        <a:lstStyle/>
        <a:p>
          <a:endParaRPr lang="en-US"/>
        </a:p>
      </dgm:t>
    </dgm:pt>
    <dgm:pt modelId="{A894A945-E9CB-41D6-AB46-A410B7EA8166}">
      <dgm:prSet phldr="0" custT="1"/>
      <dgm:spPr>
        <a:solidFill>
          <a:srgbClr val="8FCACE"/>
        </a:solidFill>
        <a:ln w="2540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r>
            <a:rPr lang="fr-FR" sz="1900" b="1" dirty="0">
              <a:solidFill>
                <a:schemeClr val="bg1"/>
              </a:solidFill>
              <a:latin typeface="Tw Cen MT"/>
            </a:rPr>
            <a:t>Pour les membres effectifs, partenaires (prestataires, bénévoles etc.) </a:t>
          </a:r>
          <a:endParaRPr lang="fr-FR" sz="1900" b="1" dirty="0">
            <a:latin typeface="Tw Cen MT"/>
          </a:endParaRPr>
        </a:p>
      </dgm:t>
    </dgm:pt>
    <dgm:pt modelId="{EF1B7761-4615-4408-9C5C-855D758DC2E1}" type="parTrans" cxnId="{F931CA5C-4F6F-41D3-9544-6E947D876FC4}">
      <dgm:prSet/>
      <dgm:spPr/>
      <dgm:t>
        <a:bodyPr/>
        <a:lstStyle/>
        <a:p>
          <a:endParaRPr lang="fr-FR"/>
        </a:p>
      </dgm:t>
    </dgm:pt>
    <dgm:pt modelId="{1D3653B7-D898-40FE-9B71-AF40EC509ECA}" type="sibTrans" cxnId="{F931CA5C-4F6F-41D3-9544-6E947D876FC4}">
      <dgm:prSet/>
      <dgm:spPr/>
      <dgm:t>
        <a:bodyPr/>
        <a:lstStyle/>
        <a:p>
          <a:endParaRPr lang="fr-FR"/>
        </a:p>
      </dgm:t>
    </dgm:pt>
    <dgm:pt modelId="{CFE27F82-E812-478A-9F9F-D020B7CA2689}">
      <dgm:prSet phldr="0" custT="1"/>
      <dgm:spPr>
        <a:solidFill>
          <a:srgbClr val="8FCACE"/>
        </a:solidFill>
        <a:ln w="25400">
          <a:solidFill>
            <a:schemeClr val="bg1"/>
          </a:solidFill>
          <a:extLst>
            <a:ext uri="{C807C97D-BFC1-408E-A445-0C87EB9F89A2}">
              <ask:lineSketchStyleProps xmlns:ask="http://schemas.microsoft.com/office/drawing/2018/sketchyshapes">
                <ask:type>
                  <ask:lineSketchFreehand/>
                </ask:type>
              </ask:lineSketchStyleProps>
            </a:ext>
          </a:extLst>
        </a:ln>
        <a:effectLst>
          <a:softEdge rad="0"/>
        </a:effectLst>
      </dgm:spPr>
      <dgm:t>
        <a:bodyPr/>
        <a:lstStyle/>
        <a:p>
          <a:pPr rtl="0"/>
          <a:r>
            <a:rPr lang="fr-FR" sz="1900" b="1" dirty="0">
              <a:solidFill>
                <a:schemeClr val="bg1"/>
              </a:solidFill>
              <a:latin typeface="Tw Cen MT"/>
            </a:rPr>
            <a:t>Pour les salarié·e·s</a:t>
          </a:r>
          <a:endParaRPr lang="fr-FR" sz="1900" dirty="0">
            <a:latin typeface="Tw Cen MT"/>
          </a:endParaRPr>
        </a:p>
      </dgm:t>
    </dgm:pt>
    <dgm:pt modelId="{E838F586-3724-41C3-B773-2802594A140A}" type="parTrans" cxnId="{018B7B81-5C05-440A-84C5-611114F181B0}">
      <dgm:prSet/>
      <dgm:spPr/>
      <dgm:t>
        <a:bodyPr/>
        <a:lstStyle/>
        <a:p>
          <a:endParaRPr lang="fr-FR"/>
        </a:p>
      </dgm:t>
    </dgm:pt>
    <dgm:pt modelId="{29EB0BD3-55FD-42C4-AAA0-1F9E9C1E413A}" type="sibTrans" cxnId="{018B7B81-5C05-440A-84C5-611114F181B0}">
      <dgm:prSet/>
      <dgm:spPr/>
      <dgm:t>
        <a:bodyPr/>
        <a:lstStyle/>
        <a:p>
          <a:endParaRPr lang="fr-FR"/>
        </a:p>
      </dgm:t>
    </dgm:pt>
    <dgm:pt modelId="{76DF939F-9802-2542-8FAD-CF3335FF0018}">
      <dgm:prSet custT="1"/>
      <dgm:spPr/>
      <dgm:t>
        <a:bodyPr/>
        <a:lstStyle/>
        <a:p>
          <a:pPr rtl="0"/>
          <a:r>
            <a:rPr lang="fr-FR" sz="1900" dirty="0">
              <a:solidFill>
                <a:schemeClr val="tx2"/>
              </a:solidFill>
              <a:latin typeface="Tw Cen MT"/>
            </a:rPr>
            <a:t>Avoir un </a:t>
          </a:r>
          <a:r>
            <a:rPr lang="fr-FR" sz="1900" b="1" i="0" dirty="0">
              <a:solidFill>
                <a:schemeClr val="tx2"/>
              </a:solidFill>
              <a:latin typeface="Tw Cen MT"/>
            </a:rPr>
            <a:t>processus de </a:t>
          </a:r>
          <a:r>
            <a:rPr lang="fr-FR" sz="1900" b="0" i="0" dirty="0">
              <a:solidFill>
                <a:schemeClr val="tx2"/>
              </a:solidFill>
              <a:latin typeface="Tw Cen MT"/>
            </a:rPr>
            <a:t>"due </a:t>
          </a:r>
          <a:r>
            <a:rPr lang="fr-FR" sz="1900" i="0" dirty="0">
              <a:solidFill>
                <a:schemeClr val="tx2"/>
              </a:solidFill>
              <a:latin typeface="Tw Cen MT"/>
            </a:rPr>
            <a:t>diligence</a:t>
          </a:r>
          <a:r>
            <a:rPr lang="fr-FR" sz="1900" b="0" i="0" dirty="0">
              <a:solidFill>
                <a:schemeClr val="tx2"/>
              </a:solidFill>
              <a:latin typeface="Tw Cen MT"/>
            </a:rPr>
            <a:t>"</a:t>
          </a:r>
          <a:r>
            <a:rPr lang="fr-FR" sz="1900" i="0" dirty="0">
              <a:solidFill>
                <a:schemeClr val="tx2"/>
              </a:solidFill>
              <a:latin typeface="Tw Cen MT"/>
            </a:rPr>
            <a:t> </a:t>
          </a:r>
          <a:r>
            <a:rPr lang="fr-FR" sz="1900" dirty="0">
              <a:solidFill>
                <a:schemeClr val="tx2"/>
              </a:solidFill>
              <a:latin typeface="Tw Cen MT"/>
            </a:rPr>
            <a:t>en place avant de signer un contrat avec </a:t>
          </a:r>
          <a:r>
            <a:rPr lang="fr-FR" sz="1900" strike="noStrike" dirty="0">
              <a:solidFill>
                <a:schemeClr val="tx1"/>
              </a:solidFill>
              <a:latin typeface="Tw Cen MT"/>
            </a:rPr>
            <a:t>un</a:t>
          </a:r>
          <a:r>
            <a:rPr lang="fr-FR" sz="1900" dirty="0">
              <a:solidFill>
                <a:schemeClr val="tx2"/>
              </a:solidFill>
              <a:latin typeface="Tw Cen MT"/>
            </a:rPr>
            <a:t> partenaire.</a:t>
          </a:r>
        </a:p>
      </dgm:t>
    </dgm:pt>
    <dgm:pt modelId="{CFF83B70-E105-9749-859B-D302D5D02FDA}" type="parTrans" cxnId="{A3243BCB-126F-F243-84B9-F5730C4BD552}">
      <dgm:prSet/>
      <dgm:spPr/>
      <dgm:t>
        <a:bodyPr/>
        <a:lstStyle/>
        <a:p>
          <a:endParaRPr lang="fr-FR"/>
        </a:p>
      </dgm:t>
    </dgm:pt>
    <dgm:pt modelId="{850C1424-939C-604E-86D1-B49956F1770D}" type="sibTrans" cxnId="{A3243BCB-126F-F243-84B9-F5730C4BD552}">
      <dgm:prSet/>
      <dgm:spPr/>
      <dgm:t>
        <a:bodyPr/>
        <a:lstStyle/>
        <a:p>
          <a:endParaRPr lang="fr-FR"/>
        </a:p>
      </dgm:t>
    </dgm:pt>
    <dgm:pt modelId="{97FF8FA8-2C3A-834B-9E6B-28D45B98F905}">
      <dgm:prSet phldrT="[Text]" phldr="0" custT="1"/>
      <dgm:spPr>
        <a:solidFill>
          <a:srgbClr val="8FCACE">
            <a:alpha val="20313"/>
          </a:srgbClr>
        </a:solidFill>
        <a:ln w="25400">
          <a:solidFill>
            <a:schemeClr val="bg1"/>
          </a:solidFill>
          <a:extLst>
            <a:ext uri="{C807C97D-BFC1-408E-A445-0C87EB9F89A2}">
              <ask:lineSketchStyleProps xmlns:ask="http://schemas.microsoft.com/office/drawing/2018/sketchyshapes">
                <ask:type>
                  <ask:lineSketchFreehand/>
                </ask:type>
              </ask:lineSketchStyleProps>
            </a:ext>
          </a:extLst>
        </a:ln>
      </dgm:spPr>
      <dgm:t>
        <a:bodyPr/>
        <a:lstStyle/>
        <a:p>
          <a:pPr rtl="0"/>
          <a:endParaRPr lang="fr-FR" sz="1900" dirty="0">
            <a:solidFill>
              <a:srgbClr val="44546A"/>
            </a:solidFill>
            <a:latin typeface="Tw Cen MT"/>
          </a:endParaRPr>
        </a:p>
      </dgm:t>
    </dgm:pt>
    <dgm:pt modelId="{1FFA6E2C-FC76-F349-850E-A6C332434EF3}" type="parTrans" cxnId="{295EFD1A-BE7D-9140-9E78-50FBB6170319}">
      <dgm:prSet/>
      <dgm:spPr/>
      <dgm:t>
        <a:bodyPr/>
        <a:lstStyle/>
        <a:p>
          <a:endParaRPr lang="fr-FR"/>
        </a:p>
      </dgm:t>
    </dgm:pt>
    <dgm:pt modelId="{7B236F73-9C03-3E40-B0EC-A62F7EB1573B}" type="sibTrans" cxnId="{295EFD1A-BE7D-9140-9E78-50FBB6170319}">
      <dgm:prSet/>
      <dgm:spPr/>
      <dgm:t>
        <a:bodyPr/>
        <a:lstStyle/>
        <a:p>
          <a:endParaRPr lang="fr-FR"/>
        </a:p>
      </dgm:t>
    </dgm:pt>
    <dgm:pt modelId="{EA090504-2A6D-4535-9C11-B2DE88381B8B}" type="pres">
      <dgm:prSet presAssocID="{17DD7077-CE9D-41AA-A550-A9F8FEC78DD3}" presName="Name0" presStyleCnt="0">
        <dgm:presLayoutVars>
          <dgm:dir/>
          <dgm:animLvl val="lvl"/>
          <dgm:resizeHandles val="exact"/>
        </dgm:presLayoutVars>
      </dgm:prSet>
      <dgm:spPr/>
    </dgm:pt>
    <dgm:pt modelId="{3B6B07B2-AAF8-404B-BE5B-DEE79CBE07F6}" type="pres">
      <dgm:prSet presAssocID="{CFE27F82-E812-478A-9F9F-D020B7CA2689}" presName="composite" presStyleCnt="0"/>
      <dgm:spPr/>
    </dgm:pt>
    <dgm:pt modelId="{C269B102-A2C8-46B9-9674-CCC038DE3DC8}" type="pres">
      <dgm:prSet presAssocID="{CFE27F82-E812-478A-9F9F-D020B7CA2689}" presName="parTx" presStyleLbl="alignNode1" presStyleIdx="0" presStyleCnt="2" custLinFactNeighborX="-558" custLinFactNeighborY="-14772">
        <dgm:presLayoutVars>
          <dgm:chMax val="0"/>
          <dgm:chPref val="0"/>
          <dgm:bulletEnabled val="1"/>
        </dgm:presLayoutVars>
      </dgm:prSet>
      <dgm:spPr/>
    </dgm:pt>
    <dgm:pt modelId="{29FA12B7-5A49-4486-BC67-BCBBBA1A00D3}" type="pres">
      <dgm:prSet presAssocID="{CFE27F82-E812-478A-9F9F-D020B7CA2689}" presName="desTx" presStyleLbl="alignAccFollowNode1" presStyleIdx="0" presStyleCnt="2" custLinFactNeighborX="-558" custLinFactNeighborY="-2743">
        <dgm:presLayoutVars>
          <dgm:bulletEnabled val="1"/>
        </dgm:presLayoutVars>
      </dgm:prSet>
      <dgm:spPr/>
    </dgm:pt>
    <dgm:pt modelId="{45267833-8242-4887-99B5-5115E0E9058F}" type="pres">
      <dgm:prSet presAssocID="{29EB0BD3-55FD-42C4-AAA0-1F9E9C1E413A}" presName="space" presStyleCnt="0"/>
      <dgm:spPr/>
    </dgm:pt>
    <dgm:pt modelId="{F42F96D4-80A8-4D9F-A455-3143221D4F04}" type="pres">
      <dgm:prSet presAssocID="{A894A945-E9CB-41D6-AB46-A410B7EA8166}" presName="composite" presStyleCnt="0"/>
      <dgm:spPr/>
    </dgm:pt>
    <dgm:pt modelId="{98011C51-9C84-4427-B780-5160B125E70E}" type="pres">
      <dgm:prSet presAssocID="{A894A945-E9CB-41D6-AB46-A410B7EA8166}" presName="parTx" presStyleLbl="alignNode1" presStyleIdx="1" presStyleCnt="2" custScaleY="214123">
        <dgm:presLayoutVars>
          <dgm:chMax val="0"/>
          <dgm:chPref val="0"/>
          <dgm:bulletEnabled val="1"/>
        </dgm:presLayoutVars>
      </dgm:prSet>
      <dgm:spPr/>
    </dgm:pt>
    <dgm:pt modelId="{21F305D7-C6BB-4631-810B-69C2D1284E47}" type="pres">
      <dgm:prSet presAssocID="{A894A945-E9CB-41D6-AB46-A410B7EA8166}" presName="desTx" presStyleLbl="alignAccFollowNode1" presStyleIdx="1" presStyleCnt="2" custLinFactNeighborX="437" custLinFactNeighborY="5622">
        <dgm:presLayoutVars>
          <dgm:bulletEnabled val="1"/>
        </dgm:presLayoutVars>
      </dgm:prSet>
      <dgm:spPr/>
    </dgm:pt>
  </dgm:ptLst>
  <dgm:cxnLst>
    <dgm:cxn modelId="{021E581A-47BF-CC4C-A60E-D3FAC6D60D7F}" type="presOf" srcId="{97FF8FA8-2C3A-834B-9E6B-28D45B98F905}" destId="{21F305D7-C6BB-4631-810B-69C2D1284E47}" srcOrd="0" destOrd="0" presId="urn:microsoft.com/office/officeart/2005/8/layout/hList1"/>
    <dgm:cxn modelId="{295EFD1A-BE7D-9140-9E78-50FBB6170319}" srcId="{A894A945-E9CB-41D6-AB46-A410B7EA8166}" destId="{97FF8FA8-2C3A-834B-9E6B-28D45B98F905}" srcOrd="0" destOrd="0" parTransId="{1FFA6E2C-FC76-F349-850E-A6C332434EF3}" sibTransId="{7B236F73-9C03-3E40-B0EC-A62F7EB1573B}"/>
    <dgm:cxn modelId="{AD02182E-F84A-4C9E-8470-5AF697159A04}" srcId="{CFE27F82-E812-478A-9F9F-D020B7CA2689}" destId="{5702D379-1963-4E32-8C36-FCAC01C21101}" srcOrd="0" destOrd="0" parTransId="{97AC8E45-B036-4F10-AA5C-144284211465}" sibTransId="{6A2EDC6E-B640-4021-B85C-F096D0D607AF}"/>
    <dgm:cxn modelId="{4BAAF430-70E6-4859-BBD5-57B552499273}" type="presOf" srcId="{A894A945-E9CB-41D6-AB46-A410B7EA8166}" destId="{98011C51-9C84-4427-B780-5160B125E70E}" srcOrd="0" destOrd="0" presId="urn:microsoft.com/office/officeart/2005/8/layout/hList1"/>
    <dgm:cxn modelId="{52D7C93B-25BB-4099-A304-D0C240EF4167}" type="presOf" srcId="{CFE27F82-E812-478A-9F9F-D020B7CA2689}" destId="{C269B102-A2C8-46B9-9674-CCC038DE3DC8}" srcOrd="0" destOrd="0" presId="urn:microsoft.com/office/officeart/2005/8/layout/hList1"/>
    <dgm:cxn modelId="{9AF0293F-6A74-4A48-A8E7-C2EF8B7D8269}" type="presOf" srcId="{76DF939F-9802-2542-8FAD-CF3335FF0018}" destId="{21F305D7-C6BB-4631-810B-69C2D1284E47}" srcOrd="0" destOrd="2" presId="urn:microsoft.com/office/officeart/2005/8/layout/hList1"/>
    <dgm:cxn modelId="{F931CA5C-4F6F-41D3-9544-6E947D876FC4}" srcId="{17DD7077-CE9D-41AA-A550-A9F8FEC78DD3}" destId="{A894A945-E9CB-41D6-AB46-A410B7EA8166}" srcOrd="1" destOrd="0" parTransId="{EF1B7761-4615-4408-9C5C-855D758DC2E1}" sibTransId="{1D3653B7-D898-40FE-9B71-AF40EC509ECA}"/>
    <dgm:cxn modelId="{5F986D65-2BDC-4BED-9EBB-136FAE6649F7}" srcId="{A894A945-E9CB-41D6-AB46-A410B7EA8166}" destId="{275D8024-2E9D-4DDE-95D7-2187B95EE591}" srcOrd="1" destOrd="0" parTransId="{976C29A4-290C-4ABE-950D-0380449324EA}" sibTransId="{6FC76C81-BB85-4162-93C7-F77891297ABE}"/>
    <dgm:cxn modelId="{94B1B755-611A-4470-8826-C2FFAA174C4D}" type="presOf" srcId="{5702D379-1963-4E32-8C36-FCAC01C21101}" destId="{29FA12B7-5A49-4486-BC67-BCBBBA1A00D3}" srcOrd="0" destOrd="0" presId="urn:microsoft.com/office/officeart/2005/8/layout/hList1"/>
    <dgm:cxn modelId="{018B7B81-5C05-440A-84C5-611114F181B0}" srcId="{17DD7077-CE9D-41AA-A550-A9F8FEC78DD3}" destId="{CFE27F82-E812-478A-9F9F-D020B7CA2689}" srcOrd="0" destOrd="0" parTransId="{E838F586-3724-41C3-B773-2802594A140A}" sibTransId="{29EB0BD3-55FD-42C4-AAA0-1F9E9C1E413A}"/>
    <dgm:cxn modelId="{8FEFB083-3494-42C1-86BF-374612B8127A}" type="presOf" srcId="{17DD7077-CE9D-41AA-A550-A9F8FEC78DD3}" destId="{EA090504-2A6D-4535-9C11-B2DE88381B8B}" srcOrd="0" destOrd="0" presId="urn:microsoft.com/office/officeart/2005/8/layout/hList1"/>
    <dgm:cxn modelId="{A3243BCB-126F-F243-84B9-F5730C4BD552}" srcId="{A894A945-E9CB-41D6-AB46-A410B7EA8166}" destId="{76DF939F-9802-2542-8FAD-CF3335FF0018}" srcOrd="2" destOrd="0" parTransId="{CFF83B70-E105-9749-859B-D302D5D02FDA}" sibTransId="{850C1424-939C-604E-86D1-B49956F1770D}"/>
    <dgm:cxn modelId="{B2BFF1DC-1B84-4C40-951A-E9EE64344E35}" type="presOf" srcId="{275D8024-2E9D-4DDE-95D7-2187B95EE591}" destId="{21F305D7-C6BB-4631-810B-69C2D1284E47}" srcOrd="0" destOrd="1" presId="urn:microsoft.com/office/officeart/2005/8/layout/hList1"/>
    <dgm:cxn modelId="{9C13C4C9-D59F-46D3-AD6B-3D8B5663B329}" type="presParOf" srcId="{EA090504-2A6D-4535-9C11-B2DE88381B8B}" destId="{3B6B07B2-AAF8-404B-BE5B-DEE79CBE07F6}" srcOrd="0" destOrd="0" presId="urn:microsoft.com/office/officeart/2005/8/layout/hList1"/>
    <dgm:cxn modelId="{1A655CAC-71FE-4772-B51D-2AA70A34FC88}" type="presParOf" srcId="{3B6B07B2-AAF8-404B-BE5B-DEE79CBE07F6}" destId="{C269B102-A2C8-46B9-9674-CCC038DE3DC8}" srcOrd="0" destOrd="0" presId="urn:microsoft.com/office/officeart/2005/8/layout/hList1"/>
    <dgm:cxn modelId="{F5B8ACAE-AB98-40A2-BD64-0984B8673CDF}" type="presParOf" srcId="{3B6B07B2-AAF8-404B-BE5B-DEE79CBE07F6}" destId="{29FA12B7-5A49-4486-BC67-BCBBBA1A00D3}" srcOrd="1" destOrd="0" presId="urn:microsoft.com/office/officeart/2005/8/layout/hList1"/>
    <dgm:cxn modelId="{9F888300-0710-4E44-90D4-49A570CDA134}" type="presParOf" srcId="{EA090504-2A6D-4535-9C11-B2DE88381B8B}" destId="{45267833-8242-4887-99B5-5115E0E9058F}" srcOrd="1" destOrd="0" presId="urn:microsoft.com/office/officeart/2005/8/layout/hList1"/>
    <dgm:cxn modelId="{B9ACE3A5-E38F-4FAB-9BCA-289E8BDE1E37}" type="presParOf" srcId="{EA090504-2A6D-4535-9C11-B2DE88381B8B}" destId="{F42F96D4-80A8-4D9F-A455-3143221D4F04}" srcOrd="2" destOrd="0" presId="urn:microsoft.com/office/officeart/2005/8/layout/hList1"/>
    <dgm:cxn modelId="{A888A664-FC60-444D-BC59-E3E0FEF1ECB2}" type="presParOf" srcId="{F42F96D4-80A8-4D9F-A455-3143221D4F04}" destId="{98011C51-9C84-4427-B780-5160B125E70E}" srcOrd="0" destOrd="0" presId="urn:microsoft.com/office/officeart/2005/8/layout/hList1"/>
    <dgm:cxn modelId="{2D2A9EA5-66D2-4E15-8099-57647153D6A4}" type="presParOf" srcId="{F42F96D4-80A8-4D9F-A455-3143221D4F04}" destId="{21F305D7-C6BB-4631-810B-69C2D1284E4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004E89-8DE3-1D42-8074-0210F07AE562}" type="doc">
      <dgm:prSet loTypeId="urn:microsoft.com/office/officeart/2005/8/layout/process1" loCatId="" qsTypeId="urn:microsoft.com/office/officeart/2005/8/quickstyle/simple1" qsCatId="simple" csTypeId="urn:microsoft.com/office/officeart/2005/8/colors/accent1_2" csCatId="accent1" phldr="1"/>
      <dgm:spPr/>
    </dgm:pt>
    <dgm:pt modelId="{B16A73E9-B866-7D4F-A904-8F372E5A7121}">
      <dgm:prSet phldrT="[Texte]" custT="1"/>
      <dgm:spPr>
        <a:solidFill>
          <a:srgbClr val="E5D182">
            <a:alpha val="85000"/>
          </a:srgbClr>
        </a:solidFill>
        <a:ln>
          <a:noFill/>
        </a:ln>
      </dgm:spPr>
      <dgm:t>
        <a:bodyPr/>
        <a:lstStyle/>
        <a:p>
          <a:r>
            <a:rPr lang="fr-FR" sz="2000" dirty="0">
              <a:solidFill>
                <a:srgbClr val="44546A"/>
              </a:solidFill>
              <a:latin typeface="Tw Cen MT" panose="020B0602020104020603" pitchFamily="34" charset="77"/>
            </a:rPr>
            <a:t>Isolement</a:t>
          </a:r>
        </a:p>
      </dgm:t>
    </dgm:pt>
    <dgm:pt modelId="{8C8678FD-9207-E540-99FC-980AF4D3BE9F}" type="parTrans" cxnId="{4A00ECFE-EED5-EA42-824D-00471CA4E5B9}">
      <dgm:prSet/>
      <dgm:spPr/>
      <dgm:t>
        <a:bodyPr/>
        <a:lstStyle/>
        <a:p>
          <a:endParaRPr lang="fr-FR"/>
        </a:p>
      </dgm:t>
    </dgm:pt>
    <dgm:pt modelId="{66FF1512-74E5-D34F-8BFD-98D8BABA92C2}" type="sibTrans" cxnId="{4A00ECFE-EED5-EA42-824D-00471CA4E5B9}">
      <dgm:prSet/>
      <dgm:spPr>
        <a:solidFill>
          <a:srgbClr val="E5AC82"/>
        </a:solidFill>
      </dgm:spPr>
      <dgm:t>
        <a:bodyPr/>
        <a:lstStyle/>
        <a:p>
          <a:endParaRPr lang="fr-FR"/>
        </a:p>
      </dgm:t>
    </dgm:pt>
    <dgm:pt modelId="{EEF70D7E-C366-8446-A635-FD73F39FA82B}">
      <dgm:prSet phldrT="[Texte]" custT="1"/>
      <dgm:spPr>
        <a:solidFill>
          <a:srgbClr val="E5D182">
            <a:alpha val="54426"/>
          </a:srgbClr>
        </a:solidFill>
        <a:ln>
          <a:noFill/>
        </a:ln>
      </dgm:spPr>
      <dgm:t>
        <a:bodyPr/>
        <a:lstStyle/>
        <a:p>
          <a:r>
            <a:rPr lang="fr-FR" sz="2000" dirty="0">
              <a:solidFill>
                <a:srgbClr val="44546A"/>
              </a:solidFill>
              <a:latin typeface="Tw Cen MT" panose="020B0602020104020603" pitchFamily="34" charset="77"/>
            </a:rPr>
            <a:t>Dévalorisation</a:t>
          </a:r>
        </a:p>
      </dgm:t>
    </dgm:pt>
    <dgm:pt modelId="{D5464584-8685-704F-8076-76F01A7E034A}" type="parTrans" cxnId="{C43E0364-06E9-4A48-8FC3-C0C9A2DBA1ED}">
      <dgm:prSet/>
      <dgm:spPr/>
      <dgm:t>
        <a:bodyPr/>
        <a:lstStyle/>
        <a:p>
          <a:endParaRPr lang="fr-FR"/>
        </a:p>
      </dgm:t>
    </dgm:pt>
    <dgm:pt modelId="{B6B6B68A-D645-9949-B0CE-B0E2A5598250}" type="sibTrans" cxnId="{C43E0364-06E9-4A48-8FC3-C0C9A2DBA1ED}">
      <dgm:prSet/>
      <dgm:spPr>
        <a:solidFill>
          <a:srgbClr val="E5AC82"/>
        </a:solidFill>
      </dgm:spPr>
      <dgm:t>
        <a:bodyPr/>
        <a:lstStyle/>
        <a:p>
          <a:endParaRPr lang="fr-FR"/>
        </a:p>
      </dgm:t>
    </dgm:pt>
    <dgm:pt modelId="{159D6EEF-196C-C849-ADF1-A3321D4EA072}">
      <dgm:prSet phldrT="[Texte]" custT="1"/>
      <dgm:spPr>
        <a:solidFill>
          <a:srgbClr val="E5D182"/>
        </a:solidFill>
        <a:ln>
          <a:noFill/>
        </a:ln>
      </dgm:spPr>
      <dgm:t>
        <a:bodyPr/>
        <a:lstStyle/>
        <a:p>
          <a:r>
            <a:rPr lang="fr-FR" sz="2000" dirty="0">
              <a:solidFill>
                <a:srgbClr val="44546A"/>
              </a:solidFill>
              <a:latin typeface="Tw Cen MT" panose="020B0602020104020603" pitchFamily="34" charset="77"/>
            </a:rPr>
            <a:t>Inversion de la culpabilité</a:t>
          </a:r>
        </a:p>
      </dgm:t>
    </dgm:pt>
    <dgm:pt modelId="{26CFAD16-E084-C54B-B575-A6485967490D}" type="parTrans" cxnId="{2B46E0B6-DADA-3546-A4C4-E51E5F1BA696}">
      <dgm:prSet/>
      <dgm:spPr/>
      <dgm:t>
        <a:bodyPr/>
        <a:lstStyle/>
        <a:p>
          <a:endParaRPr lang="fr-FR"/>
        </a:p>
      </dgm:t>
    </dgm:pt>
    <dgm:pt modelId="{88C67708-8BCD-4D48-9E38-43069666A351}" type="sibTrans" cxnId="{2B46E0B6-DADA-3546-A4C4-E51E5F1BA696}">
      <dgm:prSet/>
      <dgm:spPr>
        <a:solidFill>
          <a:srgbClr val="E5AC82"/>
        </a:solidFill>
      </dgm:spPr>
      <dgm:t>
        <a:bodyPr/>
        <a:lstStyle/>
        <a:p>
          <a:endParaRPr lang="fr-FR"/>
        </a:p>
      </dgm:t>
    </dgm:pt>
    <dgm:pt modelId="{EB41B145-4762-964F-9E8B-A061D3C858CD}">
      <dgm:prSet custT="1"/>
      <dgm:spPr>
        <a:solidFill>
          <a:srgbClr val="E5D182">
            <a:alpha val="68000"/>
          </a:srgbClr>
        </a:solidFill>
        <a:ln>
          <a:noFill/>
        </a:ln>
      </dgm:spPr>
      <dgm:t>
        <a:bodyPr/>
        <a:lstStyle/>
        <a:p>
          <a:r>
            <a:rPr lang="fr-FR" sz="2000" dirty="0">
              <a:solidFill>
                <a:srgbClr val="44546A"/>
              </a:solidFill>
              <a:latin typeface="Tw Cen MT" panose="020B0602020104020603" pitchFamily="34" charset="77"/>
            </a:rPr>
            <a:t>Menace, peur</a:t>
          </a:r>
        </a:p>
      </dgm:t>
    </dgm:pt>
    <dgm:pt modelId="{E499A0D4-0A44-D548-BED3-BF2BE2649A25}" type="parTrans" cxnId="{5CBFB0A2-29B3-BD45-BCDB-E77CB35B35C9}">
      <dgm:prSet/>
      <dgm:spPr/>
      <dgm:t>
        <a:bodyPr/>
        <a:lstStyle/>
        <a:p>
          <a:endParaRPr lang="fr-FR"/>
        </a:p>
      </dgm:t>
    </dgm:pt>
    <dgm:pt modelId="{B59DBB18-F1A9-034B-8A6B-938BC8B8ED5B}" type="sibTrans" cxnId="{5CBFB0A2-29B3-BD45-BCDB-E77CB35B35C9}">
      <dgm:prSet/>
      <dgm:spPr>
        <a:solidFill>
          <a:srgbClr val="E5AC82"/>
        </a:solidFill>
      </dgm:spPr>
      <dgm:t>
        <a:bodyPr/>
        <a:lstStyle/>
        <a:p>
          <a:endParaRPr lang="fr-FR"/>
        </a:p>
      </dgm:t>
    </dgm:pt>
    <dgm:pt modelId="{A7FF43C5-9690-E04D-8C2C-DF6E7553042B}">
      <dgm:prSet custT="1"/>
      <dgm:spPr>
        <a:solidFill>
          <a:srgbClr val="E5D182">
            <a:alpha val="49000"/>
          </a:srgbClr>
        </a:solidFill>
        <a:ln>
          <a:noFill/>
        </a:ln>
      </dgm:spPr>
      <dgm:t>
        <a:bodyPr/>
        <a:lstStyle/>
        <a:p>
          <a:r>
            <a:rPr lang="fr-FR" sz="2000" dirty="0">
              <a:solidFill>
                <a:srgbClr val="44546A"/>
              </a:solidFill>
              <a:latin typeface="Tw Cen MT" panose="020B0602020104020603" pitchFamily="34" charset="77"/>
            </a:rPr>
            <a:t>Assurer son impunité</a:t>
          </a:r>
        </a:p>
      </dgm:t>
    </dgm:pt>
    <dgm:pt modelId="{9303D7CD-8575-674E-B16F-DEBE238B3D3A}" type="parTrans" cxnId="{277697B0-374D-3C49-A827-15A8A3665B74}">
      <dgm:prSet/>
      <dgm:spPr/>
      <dgm:t>
        <a:bodyPr/>
        <a:lstStyle/>
        <a:p>
          <a:endParaRPr lang="fr-FR"/>
        </a:p>
      </dgm:t>
    </dgm:pt>
    <dgm:pt modelId="{895AF804-E5CF-1442-9FDF-800553EC864C}" type="sibTrans" cxnId="{277697B0-374D-3C49-A827-15A8A3665B74}">
      <dgm:prSet/>
      <dgm:spPr/>
      <dgm:t>
        <a:bodyPr/>
        <a:lstStyle/>
        <a:p>
          <a:endParaRPr lang="fr-FR"/>
        </a:p>
      </dgm:t>
    </dgm:pt>
    <dgm:pt modelId="{34740608-0763-264F-AF83-51FC93D67250}" type="pres">
      <dgm:prSet presAssocID="{5E004E89-8DE3-1D42-8074-0210F07AE562}" presName="Name0" presStyleCnt="0">
        <dgm:presLayoutVars>
          <dgm:dir/>
          <dgm:resizeHandles val="exact"/>
        </dgm:presLayoutVars>
      </dgm:prSet>
      <dgm:spPr/>
    </dgm:pt>
    <dgm:pt modelId="{C78EE4C2-9821-3742-9526-5553E648BC08}" type="pres">
      <dgm:prSet presAssocID="{B16A73E9-B866-7D4F-A904-8F372E5A7121}" presName="node" presStyleLbl="node1" presStyleIdx="0" presStyleCnt="5" custScaleX="216064">
        <dgm:presLayoutVars>
          <dgm:bulletEnabled val="1"/>
        </dgm:presLayoutVars>
      </dgm:prSet>
      <dgm:spPr/>
    </dgm:pt>
    <dgm:pt modelId="{B18C848C-6A2D-6947-A0B3-9683E0FEC221}" type="pres">
      <dgm:prSet presAssocID="{66FF1512-74E5-D34F-8BFD-98D8BABA92C2}" presName="sibTrans" presStyleLbl="sibTrans2D1" presStyleIdx="0" presStyleCnt="4"/>
      <dgm:spPr/>
    </dgm:pt>
    <dgm:pt modelId="{8F31CC8F-8909-E44C-9CA8-915511B4250B}" type="pres">
      <dgm:prSet presAssocID="{66FF1512-74E5-D34F-8BFD-98D8BABA92C2}" presName="connectorText" presStyleLbl="sibTrans2D1" presStyleIdx="0" presStyleCnt="4"/>
      <dgm:spPr/>
    </dgm:pt>
    <dgm:pt modelId="{D7BBDA7C-D4B7-E142-A09E-5DBCF2FE4473}" type="pres">
      <dgm:prSet presAssocID="{EEF70D7E-C366-8446-A635-FD73F39FA82B}" presName="node" presStyleLbl="node1" presStyleIdx="1" presStyleCnt="5" custScaleX="290841" custLinFactNeighborX="54978">
        <dgm:presLayoutVars>
          <dgm:bulletEnabled val="1"/>
        </dgm:presLayoutVars>
      </dgm:prSet>
      <dgm:spPr/>
    </dgm:pt>
    <dgm:pt modelId="{D3AF9ECB-EE22-7746-B531-C4D5E15DFF09}" type="pres">
      <dgm:prSet presAssocID="{B6B6B68A-D645-9949-B0CE-B0E2A5598250}" presName="sibTrans" presStyleLbl="sibTrans2D1" presStyleIdx="1" presStyleCnt="4"/>
      <dgm:spPr/>
    </dgm:pt>
    <dgm:pt modelId="{7BD22433-66BD-3F49-B1FE-7A7D1B1F6F39}" type="pres">
      <dgm:prSet presAssocID="{B6B6B68A-D645-9949-B0CE-B0E2A5598250}" presName="connectorText" presStyleLbl="sibTrans2D1" presStyleIdx="1" presStyleCnt="4"/>
      <dgm:spPr/>
    </dgm:pt>
    <dgm:pt modelId="{8B3D8E49-3881-674F-89A4-873DA3620020}" type="pres">
      <dgm:prSet presAssocID="{159D6EEF-196C-C849-ADF1-A3321D4EA072}" presName="node" presStyleLbl="node1" presStyleIdx="2" presStyleCnt="5" custScaleX="287807" custLinFactNeighborX="88810">
        <dgm:presLayoutVars>
          <dgm:bulletEnabled val="1"/>
        </dgm:presLayoutVars>
      </dgm:prSet>
      <dgm:spPr/>
    </dgm:pt>
    <dgm:pt modelId="{D586A7CA-5CB6-9C4C-8D29-BFACAA7C988E}" type="pres">
      <dgm:prSet presAssocID="{88C67708-8BCD-4D48-9E38-43069666A351}" presName="sibTrans" presStyleLbl="sibTrans2D1" presStyleIdx="2" presStyleCnt="4"/>
      <dgm:spPr/>
    </dgm:pt>
    <dgm:pt modelId="{14E77174-656F-2B47-B901-037C3B9A5BBD}" type="pres">
      <dgm:prSet presAssocID="{88C67708-8BCD-4D48-9E38-43069666A351}" presName="connectorText" presStyleLbl="sibTrans2D1" presStyleIdx="2" presStyleCnt="4"/>
      <dgm:spPr/>
    </dgm:pt>
    <dgm:pt modelId="{60595728-7CDF-CC4A-8E74-FEDC190B5B81}" type="pres">
      <dgm:prSet presAssocID="{EB41B145-4762-964F-9E8B-A061D3C858CD}" presName="node" presStyleLbl="node1" presStyleIdx="3" presStyleCnt="5" custScaleX="244790" custScaleY="93534" custLinFactX="-188890" custLinFactY="56438" custLinFactNeighborX="-200000" custLinFactNeighborY="100000">
        <dgm:presLayoutVars>
          <dgm:bulletEnabled val="1"/>
        </dgm:presLayoutVars>
      </dgm:prSet>
      <dgm:spPr/>
    </dgm:pt>
    <dgm:pt modelId="{9E6D6D6B-4864-2E47-A067-81CFA83560C3}" type="pres">
      <dgm:prSet presAssocID="{B59DBB18-F1A9-034B-8A6B-938BC8B8ED5B}" presName="sibTrans" presStyleLbl="sibTrans2D1" presStyleIdx="3" presStyleCnt="4"/>
      <dgm:spPr/>
    </dgm:pt>
    <dgm:pt modelId="{42FD1164-237F-8344-92DC-1B929BB34F8E}" type="pres">
      <dgm:prSet presAssocID="{B59DBB18-F1A9-034B-8A6B-938BC8B8ED5B}" presName="connectorText" presStyleLbl="sibTrans2D1" presStyleIdx="3" presStyleCnt="4"/>
      <dgm:spPr/>
    </dgm:pt>
    <dgm:pt modelId="{E0E1E8F3-8300-9242-B399-39CF8993911C}" type="pres">
      <dgm:prSet presAssocID="{A7FF43C5-9690-E04D-8C2C-DF6E7553042B}" presName="node" presStyleLbl="node1" presStyleIdx="4" presStyleCnt="5" custScaleX="262081" custLinFactX="-163512" custLinFactY="56438" custLinFactNeighborX="-200000" custLinFactNeighborY="100000">
        <dgm:presLayoutVars>
          <dgm:bulletEnabled val="1"/>
        </dgm:presLayoutVars>
      </dgm:prSet>
      <dgm:spPr/>
    </dgm:pt>
  </dgm:ptLst>
  <dgm:cxnLst>
    <dgm:cxn modelId="{51DE7301-2ABE-3648-8A27-25808E8CEE1B}" type="presOf" srcId="{EEF70D7E-C366-8446-A635-FD73F39FA82B}" destId="{D7BBDA7C-D4B7-E142-A09E-5DBCF2FE4473}" srcOrd="0" destOrd="0" presId="urn:microsoft.com/office/officeart/2005/8/layout/process1"/>
    <dgm:cxn modelId="{7A6EC00D-912F-8743-A6D6-600BBC03EFA3}" type="presOf" srcId="{88C67708-8BCD-4D48-9E38-43069666A351}" destId="{14E77174-656F-2B47-B901-037C3B9A5BBD}" srcOrd="1" destOrd="0" presId="urn:microsoft.com/office/officeart/2005/8/layout/process1"/>
    <dgm:cxn modelId="{6A781C27-1D00-9E49-AB8E-9C445431FDE5}" type="presOf" srcId="{B16A73E9-B866-7D4F-A904-8F372E5A7121}" destId="{C78EE4C2-9821-3742-9526-5553E648BC08}" srcOrd="0" destOrd="0" presId="urn:microsoft.com/office/officeart/2005/8/layout/process1"/>
    <dgm:cxn modelId="{C9F7743F-1BE5-AF46-814C-1EB3161053B8}" type="presOf" srcId="{B6B6B68A-D645-9949-B0CE-B0E2A5598250}" destId="{D3AF9ECB-EE22-7746-B531-C4D5E15DFF09}" srcOrd="0" destOrd="0" presId="urn:microsoft.com/office/officeart/2005/8/layout/process1"/>
    <dgm:cxn modelId="{89EA2E60-CC79-944B-828E-0169EB9174EB}" type="presOf" srcId="{B59DBB18-F1A9-034B-8A6B-938BC8B8ED5B}" destId="{9E6D6D6B-4864-2E47-A067-81CFA83560C3}" srcOrd="0" destOrd="0" presId="urn:microsoft.com/office/officeart/2005/8/layout/process1"/>
    <dgm:cxn modelId="{04F48662-3D1D-764D-B990-FF7FB1C62E85}" type="presOf" srcId="{EB41B145-4762-964F-9E8B-A061D3C858CD}" destId="{60595728-7CDF-CC4A-8E74-FEDC190B5B81}" srcOrd="0" destOrd="0" presId="urn:microsoft.com/office/officeart/2005/8/layout/process1"/>
    <dgm:cxn modelId="{C43E0364-06E9-4A48-8FC3-C0C9A2DBA1ED}" srcId="{5E004E89-8DE3-1D42-8074-0210F07AE562}" destId="{EEF70D7E-C366-8446-A635-FD73F39FA82B}" srcOrd="1" destOrd="0" parTransId="{D5464584-8685-704F-8076-76F01A7E034A}" sibTransId="{B6B6B68A-D645-9949-B0CE-B0E2A5598250}"/>
    <dgm:cxn modelId="{4ADCE96A-666D-2346-A480-386213D68D80}" type="presOf" srcId="{66FF1512-74E5-D34F-8BFD-98D8BABA92C2}" destId="{B18C848C-6A2D-6947-A0B3-9683E0FEC221}" srcOrd="0" destOrd="0" presId="urn:microsoft.com/office/officeart/2005/8/layout/process1"/>
    <dgm:cxn modelId="{4AA3816D-044F-824F-B4BB-A6FD31DF6909}" type="presOf" srcId="{B59DBB18-F1A9-034B-8A6B-938BC8B8ED5B}" destId="{42FD1164-237F-8344-92DC-1B929BB34F8E}" srcOrd="1" destOrd="0" presId="urn:microsoft.com/office/officeart/2005/8/layout/process1"/>
    <dgm:cxn modelId="{52E45482-17A2-2842-AF6A-6C1FD5E975A0}" type="presOf" srcId="{66FF1512-74E5-D34F-8BFD-98D8BABA92C2}" destId="{8F31CC8F-8909-E44C-9CA8-915511B4250B}" srcOrd="1" destOrd="0" presId="urn:microsoft.com/office/officeart/2005/8/layout/process1"/>
    <dgm:cxn modelId="{C65DD890-C4A8-1E45-9FC1-22FE7C66BF0C}" type="presOf" srcId="{159D6EEF-196C-C849-ADF1-A3321D4EA072}" destId="{8B3D8E49-3881-674F-89A4-873DA3620020}" srcOrd="0" destOrd="0" presId="urn:microsoft.com/office/officeart/2005/8/layout/process1"/>
    <dgm:cxn modelId="{DFF63092-7C8C-DE48-8BC8-9F866F153B32}" type="presOf" srcId="{A7FF43C5-9690-E04D-8C2C-DF6E7553042B}" destId="{E0E1E8F3-8300-9242-B399-39CF8993911C}" srcOrd="0" destOrd="0" presId="urn:microsoft.com/office/officeart/2005/8/layout/process1"/>
    <dgm:cxn modelId="{5CBFB0A2-29B3-BD45-BCDB-E77CB35B35C9}" srcId="{5E004E89-8DE3-1D42-8074-0210F07AE562}" destId="{EB41B145-4762-964F-9E8B-A061D3C858CD}" srcOrd="3" destOrd="0" parTransId="{E499A0D4-0A44-D548-BED3-BF2BE2649A25}" sibTransId="{B59DBB18-F1A9-034B-8A6B-938BC8B8ED5B}"/>
    <dgm:cxn modelId="{277697B0-374D-3C49-A827-15A8A3665B74}" srcId="{5E004E89-8DE3-1D42-8074-0210F07AE562}" destId="{A7FF43C5-9690-E04D-8C2C-DF6E7553042B}" srcOrd="4" destOrd="0" parTransId="{9303D7CD-8575-674E-B16F-DEBE238B3D3A}" sibTransId="{895AF804-E5CF-1442-9FDF-800553EC864C}"/>
    <dgm:cxn modelId="{25BF3CB6-10AE-794A-A5B0-04E755ADA635}" type="presOf" srcId="{5E004E89-8DE3-1D42-8074-0210F07AE562}" destId="{34740608-0763-264F-AF83-51FC93D67250}" srcOrd="0" destOrd="0" presId="urn:microsoft.com/office/officeart/2005/8/layout/process1"/>
    <dgm:cxn modelId="{2B46E0B6-DADA-3546-A4C4-E51E5F1BA696}" srcId="{5E004E89-8DE3-1D42-8074-0210F07AE562}" destId="{159D6EEF-196C-C849-ADF1-A3321D4EA072}" srcOrd="2" destOrd="0" parTransId="{26CFAD16-E084-C54B-B575-A6485967490D}" sibTransId="{88C67708-8BCD-4D48-9E38-43069666A351}"/>
    <dgm:cxn modelId="{7D97B3C8-7F21-7D4B-89EA-A77409E74EA6}" type="presOf" srcId="{88C67708-8BCD-4D48-9E38-43069666A351}" destId="{D586A7CA-5CB6-9C4C-8D29-BFACAA7C988E}" srcOrd="0" destOrd="0" presId="urn:microsoft.com/office/officeart/2005/8/layout/process1"/>
    <dgm:cxn modelId="{B6A4C1E9-532D-8445-B1F0-9BA51550364F}" type="presOf" srcId="{B6B6B68A-D645-9949-B0CE-B0E2A5598250}" destId="{7BD22433-66BD-3F49-B1FE-7A7D1B1F6F39}" srcOrd="1" destOrd="0" presId="urn:microsoft.com/office/officeart/2005/8/layout/process1"/>
    <dgm:cxn modelId="{4A00ECFE-EED5-EA42-824D-00471CA4E5B9}" srcId="{5E004E89-8DE3-1D42-8074-0210F07AE562}" destId="{B16A73E9-B866-7D4F-A904-8F372E5A7121}" srcOrd="0" destOrd="0" parTransId="{8C8678FD-9207-E540-99FC-980AF4D3BE9F}" sibTransId="{66FF1512-74E5-D34F-8BFD-98D8BABA92C2}"/>
    <dgm:cxn modelId="{B4FF56E8-6C6A-BB47-A163-8C296271147A}" type="presParOf" srcId="{34740608-0763-264F-AF83-51FC93D67250}" destId="{C78EE4C2-9821-3742-9526-5553E648BC08}" srcOrd="0" destOrd="0" presId="urn:microsoft.com/office/officeart/2005/8/layout/process1"/>
    <dgm:cxn modelId="{8F17B96D-85BF-E84F-8B73-3ACEC1181900}" type="presParOf" srcId="{34740608-0763-264F-AF83-51FC93D67250}" destId="{B18C848C-6A2D-6947-A0B3-9683E0FEC221}" srcOrd="1" destOrd="0" presId="urn:microsoft.com/office/officeart/2005/8/layout/process1"/>
    <dgm:cxn modelId="{E4183E2F-17AA-D14D-85D0-28AC03EED502}" type="presParOf" srcId="{B18C848C-6A2D-6947-A0B3-9683E0FEC221}" destId="{8F31CC8F-8909-E44C-9CA8-915511B4250B}" srcOrd="0" destOrd="0" presId="urn:microsoft.com/office/officeart/2005/8/layout/process1"/>
    <dgm:cxn modelId="{1D66412C-3BF7-DD42-BFE1-9AE76EC0DAA7}" type="presParOf" srcId="{34740608-0763-264F-AF83-51FC93D67250}" destId="{D7BBDA7C-D4B7-E142-A09E-5DBCF2FE4473}" srcOrd="2" destOrd="0" presId="urn:microsoft.com/office/officeart/2005/8/layout/process1"/>
    <dgm:cxn modelId="{6FBBF078-55C4-5947-A641-7ADE24832F9E}" type="presParOf" srcId="{34740608-0763-264F-AF83-51FC93D67250}" destId="{D3AF9ECB-EE22-7746-B531-C4D5E15DFF09}" srcOrd="3" destOrd="0" presId="urn:microsoft.com/office/officeart/2005/8/layout/process1"/>
    <dgm:cxn modelId="{05F9C675-D9E3-BA41-9572-B4862DC7332C}" type="presParOf" srcId="{D3AF9ECB-EE22-7746-B531-C4D5E15DFF09}" destId="{7BD22433-66BD-3F49-B1FE-7A7D1B1F6F39}" srcOrd="0" destOrd="0" presId="urn:microsoft.com/office/officeart/2005/8/layout/process1"/>
    <dgm:cxn modelId="{E0827D19-32CE-FD41-86ED-A16EF8A9EC78}" type="presParOf" srcId="{34740608-0763-264F-AF83-51FC93D67250}" destId="{8B3D8E49-3881-674F-89A4-873DA3620020}" srcOrd="4" destOrd="0" presId="urn:microsoft.com/office/officeart/2005/8/layout/process1"/>
    <dgm:cxn modelId="{60C11FFE-5B69-BC42-906E-04E3FAAFE613}" type="presParOf" srcId="{34740608-0763-264F-AF83-51FC93D67250}" destId="{D586A7CA-5CB6-9C4C-8D29-BFACAA7C988E}" srcOrd="5" destOrd="0" presId="urn:microsoft.com/office/officeart/2005/8/layout/process1"/>
    <dgm:cxn modelId="{1EC184B4-0576-424E-A7A8-31EA4C7F9D8E}" type="presParOf" srcId="{D586A7CA-5CB6-9C4C-8D29-BFACAA7C988E}" destId="{14E77174-656F-2B47-B901-037C3B9A5BBD}" srcOrd="0" destOrd="0" presId="urn:microsoft.com/office/officeart/2005/8/layout/process1"/>
    <dgm:cxn modelId="{3AB300D5-29E8-CF49-91DA-583120AC28A1}" type="presParOf" srcId="{34740608-0763-264F-AF83-51FC93D67250}" destId="{60595728-7CDF-CC4A-8E74-FEDC190B5B81}" srcOrd="6" destOrd="0" presId="urn:microsoft.com/office/officeart/2005/8/layout/process1"/>
    <dgm:cxn modelId="{32813F49-608B-8740-8D8F-0D39B17AE2AB}" type="presParOf" srcId="{34740608-0763-264F-AF83-51FC93D67250}" destId="{9E6D6D6B-4864-2E47-A067-81CFA83560C3}" srcOrd="7" destOrd="0" presId="urn:microsoft.com/office/officeart/2005/8/layout/process1"/>
    <dgm:cxn modelId="{216D5991-D6DF-344F-9BE0-79351B14547E}" type="presParOf" srcId="{9E6D6D6B-4864-2E47-A067-81CFA83560C3}" destId="{42FD1164-237F-8344-92DC-1B929BB34F8E}" srcOrd="0" destOrd="0" presId="urn:microsoft.com/office/officeart/2005/8/layout/process1"/>
    <dgm:cxn modelId="{CB72F918-8EE5-0049-B25C-1D111D40B776}" type="presParOf" srcId="{34740608-0763-264F-AF83-51FC93D67250}" destId="{E0E1E8F3-8300-9242-B399-39CF8993911C}"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9B102-A2C8-46B9-9674-CCC038DE3DC8}">
      <dsp:nvSpPr>
        <dsp:cNvPr id="0" name=""/>
        <dsp:cNvSpPr/>
      </dsp:nvSpPr>
      <dsp:spPr>
        <a:xfrm>
          <a:off x="29" y="24055"/>
          <a:ext cx="2792748" cy="518400"/>
        </a:xfrm>
        <a:solidFill>
          <a:srgbClr val="8FCACE"/>
        </a:solidFill>
        <a:ln w="2540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fr-FR" sz="1800" b="1" kern="1200" dirty="0">
              <a:latin typeface="Tw Cen MT"/>
            </a:rPr>
            <a:t>Droit luxembourgeois</a:t>
          </a:r>
          <a:endParaRPr lang="fr-FR" sz="1800" kern="1200" dirty="0">
            <a:latin typeface="Tw Cen MT"/>
          </a:endParaRPr>
        </a:p>
      </dsp:txBody>
      <dsp:txXfrm>
        <a:off x="29" y="24055"/>
        <a:ext cx="2792748" cy="518400"/>
      </dsp:txXfrm>
    </dsp:sp>
    <dsp:sp modelId="{29FA12B7-5A49-4486-BC67-BCBBBA1A00D3}">
      <dsp:nvSpPr>
        <dsp:cNvPr id="0" name=""/>
        <dsp:cNvSpPr/>
      </dsp:nvSpPr>
      <dsp:spPr>
        <a:xfrm>
          <a:off x="29" y="542455"/>
          <a:ext cx="2792748" cy="1766407"/>
        </a:xfrm>
        <a:solidFill>
          <a:srgbClr val="8FCACE">
            <a:alpha val="20221"/>
          </a:srgbClr>
        </a:solidFill>
        <a:ln w="2540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fr-FR" sz="2000" kern="1200" dirty="0">
              <a:solidFill>
                <a:srgbClr val="44546A"/>
              </a:solidFill>
              <a:latin typeface="Tw Cen MT"/>
            </a:rPr>
            <a:t>Concerne les relations entre les salarié·e·s de droit luxembourgeois de l’ONGD</a:t>
          </a:r>
        </a:p>
      </dsp:txBody>
      <dsp:txXfrm>
        <a:off x="29" y="542455"/>
        <a:ext cx="2792748" cy="1766407"/>
      </dsp:txXfrm>
    </dsp:sp>
    <dsp:sp modelId="{98011C51-9C84-4427-B780-5160B125E70E}">
      <dsp:nvSpPr>
        <dsp:cNvPr id="0" name=""/>
        <dsp:cNvSpPr/>
      </dsp:nvSpPr>
      <dsp:spPr>
        <a:xfrm>
          <a:off x="3183762" y="24055"/>
          <a:ext cx="2792748" cy="518400"/>
        </a:xfrm>
        <a:solidFill>
          <a:srgbClr val="8FCACE"/>
        </a:solidFill>
        <a:ln w="2540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fr-FR" sz="1800" b="1" kern="1200" dirty="0">
              <a:latin typeface="Tw Cen MT"/>
            </a:rPr>
            <a:t>Règles internationales</a:t>
          </a:r>
        </a:p>
      </dsp:txBody>
      <dsp:txXfrm>
        <a:off x="3183762" y="24055"/>
        <a:ext cx="2792748" cy="518400"/>
      </dsp:txXfrm>
    </dsp:sp>
    <dsp:sp modelId="{21F305D7-C6BB-4631-810B-69C2D1284E47}">
      <dsp:nvSpPr>
        <dsp:cNvPr id="0" name=""/>
        <dsp:cNvSpPr/>
      </dsp:nvSpPr>
      <dsp:spPr>
        <a:xfrm>
          <a:off x="3183762" y="542455"/>
          <a:ext cx="2792748" cy="1766407"/>
        </a:xfrm>
        <a:solidFill>
          <a:srgbClr val="8FCACE">
            <a:alpha val="20313"/>
          </a:srgbClr>
        </a:solidFill>
        <a:ln w="2540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fr-FR" sz="2000" kern="1200" dirty="0">
              <a:solidFill>
                <a:srgbClr val="44546A"/>
              </a:solidFill>
              <a:latin typeface="Tw Cen MT"/>
            </a:rPr>
            <a:t>Concerne les relations entre tout·e·s les salarié·e·s de l'ONGD et les partenaires et bénéficiaires sur le terrain</a:t>
          </a:r>
        </a:p>
      </dsp:txBody>
      <dsp:txXfrm>
        <a:off x="3183762" y="542455"/>
        <a:ext cx="2792748" cy="17664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5D405-F51C-46B5-9456-2C673BF13708}">
      <dsp:nvSpPr>
        <dsp:cNvPr id="0" name=""/>
        <dsp:cNvSpPr/>
      </dsp:nvSpPr>
      <dsp:spPr>
        <a:xfrm>
          <a:off x="740" y="163687"/>
          <a:ext cx="2326738" cy="1413518"/>
        </a:xfrm>
        <a:prstGeom prst="rect">
          <a:avLst/>
        </a:prstGeom>
        <a:solidFill>
          <a:srgbClr val="E5A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fr-FR" sz="2800" kern="1200" dirty="0">
              <a:latin typeface="TW Cen MT"/>
            </a:rPr>
            <a:t>Procédure interne (disciplinaire)</a:t>
          </a:r>
        </a:p>
      </dsp:txBody>
      <dsp:txXfrm>
        <a:off x="740" y="163687"/>
        <a:ext cx="2326738" cy="1413518"/>
      </dsp:txXfrm>
    </dsp:sp>
    <dsp:sp modelId="{E70C8116-E00F-4303-BF45-076086C68981}">
      <dsp:nvSpPr>
        <dsp:cNvPr id="0" name=""/>
        <dsp:cNvSpPr/>
      </dsp:nvSpPr>
      <dsp:spPr>
        <a:xfrm>
          <a:off x="2671758" y="163687"/>
          <a:ext cx="2448682" cy="1413518"/>
        </a:xfrm>
        <a:prstGeom prst="rect">
          <a:avLst/>
        </a:prstGeom>
        <a:solidFill>
          <a:srgbClr val="E5AC82">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fr-FR" sz="2800" kern="1200" dirty="0">
              <a:latin typeface="TW Cen MT"/>
            </a:rPr>
            <a:t>Procédure civile</a:t>
          </a:r>
        </a:p>
      </dsp:txBody>
      <dsp:txXfrm>
        <a:off x="2671758" y="163687"/>
        <a:ext cx="2448682" cy="1413518"/>
      </dsp:txXfrm>
    </dsp:sp>
    <dsp:sp modelId="{DF6A816E-DFB6-4921-BF29-66D0B48BC4F5}">
      <dsp:nvSpPr>
        <dsp:cNvPr id="0" name=""/>
        <dsp:cNvSpPr/>
      </dsp:nvSpPr>
      <dsp:spPr>
        <a:xfrm>
          <a:off x="5464718" y="163687"/>
          <a:ext cx="2165306" cy="1413518"/>
        </a:xfrm>
        <a:prstGeom prst="rect">
          <a:avLst/>
        </a:prstGeom>
        <a:solidFill>
          <a:srgbClr val="E5AC82">
            <a:alpha val="5996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fr-FR" sz="2800" kern="1200" dirty="0">
              <a:latin typeface="TW Cen MT"/>
            </a:rPr>
            <a:t>Procédure pénale</a:t>
          </a:r>
        </a:p>
      </dsp:txBody>
      <dsp:txXfrm>
        <a:off x="5464718" y="163687"/>
        <a:ext cx="2165306" cy="14135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66287-334A-D64F-9C3C-7C6047A9D20F}">
      <dsp:nvSpPr>
        <dsp:cNvPr id="0" name=""/>
        <dsp:cNvSpPr/>
      </dsp:nvSpPr>
      <dsp:spPr>
        <a:xfrm>
          <a:off x="1698825" y="0"/>
          <a:ext cx="1132550" cy="1015562"/>
        </a:xfrm>
        <a:solidFill>
          <a:srgbClr val="E5AC82"/>
        </a:solidFill>
        <a:ln w="15875"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fr-FR" sz="2000" b="1" kern="1200" dirty="0">
            <a:solidFill>
              <a:schemeClr val="bg1"/>
            </a:solidFill>
            <a:latin typeface="Tw Cen MT"/>
          </a:endParaRPr>
        </a:p>
        <a:p>
          <a:pPr marL="0" lvl="0" indent="0" algn="ctr" defTabSz="889000">
            <a:lnSpc>
              <a:spcPct val="90000"/>
            </a:lnSpc>
            <a:spcBef>
              <a:spcPct val="0"/>
            </a:spcBef>
            <a:spcAft>
              <a:spcPct val="35000"/>
            </a:spcAft>
            <a:buNone/>
          </a:pPr>
          <a:r>
            <a:rPr lang="fr-FR" sz="2000" b="1" kern="1200" dirty="0">
              <a:solidFill>
                <a:schemeClr val="bg1"/>
              </a:solidFill>
              <a:latin typeface="Tw Cen MT"/>
            </a:rPr>
            <a:t>Viol</a:t>
          </a:r>
        </a:p>
      </dsp:txBody>
      <dsp:txXfrm>
        <a:off x="1698825" y="0"/>
        <a:ext cx="1132550" cy="1015562"/>
      </dsp:txXfrm>
    </dsp:sp>
    <dsp:sp modelId="{638F6EC0-4F2F-354F-9917-710B634D4955}">
      <dsp:nvSpPr>
        <dsp:cNvPr id="0" name=""/>
        <dsp:cNvSpPr/>
      </dsp:nvSpPr>
      <dsp:spPr>
        <a:xfrm>
          <a:off x="1132550" y="1015562"/>
          <a:ext cx="2265100" cy="1015562"/>
        </a:xfrm>
        <a:solidFill>
          <a:srgbClr val="E5AC82">
            <a:alpha val="75000"/>
          </a:srgbClr>
        </a:solidFill>
        <a:ln w="15875"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1"/>
              </a:solidFill>
              <a:latin typeface="Tw Cen MT"/>
            </a:rPr>
            <a:t>Atteinte à l’intégrité sexuelle</a:t>
          </a:r>
        </a:p>
      </dsp:txBody>
      <dsp:txXfrm>
        <a:off x="1528942" y="1015562"/>
        <a:ext cx="1472315" cy="1015562"/>
      </dsp:txXfrm>
    </dsp:sp>
    <dsp:sp modelId="{E1EEB186-2AE3-2140-B06B-C734C87BB295}">
      <dsp:nvSpPr>
        <dsp:cNvPr id="0" name=""/>
        <dsp:cNvSpPr/>
      </dsp:nvSpPr>
      <dsp:spPr>
        <a:xfrm>
          <a:off x="566275" y="2031124"/>
          <a:ext cx="3397650" cy="1015562"/>
        </a:xfrm>
        <a:solidFill>
          <a:srgbClr val="E5AC82">
            <a:alpha val="60000"/>
          </a:srgbClr>
        </a:solidFill>
        <a:ln w="15875"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1"/>
              </a:solidFill>
              <a:latin typeface="Tw Cen MT"/>
            </a:rPr>
            <a:t>Harcèlement sexuel</a:t>
          </a:r>
        </a:p>
      </dsp:txBody>
      <dsp:txXfrm>
        <a:off x="1160863" y="2031124"/>
        <a:ext cx="2208472" cy="1015562"/>
      </dsp:txXfrm>
    </dsp:sp>
    <dsp:sp modelId="{6CB51933-525D-8446-A454-D23DFE100B0D}">
      <dsp:nvSpPr>
        <dsp:cNvPr id="0" name=""/>
        <dsp:cNvSpPr/>
      </dsp:nvSpPr>
      <dsp:spPr>
        <a:xfrm>
          <a:off x="0" y="3046686"/>
          <a:ext cx="4530200" cy="1015562"/>
        </a:xfrm>
        <a:solidFill>
          <a:srgbClr val="E5AC82">
            <a:alpha val="50000"/>
          </a:srgbClr>
        </a:solidFill>
        <a:ln w="15875"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fr-FR" sz="2000" b="1" kern="1200" dirty="0">
              <a:solidFill>
                <a:schemeClr val="bg1"/>
              </a:solidFill>
              <a:latin typeface="Tw Cen MT"/>
            </a:rPr>
            <a:t>Discrimination fondée </a:t>
          </a:r>
          <a:br>
            <a:rPr lang="fr-FR" sz="2000" b="1" kern="1200" dirty="0">
              <a:solidFill>
                <a:schemeClr val="bg1"/>
              </a:solidFill>
              <a:latin typeface="Tw Cen MT"/>
            </a:rPr>
          </a:br>
          <a:r>
            <a:rPr lang="fr-FR" sz="2000" b="1" kern="1200" dirty="0">
              <a:solidFill>
                <a:schemeClr val="bg1"/>
              </a:solidFill>
              <a:latin typeface="Tw Cen MT"/>
            </a:rPr>
            <a:t>sur le sexe</a:t>
          </a:r>
          <a:endParaRPr lang="fr-FR" sz="2000" b="1" kern="1200" dirty="0">
            <a:solidFill>
              <a:schemeClr val="bg1"/>
            </a:solidFill>
            <a:latin typeface="Tw Cen MT" panose="020B0602020104020603" pitchFamily="34" charset="77"/>
          </a:endParaRPr>
        </a:p>
      </dsp:txBody>
      <dsp:txXfrm>
        <a:off x="792784" y="3046686"/>
        <a:ext cx="2944630" cy="10155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F4C6F-63FD-0B47-8157-16C736F5226B}">
      <dsp:nvSpPr>
        <dsp:cNvPr id="0" name=""/>
        <dsp:cNvSpPr/>
      </dsp:nvSpPr>
      <dsp:spPr>
        <a:xfrm rot="5400000">
          <a:off x="-346213" y="1090509"/>
          <a:ext cx="1532295" cy="185054"/>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4EDB4AE4-1326-AB44-92DD-4D3CF02AF753}">
      <dsp:nvSpPr>
        <dsp:cNvPr id="0" name=""/>
        <dsp:cNvSpPr/>
      </dsp:nvSpPr>
      <dsp:spPr>
        <a:xfrm>
          <a:off x="3788" y="108919"/>
          <a:ext cx="2056162" cy="1233697"/>
        </a:xfrm>
        <a:prstGeom prst="roundRect">
          <a:avLst>
            <a:gd name="adj" fmla="val 10000"/>
          </a:avLst>
        </a:prstGeom>
        <a:solidFill>
          <a:srgbClr val="E5A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w Cen MT" panose="020B0602020104020603" pitchFamily="34" charset="77"/>
            </a:rPr>
            <a:t>Supérieur·e hiérarchique</a:t>
          </a:r>
        </a:p>
      </dsp:txBody>
      <dsp:txXfrm>
        <a:off x="39922" y="145053"/>
        <a:ext cx="1983894" cy="1161429"/>
      </dsp:txXfrm>
    </dsp:sp>
    <dsp:sp modelId="{56137EEC-B437-8B45-9685-33BCBCB89DE7}">
      <dsp:nvSpPr>
        <dsp:cNvPr id="0" name=""/>
        <dsp:cNvSpPr/>
      </dsp:nvSpPr>
      <dsp:spPr>
        <a:xfrm rot="5400000">
          <a:off x="-346213" y="2632630"/>
          <a:ext cx="1532295" cy="185054"/>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E1CA38C1-F3FE-5B4C-AD8F-122439F85176}">
      <dsp:nvSpPr>
        <dsp:cNvPr id="0" name=""/>
        <dsp:cNvSpPr/>
      </dsp:nvSpPr>
      <dsp:spPr>
        <a:xfrm>
          <a:off x="3788" y="1651040"/>
          <a:ext cx="2056162" cy="1233697"/>
        </a:xfrm>
        <a:prstGeom prst="roundRect">
          <a:avLst>
            <a:gd name="adj" fmla="val 10000"/>
          </a:avLst>
        </a:prstGeom>
        <a:solidFill>
          <a:srgbClr val="E5AC82">
            <a:alpha val="58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w Cen MT" panose="020B0602020104020603" pitchFamily="34" charset="77"/>
            </a:rPr>
            <a:t>Représentant·e·s du personnel</a:t>
          </a:r>
        </a:p>
      </dsp:txBody>
      <dsp:txXfrm>
        <a:off x="39922" y="1687174"/>
        <a:ext cx="1983894" cy="1161429"/>
      </dsp:txXfrm>
    </dsp:sp>
    <dsp:sp modelId="{10F0663A-5AB9-1644-85AF-D15E21EA95AF}">
      <dsp:nvSpPr>
        <dsp:cNvPr id="0" name=""/>
        <dsp:cNvSpPr/>
      </dsp:nvSpPr>
      <dsp:spPr>
        <a:xfrm>
          <a:off x="424847" y="3403691"/>
          <a:ext cx="2724869" cy="185054"/>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A18C1075-D23B-5646-B8C8-C91BE77B5507}">
      <dsp:nvSpPr>
        <dsp:cNvPr id="0" name=""/>
        <dsp:cNvSpPr/>
      </dsp:nvSpPr>
      <dsp:spPr>
        <a:xfrm>
          <a:off x="3788" y="3193162"/>
          <a:ext cx="2056162" cy="1233697"/>
        </a:xfrm>
        <a:prstGeom prst="roundRect">
          <a:avLst>
            <a:gd name="adj" fmla="val 10000"/>
          </a:avLst>
        </a:prstGeom>
        <a:solidFill>
          <a:srgbClr val="E5AC82">
            <a:alpha val="77815"/>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w Cen MT" panose="020B0602020104020603" pitchFamily="34" charset="77"/>
            </a:rPr>
            <a:t>Psychologue du travail</a:t>
          </a:r>
        </a:p>
      </dsp:txBody>
      <dsp:txXfrm>
        <a:off x="39922" y="3229296"/>
        <a:ext cx="1983894" cy="1161429"/>
      </dsp:txXfrm>
    </dsp:sp>
    <dsp:sp modelId="{EDAEF7F1-32D2-CB46-A336-31208D37C2AA}">
      <dsp:nvSpPr>
        <dsp:cNvPr id="0" name=""/>
        <dsp:cNvSpPr/>
      </dsp:nvSpPr>
      <dsp:spPr>
        <a:xfrm rot="16200000">
          <a:off x="2388482" y="2632630"/>
          <a:ext cx="1532295" cy="185054"/>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06CA5C82-7D12-814E-B88B-82E5B7F511D6}">
      <dsp:nvSpPr>
        <dsp:cNvPr id="0" name=""/>
        <dsp:cNvSpPr/>
      </dsp:nvSpPr>
      <dsp:spPr>
        <a:xfrm>
          <a:off x="2738484" y="3193162"/>
          <a:ext cx="2056162" cy="1233697"/>
        </a:xfrm>
        <a:prstGeom prst="roundRect">
          <a:avLst>
            <a:gd name="adj" fmla="val 10000"/>
          </a:avLst>
        </a:prstGeom>
        <a:solidFill>
          <a:srgbClr val="E5AC82">
            <a:alpha val="58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w Cen MT" panose="020B0602020104020603" pitchFamily="34" charset="77"/>
            </a:rPr>
            <a:t>Inspections santé au travail</a:t>
          </a:r>
        </a:p>
      </dsp:txBody>
      <dsp:txXfrm>
        <a:off x="2774618" y="3229296"/>
        <a:ext cx="1983894" cy="1161429"/>
      </dsp:txXfrm>
    </dsp:sp>
    <dsp:sp modelId="{A723366A-6096-914F-8E8B-F3D500AC5373}">
      <dsp:nvSpPr>
        <dsp:cNvPr id="0" name=""/>
        <dsp:cNvSpPr/>
      </dsp:nvSpPr>
      <dsp:spPr>
        <a:xfrm rot="16200000">
          <a:off x="2388482" y="1090509"/>
          <a:ext cx="1532295" cy="185054"/>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EDCBCA1F-9F64-CB4D-8634-F0A68A3126ED}">
      <dsp:nvSpPr>
        <dsp:cNvPr id="0" name=""/>
        <dsp:cNvSpPr/>
      </dsp:nvSpPr>
      <dsp:spPr>
        <a:xfrm>
          <a:off x="2738484" y="1651040"/>
          <a:ext cx="2056162" cy="1233697"/>
        </a:xfrm>
        <a:prstGeom prst="roundRect">
          <a:avLst>
            <a:gd name="adj" fmla="val 10000"/>
          </a:avLst>
        </a:prstGeom>
        <a:solidFill>
          <a:srgbClr val="E5AC82">
            <a:alpha val="77815"/>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w Cen MT" panose="020B0602020104020603" pitchFamily="34" charset="77"/>
            </a:rPr>
            <a:t>Assistant·e de prévention ou de service social</a:t>
          </a:r>
        </a:p>
      </dsp:txBody>
      <dsp:txXfrm>
        <a:off x="2774618" y="1687174"/>
        <a:ext cx="1983894" cy="1161429"/>
      </dsp:txXfrm>
    </dsp:sp>
    <dsp:sp modelId="{973DBBD8-3AA4-5F41-888F-BFF391A4E573}">
      <dsp:nvSpPr>
        <dsp:cNvPr id="0" name=""/>
        <dsp:cNvSpPr/>
      </dsp:nvSpPr>
      <dsp:spPr>
        <a:xfrm>
          <a:off x="3159543" y="319448"/>
          <a:ext cx="2724869" cy="185054"/>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47FDD10B-6A16-B446-8C43-75784EC0186F}">
      <dsp:nvSpPr>
        <dsp:cNvPr id="0" name=""/>
        <dsp:cNvSpPr/>
      </dsp:nvSpPr>
      <dsp:spPr>
        <a:xfrm>
          <a:off x="2738484" y="108919"/>
          <a:ext cx="2056162" cy="1233697"/>
        </a:xfrm>
        <a:prstGeom prst="roundRect">
          <a:avLst>
            <a:gd name="adj" fmla="val 10000"/>
          </a:avLst>
        </a:prstGeom>
        <a:solidFill>
          <a:srgbClr val="E5A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prstClr val="white"/>
              </a:solidFill>
              <a:latin typeface="Tw Cen MT" panose="020B0602020104020603" pitchFamily="34" charset="77"/>
              <a:ea typeface="+mn-ea"/>
              <a:cs typeface="+mn-cs"/>
            </a:rPr>
            <a:t>Référent·e·s/Délégué.e à l’égalité, à la diversité ou au harcèlement</a:t>
          </a:r>
        </a:p>
      </dsp:txBody>
      <dsp:txXfrm>
        <a:off x="2774618" y="145053"/>
        <a:ext cx="1983894" cy="1161429"/>
      </dsp:txXfrm>
    </dsp:sp>
    <dsp:sp modelId="{8AA6857B-513A-F54B-A041-D84687659554}">
      <dsp:nvSpPr>
        <dsp:cNvPr id="0" name=""/>
        <dsp:cNvSpPr/>
      </dsp:nvSpPr>
      <dsp:spPr>
        <a:xfrm rot="5400000">
          <a:off x="5123177" y="1090509"/>
          <a:ext cx="1532295" cy="185054"/>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5EB3A210-16E4-1043-9BDD-B66BD178814C}">
      <dsp:nvSpPr>
        <dsp:cNvPr id="0" name=""/>
        <dsp:cNvSpPr/>
      </dsp:nvSpPr>
      <dsp:spPr>
        <a:xfrm>
          <a:off x="5473180" y="108919"/>
          <a:ext cx="2056162" cy="1233697"/>
        </a:xfrm>
        <a:prstGeom prst="roundRect">
          <a:avLst>
            <a:gd name="adj" fmla="val 10000"/>
          </a:avLst>
        </a:prstGeom>
        <a:solidFill>
          <a:srgbClr val="E5AC82">
            <a:alpha val="58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w Cen MT" panose="020B0602020104020603" pitchFamily="34" charset="77"/>
            </a:rPr>
            <a:t>Responsable RH de proximité</a:t>
          </a:r>
        </a:p>
      </dsp:txBody>
      <dsp:txXfrm>
        <a:off x="5509314" y="145053"/>
        <a:ext cx="1983894" cy="1161429"/>
      </dsp:txXfrm>
    </dsp:sp>
    <dsp:sp modelId="{F4E82D1F-B68C-5646-BE31-960EF4F35FE5}">
      <dsp:nvSpPr>
        <dsp:cNvPr id="0" name=""/>
        <dsp:cNvSpPr/>
      </dsp:nvSpPr>
      <dsp:spPr>
        <a:xfrm rot="5400000">
          <a:off x="5123177" y="2632630"/>
          <a:ext cx="1532295" cy="185054"/>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36C74178-1174-B344-97E6-41DC2C51BA3B}">
      <dsp:nvSpPr>
        <dsp:cNvPr id="0" name=""/>
        <dsp:cNvSpPr/>
      </dsp:nvSpPr>
      <dsp:spPr>
        <a:xfrm>
          <a:off x="5473180" y="1651040"/>
          <a:ext cx="2056162" cy="1233697"/>
        </a:xfrm>
        <a:prstGeom prst="roundRect">
          <a:avLst>
            <a:gd name="adj" fmla="val 10000"/>
          </a:avLst>
        </a:prstGeom>
        <a:solidFill>
          <a:srgbClr val="E5AC82">
            <a:alpha val="77815"/>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w Cen MT" panose="020B0602020104020603" pitchFamily="34" charset="77"/>
            </a:rPr>
            <a:t>Médecine de </a:t>
          </a:r>
          <a:r>
            <a:rPr lang="fr-FR" sz="2000" kern="1200" dirty="0">
              <a:solidFill>
                <a:prstClr val="white"/>
              </a:solidFill>
              <a:latin typeface="Tw Cen MT" panose="020B0602020104020603" pitchFamily="34" charset="77"/>
              <a:ea typeface="+mn-ea"/>
              <a:cs typeface="+mn-cs"/>
            </a:rPr>
            <a:t>prévention/ du travail</a:t>
          </a:r>
        </a:p>
      </dsp:txBody>
      <dsp:txXfrm>
        <a:off x="5509314" y="1687174"/>
        <a:ext cx="1983894" cy="1161429"/>
      </dsp:txXfrm>
    </dsp:sp>
    <dsp:sp modelId="{11C1BA1C-F474-244E-A56A-9C9DFC313E08}">
      <dsp:nvSpPr>
        <dsp:cNvPr id="0" name=""/>
        <dsp:cNvSpPr/>
      </dsp:nvSpPr>
      <dsp:spPr>
        <a:xfrm>
          <a:off x="5473180" y="3193162"/>
          <a:ext cx="2056162" cy="1233697"/>
        </a:xfrm>
        <a:prstGeom prst="roundRect">
          <a:avLst>
            <a:gd name="adj" fmla="val 10000"/>
          </a:avLst>
        </a:prstGeom>
        <a:solidFill>
          <a:srgbClr val="E5A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w Cen MT" panose="020B0602020104020603" pitchFamily="34" charset="77"/>
            </a:rPr>
            <a:t>…</a:t>
          </a:r>
        </a:p>
      </dsp:txBody>
      <dsp:txXfrm>
        <a:off x="5509314" y="3229296"/>
        <a:ext cx="1983894" cy="116142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9B102-A2C8-46B9-9674-CCC038DE3DC8}">
      <dsp:nvSpPr>
        <dsp:cNvPr id="0" name=""/>
        <dsp:cNvSpPr/>
      </dsp:nvSpPr>
      <dsp:spPr>
        <a:xfrm>
          <a:off x="0" y="0"/>
          <a:ext cx="6821794" cy="1065600"/>
        </a:xfrm>
        <a:solidFill>
          <a:srgbClr val="E5AC82"/>
        </a:solidFill>
        <a:ln w="2540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rtl="0">
            <a:lnSpc>
              <a:spcPct val="90000"/>
            </a:lnSpc>
            <a:spcBef>
              <a:spcPct val="0"/>
            </a:spcBef>
            <a:spcAft>
              <a:spcPct val="35000"/>
            </a:spcAft>
            <a:buNone/>
          </a:pPr>
          <a:r>
            <a:rPr lang="fr-FR" sz="3700" b="1" kern="1200" dirty="0">
              <a:latin typeface="Tw Cen MT"/>
            </a:rPr>
            <a:t>Focus : Le rôle des managers</a:t>
          </a:r>
          <a:endParaRPr lang="fr-FR" sz="3700" kern="1200" dirty="0">
            <a:latin typeface="Tw Cen MT"/>
          </a:endParaRPr>
        </a:p>
      </dsp:txBody>
      <dsp:txXfrm>
        <a:off x="0" y="0"/>
        <a:ext cx="6821794" cy="1065600"/>
      </dsp:txXfrm>
    </dsp:sp>
    <dsp:sp modelId="{29FA12B7-5A49-4486-BC67-BCBBBA1A00D3}">
      <dsp:nvSpPr>
        <dsp:cNvPr id="0" name=""/>
        <dsp:cNvSpPr/>
      </dsp:nvSpPr>
      <dsp:spPr>
        <a:xfrm>
          <a:off x="0" y="1065970"/>
          <a:ext cx="6821794" cy="3757905"/>
        </a:xfrm>
        <a:solidFill>
          <a:srgbClr val="E5AC82">
            <a:alpha val="20221"/>
          </a:srgbClr>
        </a:solidFill>
        <a:ln w="2540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None/>
          </a:pPr>
          <a:r>
            <a:rPr lang="fr-FR" sz="2000" kern="1200" dirty="0">
              <a:solidFill>
                <a:srgbClr val="44546A"/>
              </a:solidFill>
              <a:latin typeface="TW Cen MT"/>
              <a:cs typeface="Calibri" panose="020F0502020204030204"/>
            </a:rPr>
            <a:t>Du fait de leur proximité avec les équipes, les managers</a:t>
          </a:r>
          <a:endParaRPr lang="fr-FR" sz="2000" kern="1200" dirty="0">
            <a:solidFill>
              <a:srgbClr val="44546A"/>
            </a:solidFill>
            <a:latin typeface="Tw Cen MT"/>
          </a:endParaRPr>
        </a:p>
        <a:p>
          <a:pPr marL="228600" lvl="1" indent="-228600" algn="l" defTabSz="889000" rtl="0">
            <a:lnSpc>
              <a:spcPct val="90000"/>
            </a:lnSpc>
            <a:spcBef>
              <a:spcPct val="0"/>
            </a:spcBef>
            <a:spcAft>
              <a:spcPct val="15000"/>
            </a:spcAft>
            <a:buNone/>
          </a:pPr>
          <a:r>
            <a:rPr lang="fr-FR" sz="2000" kern="1200" dirty="0">
              <a:solidFill>
                <a:srgbClr val="44546A"/>
              </a:solidFill>
              <a:latin typeface="TW Cen MT"/>
              <a:cs typeface="Calibri" panose="020F0502020204030204"/>
            </a:rPr>
            <a:t>sont souvent identifié·e·s par les personnes comme les</a:t>
          </a:r>
          <a:endParaRPr lang="fr-FR" sz="2000" kern="1200" dirty="0">
            <a:solidFill>
              <a:srgbClr val="44546A"/>
            </a:solidFill>
            <a:latin typeface="Tw Cen MT"/>
          </a:endParaRPr>
        </a:p>
        <a:p>
          <a:pPr marL="228600" lvl="1" indent="-228600" algn="l" defTabSz="889000" rtl="0">
            <a:lnSpc>
              <a:spcPct val="90000"/>
            </a:lnSpc>
            <a:spcBef>
              <a:spcPct val="0"/>
            </a:spcBef>
            <a:spcAft>
              <a:spcPct val="15000"/>
            </a:spcAft>
            <a:buNone/>
          </a:pPr>
          <a:r>
            <a:rPr lang="fr-FR" sz="2000" kern="1200" dirty="0">
              <a:solidFill>
                <a:srgbClr val="44546A"/>
              </a:solidFill>
              <a:latin typeface="TW Cen MT"/>
              <a:cs typeface="Calibri" panose="020F0502020204030204"/>
            </a:rPr>
            <a:t>premières personnes vers qui se tourner lorsqu'on</a:t>
          </a:r>
          <a:endParaRPr lang="fr-FR" sz="2000" kern="1200" dirty="0">
            <a:solidFill>
              <a:srgbClr val="44546A"/>
            </a:solidFill>
            <a:latin typeface="Tw Cen MT"/>
          </a:endParaRPr>
        </a:p>
        <a:p>
          <a:pPr marL="228600" lvl="1" indent="-228600" algn="l" defTabSz="889000" rtl="0">
            <a:lnSpc>
              <a:spcPct val="90000"/>
            </a:lnSpc>
            <a:spcBef>
              <a:spcPct val="0"/>
            </a:spcBef>
            <a:spcAft>
              <a:spcPct val="15000"/>
            </a:spcAft>
            <a:buNone/>
          </a:pPr>
          <a:r>
            <a:rPr lang="fr-FR" sz="2000" kern="1200" dirty="0">
              <a:solidFill>
                <a:srgbClr val="44546A"/>
              </a:solidFill>
              <a:latin typeface="TW Cen MT"/>
              <a:cs typeface="Calibri" panose="020F0502020204030204"/>
            </a:rPr>
            <a:t>rencontre des difficultés au travail. </a:t>
          </a:r>
          <a:endParaRPr lang="fr-FR" sz="2000" kern="1200" dirty="0">
            <a:solidFill>
              <a:srgbClr val="44546A"/>
            </a:solidFill>
            <a:latin typeface="Tw Cen MT"/>
          </a:endParaRPr>
        </a:p>
        <a:p>
          <a:pPr marL="228600" lvl="1" indent="-228600" algn="l" defTabSz="889000" rtl="0">
            <a:lnSpc>
              <a:spcPct val="90000"/>
            </a:lnSpc>
            <a:spcBef>
              <a:spcPct val="0"/>
            </a:spcBef>
            <a:spcAft>
              <a:spcPct val="15000"/>
            </a:spcAft>
            <a:buNone/>
          </a:pPr>
          <a:endParaRPr lang="fr-FR" sz="2000" kern="1200" dirty="0">
            <a:solidFill>
              <a:srgbClr val="44546A"/>
            </a:solidFill>
            <a:latin typeface="Tw Cen MT"/>
          </a:endParaRPr>
        </a:p>
        <a:p>
          <a:pPr marL="228600" lvl="1" indent="-228600" algn="l" defTabSz="889000" rtl="0">
            <a:lnSpc>
              <a:spcPct val="90000"/>
            </a:lnSpc>
            <a:spcBef>
              <a:spcPct val="0"/>
            </a:spcBef>
            <a:spcAft>
              <a:spcPct val="15000"/>
            </a:spcAft>
            <a:buNone/>
          </a:pPr>
          <a:r>
            <a:rPr lang="fr-FR" sz="2000" i="0" kern="1200" dirty="0">
              <a:solidFill>
                <a:srgbClr val="44546A"/>
              </a:solidFill>
              <a:latin typeface="TW Cen MT"/>
              <a:cs typeface="Calibri" panose="020F0502020204030204"/>
            </a:rPr>
            <a:t>Si vous êtes manager </a:t>
          </a:r>
          <a:r>
            <a:rPr lang="fr-FR" sz="2000" kern="1200" dirty="0">
              <a:solidFill>
                <a:srgbClr val="44546A"/>
              </a:solidFill>
              <a:latin typeface="TW Cen MT"/>
              <a:cs typeface="Calibri" panose="020F0502020204030204"/>
            </a:rPr>
            <a:t>et qu'une personne vient témoigner </a:t>
          </a:r>
          <a:endParaRPr lang="fr-FR" sz="2000" kern="1200" dirty="0">
            <a:solidFill>
              <a:srgbClr val="44546A"/>
            </a:solidFill>
            <a:latin typeface="Tw Cen MT"/>
          </a:endParaRPr>
        </a:p>
        <a:p>
          <a:pPr marL="228600" lvl="1" indent="-228600" algn="l" defTabSz="889000" rtl="0">
            <a:lnSpc>
              <a:spcPct val="90000"/>
            </a:lnSpc>
            <a:spcBef>
              <a:spcPct val="0"/>
            </a:spcBef>
            <a:spcAft>
              <a:spcPct val="15000"/>
            </a:spcAft>
            <a:buNone/>
          </a:pPr>
          <a:r>
            <a:rPr lang="fr-FR" sz="2000" kern="1200" dirty="0">
              <a:solidFill>
                <a:srgbClr val="44546A"/>
              </a:solidFill>
              <a:latin typeface="TW Cen MT"/>
              <a:cs typeface="Calibri" panose="020F0502020204030204"/>
            </a:rPr>
            <a:t>d'une situation de violences, votre rôle est :</a:t>
          </a:r>
          <a:endParaRPr lang="fr-FR" sz="2000" kern="1200" dirty="0">
            <a:solidFill>
              <a:srgbClr val="44546A"/>
            </a:solidFill>
            <a:latin typeface="Tw Cen MT"/>
          </a:endParaRPr>
        </a:p>
        <a:p>
          <a:pPr marL="228600" lvl="1" indent="-228600" algn="l" defTabSz="889000" rtl="0">
            <a:lnSpc>
              <a:spcPct val="90000"/>
            </a:lnSpc>
            <a:spcBef>
              <a:spcPct val="0"/>
            </a:spcBef>
            <a:spcAft>
              <a:spcPct val="15000"/>
            </a:spcAft>
            <a:buNone/>
          </a:pPr>
          <a:endParaRPr lang="fr-FR" sz="2000" kern="1200" dirty="0">
            <a:solidFill>
              <a:srgbClr val="44546A"/>
            </a:solidFill>
            <a:latin typeface="Tw Cen MT"/>
          </a:endParaRPr>
        </a:p>
        <a:p>
          <a:pPr marL="228600" lvl="1" indent="-228600" algn="l" defTabSz="889000" rtl="0">
            <a:lnSpc>
              <a:spcPct val="90000"/>
            </a:lnSpc>
            <a:spcBef>
              <a:spcPct val="0"/>
            </a:spcBef>
            <a:spcAft>
              <a:spcPct val="15000"/>
            </a:spcAft>
            <a:buFont typeface="Arial" panose="020B0604020202020204" pitchFamily="34" charset="0"/>
            <a:buChar char="•"/>
          </a:pPr>
          <a:r>
            <a:rPr lang="fr-FR" sz="2000" b="1" kern="1200" dirty="0">
              <a:solidFill>
                <a:srgbClr val="44546A"/>
              </a:solidFill>
              <a:latin typeface="TW Cen MT"/>
              <a:cs typeface="Calibri" panose="020F0502020204030204"/>
            </a:rPr>
            <a:t>d'accueillir</a:t>
          </a:r>
          <a:r>
            <a:rPr lang="fr-FR" sz="2000" kern="1200" dirty="0">
              <a:solidFill>
                <a:srgbClr val="44546A"/>
              </a:solidFill>
              <a:latin typeface="TW Cen MT"/>
              <a:cs typeface="Calibri" panose="020F0502020204030204"/>
            </a:rPr>
            <a:t> la parole</a:t>
          </a:r>
          <a:endParaRPr lang="fr-FR" sz="2000" kern="1200" dirty="0">
            <a:solidFill>
              <a:srgbClr val="44546A"/>
            </a:solidFill>
            <a:latin typeface="Tw Cen MT"/>
          </a:endParaRPr>
        </a:p>
        <a:p>
          <a:pPr marL="228600" lvl="1" indent="-228600" algn="l" defTabSz="889000" rtl="0">
            <a:lnSpc>
              <a:spcPct val="90000"/>
            </a:lnSpc>
            <a:spcBef>
              <a:spcPct val="0"/>
            </a:spcBef>
            <a:spcAft>
              <a:spcPct val="15000"/>
            </a:spcAft>
            <a:buChar char="•"/>
          </a:pPr>
          <a:r>
            <a:rPr lang="fr-FR" sz="2000" b="1" kern="1200" dirty="0">
              <a:solidFill>
                <a:srgbClr val="44546A"/>
              </a:solidFill>
              <a:latin typeface="TW Cen MT"/>
              <a:cs typeface="Calibri" panose="020F0502020204030204"/>
            </a:rPr>
            <a:t>d'orienter </a:t>
          </a:r>
          <a:r>
            <a:rPr lang="fr-FR" sz="2000" kern="1200" dirty="0">
              <a:solidFill>
                <a:srgbClr val="44546A"/>
              </a:solidFill>
              <a:latin typeface="TW Cen MT"/>
              <a:cs typeface="Calibri" panose="020F0502020204030204"/>
            </a:rPr>
            <a:t>la personne</a:t>
          </a:r>
        </a:p>
        <a:p>
          <a:pPr marL="228600" lvl="1" indent="-228600" algn="l" defTabSz="889000" rtl="0">
            <a:lnSpc>
              <a:spcPct val="90000"/>
            </a:lnSpc>
            <a:spcBef>
              <a:spcPct val="0"/>
            </a:spcBef>
            <a:spcAft>
              <a:spcPct val="15000"/>
            </a:spcAft>
            <a:buChar char="•"/>
          </a:pPr>
          <a:r>
            <a:rPr lang="fr-FR" sz="2000" b="1" strike="noStrike" kern="1200" dirty="0">
              <a:solidFill>
                <a:srgbClr val="44546A"/>
              </a:solidFill>
              <a:latin typeface="TW Cen MT"/>
              <a:cs typeface="Calibri" panose="020F0502020204030204"/>
            </a:rPr>
            <a:t>de faire remonter aux RH</a:t>
          </a:r>
          <a:r>
            <a:rPr lang="fr-FR" sz="2000" strike="noStrike" kern="1200" dirty="0">
              <a:solidFill>
                <a:srgbClr val="44546A"/>
              </a:solidFill>
              <a:latin typeface="TW Cen MT"/>
              <a:cs typeface="Calibri" panose="020F0502020204030204"/>
            </a:rPr>
            <a:t> </a:t>
          </a:r>
          <a:r>
            <a:rPr lang="fr-FR" sz="2000" kern="1200" dirty="0">
              <a:solidFill>
                <a:srgbClr val="44546A"/>
              </a:solidFill>
              <a:latin typeface="TW Cen MT"/>
              <a:cs typeface="Calibri" panose="020F0502020204030204"/>
            </a:rPr>
            <a:t>pour que la situation soit traitée en bonne et due forme. </a:t>
          </a:r>
        </a:p>
      </dsp:txBody>
      <dsp:txXfrm>
        <a:off x="0" y="1065970"/>
        <a:ext cx="6821794" cy="375790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44E92-D61C-49B9-BD97-6A212FA66629}">
      <dsp:nvSpPr>
        <dsp:cNvPr id="0" name=""/>
        <dsp:cNvSpPr/>
      </dsp:nvSpPr>
      <dsp:spPr>
        <a:xfrm>
          <a:off x="4170858" y="2002054"/>
          <a:ext cx="392388" cy="1934559"/>
        </a:xfrm>
        <a:custGeom>
          <a:avLst/>
          <a:gdLst/>
          <a:ahLst/>
          <a:cxnLst/>
          <a:rect l="0" t="0" r="0" b="0"/>
          <a:pathLst>
            <a:path>
              <a:moveTo>
                <a:pt x="0" y="0"/>
              </a:moveTo>
              <a:lnTo>
                <a:pt x="0" y="1934559"/>
              </a:lnTo>
              <a:lnTo>
                <a:pt x="392388" y="1934559"/>
              </a:lnTo>
            </a:path>
          </a:pathLst>
        </a:custGeom>
        <a:noFill/>
        <a:ln w="12700" cap="flat" cmpd="sng" algn="ctr">
          <a:solidFill>
            <a:srgbClr val="E5AC82"/>
          </a:solidFill>
          <a:prstDash val="solid"/>
          <a:miter lim="800000"/>
        </a:ln>
        <a:effectLst/>
      </dsp:spPr>
      <dsp:style>
        <a:lnRef idx="2">
          <a:scrgbClr r="0" g="0" b="0"/>
        </a:lnRef>
        <a:fillRef idx="0">
          <a:scrgbClr r="0" g="0" b="0"/>
        </a:fillRef>
        <a:effectRef idx="0">
          <a:scrgbClr r="0" g="0" b="0"/>
        </a:effectRef>
        <a:fontRef idx="minor"/>
      </dsp:style>
    </dsp:sp>
    <dsp:sp modelId="{76FA9FCC-DE8B-4374-BE91-238264D8FD4B}">
      <dsp:nvSpPr>
        <dsp:cNvPr id="0" name=""/>
        <dsp:cNvSpPr/>
      </dsp:nvSpPr>
      <dsp:spPr>
        <a:xfrm>
          <a:off x="4170858" y="2002054"/>
          <a:ext cx="392388" cy="760596"/>
        </a:xfrm>
        <a:custGeom>
          <a:avLst/>
          <a:gdLst/>
          <a:ahLst/>
          <a:cxnLst/>
          <a:rect l="0" t="0" r="0" b="0"/>
          <a:pathLst>
            <a:path>
              <a:moveTo>
                <a:pt x="0" y="0"/>
              </a:moveTo>
              <a:lnTo>
                <a:pt x="0" y="760596"/>
              </a:lnTo>
              <a:lnTo>
                <a:pt x="392388" y="760596"/>
              </a:lnTo>
            </a:path>
          </a:pathLst>
        </a:custGeom>
        <a:noFill/>
        <a:ln w="12700" cap="flat" cmpd="sng" algn="ctr">
          <a:solidFill>
            <a:srgbClr val="E5AC82"/>
          </a:solidFill>
          <a:prstDash val="solid"/>
          <a:miter lim="800000"/>
        </a:ln>
        <a:effectLst/>
      </dsp:spPr>
      <dsp:style>
        <a:lnRef idx="2">
          <a:scrgbClr r="0" g="0" b="0"/>
        </a:lnRef>
        <a:fillRef idx="0">
          <a:scrgbClr r="0" g="0" b="0"/>
        </a:fillRef>
        <a:effectRef idx="0">
          <a:scrgbClr r="0" g="0" b="0"/>
        </a:effectRef>
        <a:fontRef idx="minor"/>
      </dsp:style>
    </dsp:sp>
    <dsp:sp modelId="{067F13C3-7DB2-425B-891F-766E6C98ACD8}">
      <dsp:nvSpPr>
        <dsp:cNvPr id="0" name=""/>
        <dsp:cNvSpPr/>
      </dsp:nvSpPr>
      <dsp:spPr>
        <a:xfrm>
          <a:off x="3746490" y="828091"/>
          <a:ext cx="1470736" cy="347228"/>
        </a:xfrm>
        <a:custGeom>
          <a:avLst/>
          <a:gdLst/>
          <a:ahLst/>
          <a:cxnLst/>
          <a:rect l="0" t="0" r="0" b="0"/>
          <a:pathLst>
            <a:path>
              <a:moveTo>
                <a:pt x="0" y="0"/>
              </a:moveTo>
              <a:lnTo>
                <a:pt x="0" y="173614"/>
              </a:lnTo>
              <a:lnTo>
                <a:pt x="1470736" y="173614"/>
              </a:lnTo>
              <a:lnTo>
                <a:pt x="1470736" y="347228"/>
              </a:lnTo>
            </a:path>
          </a:pathLst>
        </a:custGeom>
        <a:noFill/>
        <a:ln w="12700" cap="flat" cmpd="sng" algn="ctr">
          <a:solidFill>
            <a:srgbClr val="E5AC82"/>
          </a:solidFill>
          <a:prstDash val="solid"/>
          <a:miter lim="800000"/>
        </a:ln>
        <a:effectLst/>
      </dsp:spPr>
      <dsp:style>
        <a:lnRef idx="2">
          <a:scrgbClr r="0" g="0" b="0"/>
        </a:lnRef>
        <a:fillRef idx="0">
          <a:scrgbClr r="0" g="0" b="0"/>
        </a:fillRef>
        <a:effectRef idx="0">
          <a:scrgbClr r="0" g="0" b="0"/>
        </a:effectRef>
        <a:fontRef idx="minor"/>
      </dsp:style>
    </dsp:sp>
    <dsp:sp modelId="{D12A8E15-0CA6-4FFF-A660-13E6E2103CB5}">
      <dsp:nvSpPr>
        <dsp:cNvPr id="0" name=""/>
        <dsp:cNvSpPr/>
      </dsp:nvSpPr>
      <dsp:spPr>
        <a:xfrm>
          <a:off x="1227217" y="2002054"/>
          <a:ext cx="389136" cy="760596"/>
        </a:xfrm>
        <a:custGeom>
          <a:avLst/>
          <a:gdLst/>
          <a:ahLst/>
          <a:cxnLst/>
          <a:rect l="0" t="0" r="0" b="0"/>
          <a:pathLst>
            <a:path>
              <a:moveTo>
                <a:pt x="0" y="0"/>
              </a:moveTo>
              <a:lnTo>
                <a:pt x="0" y="760596"/>
              </a:lnTo>
              <a:lnTo>
                <a:pt x="389136" y="760596"/>
              </a:lnTo>
            </a:path>
          </a:pathLst>
        </a:custGeom>
        <a:noFill/>
        <a:ln w="12700" cap="flat" cmpd="sng" algn="ctr">
          <a:solidFill>
            <a:srgbClr val="E5AC82"/>
          </a:solidFill>
          <a:prstDash val="solid"/>
          <a:miter lim="800000"/>
        </a:ln>
        <a:effectLst/>
      </dsp:spPr>
      <dsp:style>
        <a:lnRef idx="2">
          <a:scrgbClr r="0" g="0" b="0"/>
        </a:lnRef>
        <a:fillRef idx="0">
          <a:scrgbClr r="0" g="0" b="0"/>
        </a:fillRef>
        <a:effectRef idx="0">
          <a:scrgbClr r="0" g="0" b="0"/>
        </a:effectRef>
        <a:fontRef idx="minor"/>
      </dsp:style>
    </dsp:sp>
    <dsp:sp modelId="{FD9FD9F7-9792-4EB5-B654-1741D4686DD3}">
      <dsp:nvSpPr>
        <dsp:cNvPr id="0" name=""/>
        <dsp:cNvSpPr/>
      </dsp:nvSpPr>
      <dsp:spPr>
        <a:xfrm>
          <a:off x="2264915" y="828091"/>
          <a:ext cx="1481574" cy="347228"/>
        </a:xfrm>
        <a:custGeom>
          <a:avLst/>
          <a:gdLst/>
          <a:ahLst/>
          <a:cxnLst/>
          <a:rect l="0" t="0" r="0" b="0"/>
          <a:pathLst>
            <a:path>
              <a:moveTo>
                <a:pt x="1481574" y="0"/>
              </a:moveTo>
              <a:lnTo>
                <a:pt x="1481574" y="173614"/>
              </a:lnTo>
              <a:lnTo>
                <a:pt x="0" y="173614"/>
              </a:lnTo>
              <a:lnTo>
                <a:pt x="0" y="347228"/>
              </a:lnTo>
            </a:path>
          </a:pathLst>
        </a:custGeom>
        <a:noFill/>
        <a:ln w="12700" cap="flat" cmpd="sng" algn="ctr">
          <a:solidFill>
            <a:srgbClr val="E5AC82"/>
          </a:solidFill>
          <a:prstDash val="solid"/>
          <a:miter lim="800000"/>
        </a:ln>
        <a:effectLst/>
      </dsp:spPr>
      <dsp:style>
        <a:lnRef idx="2">
          <a:scrgbClr r="0" g="0" b="0"/>
        </a:lnRef>
        <a:fillRef idx="0">
          <a:scrgbClr r="0" g="0" b="0"/>
        </a:fillRef>
        <a:effectRef idx="0">
          <a:scrgbClr r="0" g="0" b="0"/>
        </a:effectRef>
        <a:fontRef idx="minor"/>
      </dsp:style>
    </dsp:sp>
    <dsp:sp modelId="{7161B0F5-3347-4A37-A59A-1515832429A3}">
      <dsp:nvSpPr>
        <dsp:cNvPr id="0" name=""/>
        <dsp:cNvSpPr/>
      </dsp:nvSpPr>
      <dsp:spPr>
        <a:xfrm>
          <a:off x="2846349" y="1356"/>
          <a:ext cx="1800281" cy="826734"/>
        </a:xfrm>
        <a:solidFill>
          <a:srgbClr val="E5AC82"/>
        </a:solidFill>
        <a:ln w="1905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fr-FR" sz="1900" kern="1200" dirty="0">
              <a:latin typeface="TW Cen MT"/>
            </a:rPr>
            <a:t>Entretien avec la </a:t>
          </a:r>
          <a:r>
            <a:rPr lang="fr-FR" sz="1900" kern="1200" dirty="0">
              <a:solidFill>
                <a:prstClr val="white"/>
              </a:solidFill>
              <a:latin typeface="TW Cen MT"/>
              <a:ea typeface="+mn-ea"/>
              <a:cs typeface="+mn-cs"/>
            </a:rPr>
            <a:t>présupposée</a:t>
          </a:r>
          <a:r>
            <a:rPr lang="fr-FR" sz="1900" b="0" i="0" u="none" strike="noStrike" kern="1200" dirty="0">
              <a:solidFill>
                <a:srgbClr val="FF0000"/>
              </a:solidFill>
              <a:effectLst/>
              <a:latin typeface="Tw Cen MT" panose="020B0602020104020603" pitchFamily="34" charset="77"/>
            </a:rPr>
            <a:t> </a:t>
          </a:r>
          <a:r>
            <a:rPr lang="fr-FR" sz="1900" kern="1200" dirty="0">
              <a:latin typeface="TW Cen MT"/>
            </a:rPr>
            <a:t>victime</a:t>
          </a:r>
          <a:endParaRPr lang="fr-FR" sz="1900" strike="sngStrike" kern="1200" dirty="0">
            <a:latin typeface="TW Cen MT"/>
          </a:endParaRPr>
        </a:p>
      </dsp:txBody>
      <dsp:txXfrm>
        <a:off x="2846349" y="1356"/>
        <a:ext cx="1800281" cy="826734"/>
      </dsp:txXfrm>
    </dsp:sp>
    <dsp:sp modelId="{841BC08F-D5D2-4F70-B0E7-16A126440F38}">
      <dsp:nvSpPr>
        <dsp:cNvPr id="0" name=""/>
        <dsp:cNvSpPr/>
      </dsp:nvSpPr>
      <dsp:spPr>
        <a:xfrm>
          <a:off x="967793" y="1175319"/>
          <a:ext cx="2594244" cy="826734"/>
        </a:xfrm>
        <a:solidFill>
          <a:srgbClr val="E5AC82"/>
        </a:solidFill>
        <a:ln w="28575" cap="flat" cmpd="sng" algn="ctr">
          <a:solidFill>
            <a:schemeClr val="lt1">
              <a:hueOff val="0"/>
              <a:satOff val="0"/>
              <a:lumOff val="0"/>
            </a:schemeClr>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fr-FR" sz="1900" kern="1200" dirty="0">
              <a:latin typeface="TW Cen MT"/>
            </a:rPr>
            <a:t> Si la situation s'apparente à des violences sexistes et sexuelles </a:t>
          </a:r>
        </a:p>
      </dsp:txBody>
      <dsp:txXfrm>
        <a:off x="967793" y="1175319"/>
        <a:ext cx="2594244" cy="826734"/>
      </dsp:txXfrm>
    </dsp:sp>
    <dsp:sp modelId="{ABA1AA94-0F60-4AEE-803F-E8DDD34D7E40}">
      <dsp:nvSpPr>
        <dsp:cNvPr id="0" name=""/>
        <dsp:cNvSpPr/>
      </dsp:nvSpPr>
      <dsp:spPr>
        <a:xfrm>
          <a:off x="1616354" y="2349283"/>
          <a:ext cx="1653469" cy="826734"/>
        </a:xfrm>
        <a:solidFill>
          <a:srgbClr val="E5AC82"/>
        </a:solidFill>
        <a:ln w="1905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fr-FR" sz="1900" kern="1200" dirty="0">
              <a:latin typeface="TW Cen MT"/>
            </a:rPr>
            <a:t> Déclenchement d'une enquête interne</a:t>
          </a:r>
        </a:p>
      </dsp:txBody>
      <dsp:txXfrm>
        <a:off x="1616354" y="2349283"/>
        <a:ext cx="1653469" cy="826734"/>
      </dsp:txXfrm>
    </dsp:sp>
    <dsp:sp modelId="{40273C76-BE2B-4DE6-8DD6-76636E63BA95}">
      <dsp:nvSpPr>
        <dsp:cNvPr id="0" name=""/>
        <dsp:cNvSpPr/>
      </dsp:nvSpPr>
      <dsp:spPr>
        <a:xfrm>
          <a:off x="3909266" y="1175319"/>
          <a:ext cx="2615921" cy="826734"/>
        </a:xfrm>
        <a:prstGeom prst="rect">
          <a:avLst/>
        </a:prstGeom>
        <a:solidFill>
          <a:srgbClr val="E5AC82"/>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fr-FR" sz="1900" kern="1200" dirty="0">
              <a:latin typeface="TW Cen MT"/>
            </a:rPr>
            <a:t> Si la situation s'apparente à autre chose (conflit interpersonnel)</a:t>
          </a:r>
        </a:p>
      </dsp:txBody>
      <dsp:txXfrm>
        <a:off x="3909266" y="1175319"/>
        <a:ext cx="2615921" cy="826734"/>
      </dsp:txXfrm>
    </dsp:sp>
    <dsp:sp modelId="{0A4A23A1-EF9A-45EC-A734-3D723480DFEE}">
      <dsp:nvSpPr>
        <dsp:cNvPr id="0" name=""/>
        <dsp:cNvSpPr/>
      </dsp:nvSpPr>
      <dsp:spPr>
        <a:xfrm>
          <a:off x="4563246" y="2349283"/>
          <a:ext cx="2100071" cy="826734"/>
        </a:xfrm>
        <a:solidFill>
          <a:srgbClr val="E5AC82"/>
        </a:solidFill>
        <a:ln w="1270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fr-FR" sz="1900" kern="1200" dirty="0">
              <a:latin typeface="TW Cen MT"/>
            </a:rPr>
            <a:t>Orientation vers des professionnels dédiés</a:t>
          </a:r>
        </a:p>
      </dsp:txBody>
      <dsp:txXfrm>
        <a:off x="4563246" y="2349283"/>
        <a:ext cx="2100071" cy="826734"/>
      </dsp:txXfrm>
    </dsp:sp>
    <dsp:sp modelId="{CDECD4A3-B476-4D9B-835B-A84D8EE3DB1A}">
      <dsp:nvSpPr>
        <dsp:cNvPr id="0" name=""/>
        <dsp:cNvSpPr/>
      </dsp:nvSpPr>
      <dsp:spPr>
        <a:xfrm>
          <a:off x="4563246" y="3523246"/>
          <a:ext cx="2015992" cy="826734"/>
        </a:xfrm>
        <a:solidFill>
          <a:srgbClr val="E5AC82"/>
        </a:solidFill>
        <a:ln w="1905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fr-FR" sz="1900" kern="1200" dirty="0">
              <a:latin typeface="TW Cen MT"/>
            </a:rPr>
            <a:t>Recours possible à la médiation</a:t>
          </a:r>
        </a:p>
      </dsp:txBody>
      <dsp:txXfrm>
        <a:off x="4563246" y="3523246"/>
        <a:ext cx="2015992" cy="8267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DD3DB-17E6-044D-B2EF-CE435E5AA236}">
      <dsp:nvSpPr>
        <dsp:cNvPr id="0" name=""/>
        <dsp:cNvSpPr/>
      </dsp:nvSpPr>
      <dsp:spPr>
        <a:xfrm>
          <a:off x="0" y="1906041"/>
          <a:ext cx="3427896" cy="1371158"/>
        </a:xfrm>
        <a:prstGeom prst="homePlate">
          <a:avLst/>
        </a:prstGeom>
        <a:solidFill>
          <a:srgbClr val="E5AC8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TW Cen MT"/>
            </a:rPr>
            <a:t>1. </a:t>
          </a:r>
          <a:r>
            <a:rPr lang="fr-FR" sz="2000" kern="1200" dirty="0">
              <a:latin typeface="TW Cen MT"/>
            </a:rPr>
            <a:t>Faire cesser les faits et protéger les victimes</a:t>
          </a:r>
          <a:endParaRPr lang="fr-FR" sz="2000" kern="1200" dirty="0"/>
        </a:p>
      </dsp:txBody>
      <dsp:txXfrm>
        <a:off x="0" y="1906041"/>
        <a:ext cx="3085107" cy="1371158"/>
      </dsp:txXfrm>
    </dsp:sp>
    <dsp:sp modelId="{44C7D9EF-D4A3-E844-8A69-167E2941771F}">
      <dsp:nvSpPr>
        <dsp:cNvPr id="0" name=""/>
        <dsp:cNvSpPr/>
      </dsp:nvSpPr>
      <dsp:spPr>
        <a:xfrm>
          <a:off x="2748190" y="1906521"/>
          <a:ext cx="3427896" cy="1371158"/>
        </a:xfrm>
        <a:prstGeom prst="chevron">
          <a:avLst/>
        </a:prstGeom>
        <a:solidFill>
          <a:srgbClr val="E5AC82"/>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TW Cen MT"/>
            </a:rPr>
            <a:t>2. </a:t>
          </a:r>
          <a:r>
            <a:rPr lang="fr-FR" sz="2000" kern="1200" dirty="0">
              <a:latin typeface="TW Cen MT"/>
            </a:rPr>
            <a:t>Déclencher une enquête interne visant à qualifier les faits</a:t>
          </a:r>
          <a:endParaRPr lang="fr-FR" sz="2000" kern="1200" dirty="0"/>
        </a:p>
      </dsp:txBody>
      <dsp:txXfrm>
        <a:off x="3433769" y="1906521"/>
        <a:ext cx="2056738" cy="1371158"/>
      </dsp:txXfrm>
    </dsp:sp>
    <dsp:sp modelId="{82AA01B5-0ADA-DC46-84D1-8A6A82F97E14}">
      <dsp:nvSpPr>
        <dsp:cNvPr id="0" name=""/>
        <dsp:cNvSpPr/>
      </dsp:nvSpPr>
      <dsp:spPr>
        <a:xfrm>
          <a:off x="5492473" y="1906301"/>
          <a:ext cx="3427896" cy="1371158"/>
        </a:xfrm>
        <a:prstGeom prst="chevron">
          <a:avLst/>
        </a:prstGeom>
        <a:solidFill>
          <a:srgbClr val="E5AC82"/>
        </a:solidFill>
        <a:ln w="317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TW Cen MT"/>
            </a:rPr>
            <a:t>3. </a:t>
          </a:r>
          <a:r>
            <a:rPr lang="fr-FR" sz="2000" kern="1200" dirty="0">
              <a:latin typeface="TW Cen MT"/>
            </a:rPr>
            <a:t>Sanctionner l'auteur des faits en fonction des conclusions du rapport d'enquête</a:t>
          </a:r>
          <a:endParaRPr lang="fr-FR" sz="2000" kern="1200" dirty="0"/>
        </a:p>
      </dsp:txBody>
      <dsp:txXfrm>
        <a:off x="6178052" y="1906301"/>
        <a:ext cx="2056738" cy="137115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9B102-A2C8-46B9-9674-CCC038DE3DC8}">
      <dsp:nvSpPr>
        <dsp:cNvPr id="0" name=""/>
        <dsp:cNvSpPr/>
      </dsp:nvSpPr>
      <dsp:spPr>
        <a:xfrm>
          <a:off x="0" y="-107985"/>
          <a:ext cx="7528132" cy="951242"/>
        </a:xfrm>
        <a:solidFill>
          <a:srgbClr val="E5AC82"/>
        </a:solidFill>
        <a:ln w="2540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l" defTabSz="1333500" rtl="0">
            <a:lnSpc>
              <a:spcPct val="90000"/>
            </a:lnSpc>
            <a:spcBef>
              <a:spcPct val="0"/>
            </a:spcBef>
            <a:spcAft>
              <a:spcPct val="35000"/>
            </a:spcAft>
            <a:buNone/>
          </a:pPr>
          <a:r>
            <a:rPr lang="fr-FR" sz="3000" b="1" kern="1200" dirty="0">
              <a:latin typeface="Tw Cen MT" panose="020B0602020104020603" pitchFamily="34" charset="77"/>
            </a:rPr>
            <a:t>Focus : </a:t>
          </a:r>
          <a:r>
            <a:rPr lang="fr-FR" sz="2400" b="1" i="0" u="none" kern="1200" dirty="0">
              <a:latin typeface="Tw Cen MT" panose="020B0602020104020603" pitchFamily="34" charset="77"/>
            </a:rPr>
            <a:t>les collaborateur.ice.s non salarié:e.s de l’ONGD et les partenaires externes</a:t>
          </a:r>
          <a:endParaRPr lang="fr-FR" sz="2400" i="0" kern="1200" dirty="0">
            <a:latin typeface="Tw Cen MT" panose="020B0602020104020603" pitchFamily="34" charset="77"/>
          </a:endParaRPr>
        </a:p>
      </dsp:txBody>
      <dsp:txXfrm>
        <a:off x="0" y="-107985"/>
        <a:ext cx="7528132" cy="951242"/>
      </dsp:txXfrm>
    </dsp:sp>
    <dsp:sp modelId="{29FA12B7-5A49-4486-BC67-BCBBBA1A00D3}">
      <dsp:nvSpPr>
        <dsp:cNvPr id="0" name=""/>
        <dsp:cNvSpPr/>
      </dsp:nvSpPr>
      <dsp:spPr>
        <a:xfrm>
          <a:off x="3679" y="843257"/>
          <a:ext cx="7528132" cy="4611599"/>
        </a:xfrm>
        <a:solidFill>
          <a:srgbClr val="E5AC82">
            <a:alpha val="20221"/>
          </a:srgbClr>
        </a:solidFill>
        <a:ln w="2540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0" algn="l" defTabSz="889000" rtl="0">
            <a:lnSpc>
              <a:spcPct val="110000"/>
            </a:lnSpc>
            <a:spcBef>
              <a:spcPct val="0"/>
            </a:spcBef>
            <a:spcAft>
              <a:spcPct val="15000"/>
            </a:spcAft>
            <a:buNone/>
          </a:pPr>
          <a:r>
            <a:rPr lang="fr-FR" sz="2000" b="0" i="0" u="none" kern="1200" dirty="0">
              <a:solidFill>
                <a:srgbClr val="44546A"/>
              </a:solidFill>
              <a:latin typeface="Tw Cen MT" panose="020B0602020104020603" pitchFamily="34" charset="77"/>
            </a:rPr>
            <a:t>Toutes les personnes travaillant en tant que volontaires ou bénévoles, ainsi que les salarié·e·s lié·e·</a:t>
          </a:r>
          <a:r>
            <a:rPr lang="fr-FR" sz="2000" b="0" i="0" u="none" kern="1200" dirty="0">
              <a:solidFill>
                <a:srgbClr val="44546A"/>
              </a:solidFill>
              <a:latin typeface="Tw Cen MT" panose="020B0602020104020603" pitchFamily="34" charset="77"/>
              <a:ea typeface="+mn-ea"/>
              <a:cs typeface="+mn-cs"/>
            </a:rPr>
            <a:t>s à une organisation ne siégeant pas au Luxembourg,  ne sont pas protégé</a:t>
          </a:r>
          <a:r>
            <a:rPr lang="fr-FR" sz="2000" b="0" i="0" u="none" kern="1200" dirty="0">
              <a:solidFill>
                <a:srgbClr val="44546A"/>
              </a:solidFill>
              <a:latin typeface="Tw Cen MT" panose="020B0602020104020603" pitchFamily="34" charset="77"/>
            </a:rPr>
            <a:t>·e·s par le droit du travail luxembourgeois. </a:t>
          </a:r>
          <a:r>
            <a:rPr lang="fr-FR" sz="2000" b="1" i="0" u="none" kern="1200" dirty="0">
              <a:solidFill>
                <a:srgbClr val="44546A"/>
              </a:solidFill>
              <a:latin typeface="Tw Cen MT" panose="020B0602020104020603" pitchFamily="34" charset="77"/>
            </a:rPr>
            <a:t>Ils ou elles dépendent de leur droit national.</a:t>
          </a:r>
          <a:r>
            <a:rPr lang="en-US" sz="2000" b="0" i="0" u="none" kern="1200" dirty="0">
              <a:solidFill>
                <a:srgbClr val="44546A"/>
              </a:solidFill>
              <a:latin typeface="Tw Cen MT" panose="020B0602020104020603" pitchFamily="34" charset="77"/>
            </a:rPr>
            <a:t>​</a:t>
          </a:r>
          <a:endParaRPr lang="fr-FR" sz="2000" kern="1200" dirty="0">
            <a:solidFill>
              <a:srgbClr val="44546A"/>
            </a:solidFill>
            <a:latin typeface="Tw Cen MT" panose="020B0602020104020603" pitchFamily="34" charset="77"/>
          </a:endParaRPr>
        </a:p>
        <a:p>
          <a:pPr marL="228600" lvl="1" indent="0" algn="l" defTabSz="889000" rtl="0">
            <a:lnSpc>
              <a:spcPct val="110000"/>
            </a:lnSpc>
            <a:spcBef>
              <a:spcPct val="0"/>
            </a:spcBef>
            <a:spcAft>
              <a:spcPct val="15000"/>
            </a:spcAft>
            <a:buNone/>
          </a:pPr>
          <a:endParaRPr lang="fr-FR" sz="2000" kern="1200" dirty="0">
            <a:solidFill>
              <a:srgbClr val="44546A"/>
            </a:solidFill>
            <a:latin typeface="Tw Cen MT" panose="020B0602020104020603" pitchFamily="34" charset="77"/>
          </a:endParaRPr>
        </a:p>
        <a:p>
          <a:pPr marL="230400" lvl="2" indent="0" algn="l" defTabSz="889000">
            <a:lnSpc>
              <a:spcPct val="110000"/>
            </a:lnSpc>
            <a:spcBef>
              <a:spcPct val="0"/>
            </a:spcBef>
            <a:spcAft>
              <a:spcPts val="360"/>
            </a:spcAft>
            <a:buFont typeface="Arial" panose="020B0604020202020204" pitchFamily="34" charset="0"/>
            <a:buNone/>
          </a:pPr>
          <a:r>
            <a:rPr lang="fr-FR" sz="2000" b="0" i="0" u="none" kern="1200" dirty="0">
              <a:solidFill>
                <a:srgbClr val="44546A"/>
              </a:solidFill>
              <a:latin typeface="Tw Cen MT" panose="020B0602020104020603" pitchFamily="34" charset="77"/>
            </a:rPr>
            <a:t>Si ce droit n’est pas aussi protecteur en matière de violences</a:t>
          </a:r>
        </a:p>
        <a:p>
          <a:pPr marL="230400" lvl="2" indent="0" algn="l" defTabSz="889000">
            <a:lnSpc>
              <a:spcPct val="110000"/>
            </a:lnSpc>
            <a:spcBef>
              <a:spcPct val="0"/>
            </a:spcBef>
            <a:spcAft>
              <a:spcPts val="360"/>
            </a:spcAft>
            <a:buFont typeface="Arial" panose="020B0604020202020204" pitchFamily="34" charset="0"/>
            <a:buNone/>
          </a:pPr>
          <a:r>
            <a:rPr lang="fr-FR" sz="2000" b="0" i="0" u="none" kern="1200" dirty="0">
              <a:solidFill>
                <a:srgbClr val="44546A"/>
              </a:solidFill>
              <a:latin typeface="Tw Cen MT" panose="020B0602020104020603" pitchFamily="34" charset="77"/>
            </a:rPr>
            <a:t>sexistes et sexuelles au travail, il est recommandé que l’</a:t>
          </a:r>
          <a:r>
            <a:rPr lang="fr-FR" sz="2000" b="1" i="0" u="none" kern="1200" dirty="0">
              <a:solidFill>
                <a:srgbClr val="44546A"/>
              </a:solidFill>
              <a:latin typeface="Tw Cen MT" panose="020B0602020104020603" pitchFamily="34" charset="77"/>
            </a:rPr>
            <a:t>ONGD</a:t>
          </a:r>
          <a:endParaRPr lang="fr-FR" sz="2000" b="0" i="0" u="none" kern="1200" dirty="0">
            <a:solidFill>
              <a:srgbClr val="44546A"/>
            </a:solidFill>
            <a:latin typeface="Tw Cen MT" panose="020B0602020104020603" pitchFamily="34" charset="77"/>
          </a:endParaRPr>
        </a:p>
        <a:p>
          <a:pPr marL="230400" lvl="2" indent="0" algn="l" defTabSz="889000">
            <a:lnSpc>
              <a:spcPct val="110000"/>
            </a:lnSpc>
            <a:spcBef>
              <a:spcPct val="0"/>
            </a:spcBef>
            <a:spcAft>
              <a:spcPts val="360"/>
            </a:spcAft>
            <a:buFont typeface="Arial" panose="020B0604020202020204" pitchFamily="34" charset="0"/>
            <a:buNone/>
          </a:pPr>
          <a:r>
            <a:rPr lang="fr-FR" sz="2000" b="1" i="0" u="none" kern="1200" dirty="0">
              <a:solidFill>
                <a:srgbClr val="44546A"/>
              </a:solidFill>
              <a:latin typeface="Tw Cen MT" panose="020B0602020104020603" pitchFamily="34" charset="77"/>
            </a:rPr>
            <a:t>prenne des engagements étendant ses responsabilités</a:t>
          </a:r>
          <a:endParaRPr lang="fr-FR" sz="2000" b="0" i="0" u="none" kern="1200" dirty="0">
            <a:solidFill>
              <a:srgbClr val="44546A"/>
            </a:solidFill>
            <a:latin typeface="Tw Cen MT" panose="020B0602020104020603" pitchFamily="34" charset="77"/>
          </a:endParaRPr>
        </a:p>
        <a:p>
          <a:pPr marL="230400" lvl="2" indent="0" algn="l" defTabSz="889000">
            <a:lnSpc>
              <a:spcPct val="110000"/>
            </a:lnSpc>
            <a:spcBef>
              <a:spcPct val="0"/>
            </a:spcBef>
            <a:spcAft>
              <a:spcPts val="360"/>
            </a:spcAft>
            <a:buFont typeface="Arial" panose="020B0604020202020204" pitchFamily="34" charset="0"/>
            <a:buNone/>
          </a:pPr>
          <a:r>
            <a:rPr lang="fr-FR" sz="2000" b="1" i="0" u="none" kern="1200" dirty="0">
              <a:solidFill>
                <a:srgbClr val="44546A"/>
              </a:solidFill>
              <a:latin typeface="Tw Cen MT" panose="020B0602020104020603" pitchFamily="34" charset="77"/>
            </a:rPr>
            <a:t>d’employeur à tou·te·s les salarié·e·s et personnes travaillant</a:t>
          </a:r>
          <a:endParaRPr lang="fr-FR" sz="2000" b="0" i="0" u="none" kern="1200" dirty="0">
            <a:solidFill>
              <a:srgbClr val="44546A"/>
            </a:solidFill>
            <a:latin typeface="Tw Cen MT" panose="020B0602020104020603" pitchFamily="34" charset="77"/>
          </a:endParaRPr>
        </a:p>
        <a:p>
          <a:pPr marL="230400" lvl="2" indent="0" algn="l" defTabSz="889000">
            <a:lnSpc>
              <a:spcPct val="110000"/>
            </a:lnSpc>
            <a:spcBef>
              <a:spcPct val="0"/>
            </a:spcBef>
            <a:spcAft>
              <a:spcPts val="360"/>
            </a:spcAft>
            <a:buFont typeface="Arial" panose="020B0604020202020204" pitchFamily="34" charset="0"/>
            <a:buNone/>
          </a:pPr>
          <a:r>
            <a:rPr lang="fr-FR" sz="2000" b="1" i="0" u="none" kern="1200" dirty="0">
              <a:solidFill>
                <a:srgbClr val="44546A"/>
              </a:solidFill>
              <a:latin typeface="Tw Cen MT" panose="020B0602020104020603" pitchFamily="34" charset="77"/>
            </a:rPr>
            <a:t>pour/avec son organisation</a:t>
          </a:r>
          <a:r>
            <a:rPr lang="fr-FR" sz="2000" b="0" i="0" u="none" kern="1200" dirty="0">
              <a:solidFill>
                <a:srgbClr val="44546A"/>
              </a:solidFill>
              <a:latin typeface="Tw Cen MT" panose="020B0602020104020603" pitchFamily="34" charset="77"/>
            </a:rPr>
            <a:t>. Cela peut prendre la forme d’une </a:t>
          </a:r>
          <a:r>
            <a:rPr lang="fr-FR" sz="2000" b="1" i="0" u="none" kern="1200" dirty="0">
              <a:solidFill>
                <a:srgbClr val="44546A"/>
              </a:solidFill>
              <a:latin typeface="Tw Cen MT" panose="020B0602020104020603" pitchFamily="34" charset="77"/>
            </a:rPr>
            <a:t>charte éthique</a:t>
          </a:r>
          <a:r>
            <a:rPr lang="fr-FR" sz="2000" b="0" i="0" u="none" kern="1200" dirty="0">
              <a:solidFill>
                <a:srgbClr val="44546A"/>
              </a:solidFill>
              <a:latin typeface="Tw Cen MT" panose="020B0602020104020603" pitchFamily="34" charset="77"/>
            </a:rPr>
            <a:t>, d’un </a:t>
          </a:r>
          <a:r>
            <a:rPr lang="fr-FR" sz="2000" b="1" i="0" u="none" kern="1200" dirty="0">
              <a:solidFill>
                <a:srgbClr val="44546A"/>
              </a:solidFill>
              <a:latin typeface="Tw Cen MT" panose="020B0602020104020603" pitchFamily="34" charset="77"/>
            </a:rPr>
            <a:t>règlement intérieur</a:t>
          </a:r>
          <a:r>
            <a:rPr lang="fr-FR" sz="2000" b="0" i="0" u="none" kern="1200" dirty="0">
              <a:solidFill>
                <a:srgbClr val="44546A"/>
              </a:solidFill>
              <a:latin typeface="Tw Cen MT" panose="020B0602020104020603" pitchFamily="34" charset="77"/>
            </a:rPr>
            <a:t> ou d’un </a:t>
          </a:r>
          <a:r>
            <a:rPr lang="fr-FR" sz="2000" b="1" i="0" u="none" kern="1200" dirty="0">
              <a:solidFill>
                <a:srgbClr val="44546A"/>
              </a:solidFill>
              <a:latin typeface="Tw Cen MT" panose="020B0602020104020603" pitchFamily="34" charset="77"/>
            </a:rPr>
            <a:t>code de conduite</a:t>
          </a:r>
          <a:r>
            <a:rPr lang="fr-FR" sz="2000" b="0" i="0" u="none" kern="1200" dirty="0">
              <a:solidFill>
                <a:srgbClr val="44546A"/>
              </a:solidFill>
              <a:latin typeface="Tw Cen MT" panose="020B0602020104020603" pitchFamily="34" charset="77"/>
            </a:rPr>
            <a:t>​. Ces éléments peuvent également être </a:t>
          </a:r>
          <a:r>
            <a:rPr lang="fr-FR" sz="2000" b="1" i="0" u="none" kern="1200" dirty="0">
              <a:solidFill>
                <a:srgbClr val="44546A"/>
              </a:solidFill>
              <a:latin typeface="Tw Cen MT" panose="020B0602020104020603" pitchFamily="34" charset="77"/>
            </a:rPr>
            <a:t>intégrés </a:t>
          </a:r>
          <a:r>
            <a:rPr lang="fr-FR" sz="2000" b="0" i="0" u="none" kern="1200" dirty="0">
              <a:solidFill>
                <a:srgbClr val="44546A"/>
              </a:solidFill>
              <a:latin typeface="Tw Cen MT" panose="020B0602020104020603" pitchFamily="34" charset="77"/>
            </a:rPr>
            <a:t>aux </a:t>
          </a:r>
          <a:r>
            <a:rPr lang="fr-FR" sz="2000" b="1" i="0" u="none" kern="1200" dirty="0">
              <a:solidFill>
                <a:srgbClr val="44546A"/>
              </a:solidFill>
              <a:latin typeface="Tw Cen MT" panose="020B0602020104020603" pitchFamily="34" charset="77"/>
            </a:rPr>
            <a:t>statuts</a:t>
          </a:r>
          <a:r>
            <a:rPr lang="fr-FR" sz="2000" b="0" i="0" u="none" kern="1200" dirty="0">
              <a:solidFill>
                <a:srgbClr val="44546A"/>
              </a:solidFill>
              <a:latin typeface="Tw Cen MT" panose="020B0602020104020603" pitchFamily="34" charset="77"/>
            </a:rPr>
            <a:t> de la structure ou à la </a:t>
          </a:r>
          <a:r>
            <a:rPr lang="fr-FR" sz="2000" b="1" i="0" u="none" kern="1200" dirty="0">
              <a:solidFill>
                <a:srgbClr val="44546A"/>
              </a:solidFill>
              <a:latin typeface="Tw Cen MT" panose="020B0602020104020603" pitchFamily="34" charset="77"/>
            </a:rPr>
            <a:t>charte du bénévolat</a:t>
          </a:r>
          <a:r>
            <a:rPr lang="fr-FR" sz="2000" b="0" i="0" u="none" kern="1200" dirty="0">
              <a:solidFill>
                <a:srgbClr val="44546A"/>
              </a:solidFill>
              <a:latin typeface="Tw Cen MT" panose="020B0602020104020603" pitchFamily="34" charset="77"/>
            </a:rPr>
            <a:t>.</a:t>
          </a:r>
        </a:p>
      </dsp:txBody>
      <dsp:txXfrm>
        <a:off x="3679" y="843257"/>
        <a:ext cx="7528132" cy="461159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E396C-E861-468A-9E83-64EA7496DA77}">
      <dsp:nvSpPr>
        <dsp:cNvPr id="0" name=""/>
        <dsp:cNvSpPr/>
      </dsp:nvSpPr>
      <dsp:spPr>
        <a:xfrm>
          <a:off x="558" y="414002"/>
          <a:ext cx="2176611" cy="1305966"/>
        </a:xfrm>
        <a:prstGeom prst="rect">
          <a:avLst/>
        </a:prstGeom>
        <a:solidFill>
          <a:srgbClr val="E5A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fr-FR" sz="2500" kern="1200" dirty="0">
              <a:latin typeface="TW Cen MT"/>
            </a:rPr>
            <a:t> Impartialité</a:t>
          </a:r>
        </a:p>
      </dsp:txBody>
      <dsp:txXfrm>
        <a:off x="558" y="414002"/>
        <a:ext cx="2176611" cy="1305966"/>
      </dsp:txXfrm>
    </dsp:sp>
    <dsp:sp modelId="{281ABEE6-C400-4889-AD3F-F9E6E681194D}">
      <dsp:nvSpPr>
        <dsp:cNvPr id="0" name=""/>
        <dsp:cNvSpPr/>
      </dsp:nvSpPr>
      <dsp:spPr>
        <a:xfrm>
          <a:off x="2394830" y="414002"/>
          <a:ext cx="2176611" cy="1305966"/>
        </a:xfrm>
        <a:prstGeom prst="rect">
          <a:avLst/>
        </a:prstGeom>
        <a:solidFill>
          <a:srgbClr val="C00000">
            <a:alpha val="57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fr-FR" sz="2500" kern="1200" dirty="0">
              <a:latin typeface="TW Cen MT"/>
            </a:rPr>
            <a:t> Rigueur</a:t>
          </a:r>
        </a:p>
      </dsp:txBody>
      <dsp:txXfrm>
        <a:off x="2394830" y="414002"/>
        <a:ext cx="2176611" cy="1305966"/>
      </dsp:txXfrm>
    </dsp:sp>
    <dsp:sp modelId="{3DB22E4F-C37F-4859-80B2-E1F7DEAB9BE7}">
      <dsp:nvSpPr>
        <dsp:cNvPr id="0" name=""/>
        <dsp:cNvSpPr/>
      </dsp:nvSpPr>
      <dsp:spPr>
        <a:xfrm>
          <a:off x="558" y="1937630"/>
          <a:ext cx="2176611" cy="1305966"/>
        </a:xfrm>
        <a:prstGeom prst="rect">
          <a:avLst/>
        </a:prstGeom>
        <a:solidFill>
          <a:srgbClr val="E5D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fr-FR" sz="2500" kern="1200" dirty="0">
              <a:latin typeface="TW Cen MT"/>
            </a:rPr>
            <a:t> Contradictoire</a:t>
          </a:r>
        </a:p>
      </dsp:txBody>
      <dsp:txXfrm>
        <a:off x="558" y="1937630"/>
        <a:ext cx="2176611" cy="1305966"/>
      </dsp:txXfrm>
    </dsp:sp>
    <dsp:sp modelId="{ABB92912-047C-4C1E-A812-FCED2FEEF521}">
      <dsp:nvSpPr>
        <dsp:cNvPr id="0" name=""/>
        <dsp:cNvSpPr/>
      </dsp:nvSpPr>
      <dsp:spPr>
        <a:xfrm>
          <a:off x="2394830" y="1937630"/>
          <a:ext cx="2176611" cy="1305966"/>
        </a:xfrm>
        <a:prstGeom prst="rect">
          <a:avLst/>
        </a:prstGeom>
        <a:solidFill>
          <a:srgbClr val="E5AC82">
            <a:alpha val="6527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fr-FR" sz="2500" kern="1200" dirty="0">
              <a:latin typeface="TW Cen MT"/>
            </a:rPr>
            <a:t> Confidentialité</a:t>
          </a:r>
        </a:p>
      </dsp:txBody>
      <dsp:txXfrm>
        <a:off x="2394830" y="1937630"/>
        <a:ext cx="2176611" cy="130596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803F5-5218-4A7E-B254-EB3F2F0EA388}">
      <dsp:nvSpPr>
        <dsp:cNvPr id="0" name=""/>
        <dsp:cNvSpPr/>
      </dsp:nvSpPr>
      <dsp:spPr>
        <a:xfrm>
          <a:off x="3088" y="2217082"/>
          <a:ext cx="1350511" cy="1509434"/>
        </a:xfrm>
        <a:prstGeom prst="roundRect">
          <a:avLst>
            <a:gd name="adj" fmla="val 10000"/>
          </a:avLst>
        </a:prstGeom>
        <a:solidFill>
          <a:srgbClr val="E5A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latin typeface="TW Cen MT"/>
            </a:rPr>
            <a:t> Information de la personne mise en cause </a:t>
          </a:r>
        </a:p>
      </dsp:txBody>
      <dsp:txXfrm>
        <a:off x="42643" y="2256637"/>
        <a:ext cx="1271401" cy="1430324"/>
      </dsp:txXfrm>
    </dsp:sp>
    <dsp:sp modelId="{7EFCBB72-21B7-45AF-A85E-8D7C057223F1}">
      <dsp:nvSpPr>
        <dsp:cNvPr id="0" name=""/>
        <dsp:cNvSpPr/>
      </dsp:nvSpPr>
      <dsp:spPr>
        <a:xfrm>
          <a:off x="1488651" y="2804336"/>
          <a:ext cx="286308" cy="334926"/>
        </a:xfrm>
        <a:prstGeom prst="rightArrow">
          <a:avLst>
            <a:gd name="adj1" fmla="val 60000"/>
            <a:gd name="adj2" fmla="val 50000"/>
          </a:avLst>
        </a:prstGeom>
        <a:solidFill>
          <a:srgbClr val="C00000">
            <a:alpha val="4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dirty="0"/>
        </a:p>
      </dsp:txBody>
      <dsp:txXfrm>
        <a:off x="1488651" y="2871321"/>
        <a:ext cx="200416" cy="200956"/>
      </dsp:txXfrm>
    </dsp:sp>
    <dsp:sp modelId="{558DCCFC-0ABA-43A0-842F-35A832D850D6}">
      <dsp:nvSpPr>
        <dsp:cNvPr id="0" name=""/>
        <dsp:cNvSpPr/>
      </dsp:nvSpPr>
      <dsp:spPr>
        <a:xfrm>
          <a:off x="1893805" y="2217082"/>
          <a:ext cx="1350511" cy="1509434"/>
        </a:xfrm>
        <a:prstGeom prst="roundRect">
          <a:avLst>
            <a:gd name="adj" fmla="val 10000"/>
          </a:avLst>
        </a:prstGeom>
        <a:solidFill>
          <a:srgbClr val="E5A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latin typeface="TW Cen MT"/>
            </a:rPr>
            <a:t> Mise en place </a:t>
          </a:r>
          <a:r>
            <a:rPr lang="fr-FR" sz="1500" kern="1200" dirty="0">
              <a:solidFill>
                <a:schemeClr val="bg1"/>
              </a:solidFill>
              <a:latin typeface="TW Cen MT"/>
            </a:rPr>
            <a:t>d'éventuelles</a:t>
          </a:r>
          <a:r>
            <a:rPr lang="fr-FR" sz="1500" kern="1200" dirty="0">
              <a:latin typeface="TW Cen MT"/>
            </a:rPr>
            <a:t> mesures conservatoires </a:t>
          </a:r>
        </a:p>
      </dsp:txBody>
      <dsp:txXfrm>
        <a:off x="1933360" y="2256637"/>
        <a:ext cx="1271401" cy="1430324"/>
      </dsp:txXfrm>
    </dsp:sp>
    <dsp:sp modelId="{1CC4A151-9966-47C5-B0D1-B0410DECDE62}">
      <dsp:nvSpPr>
        <dsp:cNvPr id="0" name=""/>
        <dsp:cNvSpPr/>
      </dsp:nvSpPr>
      <dsp:spPr>
        <a:xfrm>
          <a:off x="3379367" y="2804336"/>
          <a:ext cx="286308" cy="334926"/>
        </a:xfrm>
        <a:prstGeom prst="rightArrow">
          <a:avLst>
            <a:gd name="adj1" fmla="val 60000"/>
            <a:gd name="adj2" fmla="val 50000"/>
          </a:avLst>
        </a:prstGeom>
        <a:solidFill>
          <a:srgbClr val="C00000">
            <a:alpha val="4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dirty="0"/>
        </a:p>
      </dsp:txBody>
      <dsp:txXfrm>
        <a:off x="3379367" y="2871321"/>
        <a:ext cx="200416" cy="200956"/>
      </dsp:txXfrm>
    </dsp:sp>
    <dsp:sp modelId="{5D793515-640C-4AE4-B403-590901C7AFB4}">
      <dsp:nvSpPr>
        <dsp:cNvPr id="0" name=""/>
        <dsp:cNvSpPr/>
      </dsp:nvSpPr>
      <dsp:spPr>
        <a:xfrm>
          <a:off x="3784521" y="2217082"/>
          <a:ext cx="1350511" cy="1509434"/>
        </a:xfrm>
        <a:prstGeom prst="roundRect">
          <a:avLst>
            <a:gd name="adj" fmla="val 10000"/>
          </a:avLst>
        </a:prstGeom>
        <a:solidFill>
          <a:srgbClr val="E5A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latin typeface="TW Cen MT"/>
            </a:rPr>
            <a:t> Entretiens avec les personnes ayant signalé, les témoins et la personne mise en cause</a:t>
          </a:r>
        </a:p>
      </dsp:txBody>
      <dsp:txXfrm>
        <a:off x="3824076" y="2256637"/>
        <a:ext cx="1271401" cy="1430324"/>
      </dsp:txXfrm>
    </dsp:sp>
    <dsp:sp modelId="{0139D7CD-0732-495C-A170-CAC2941784E8}">
      <dsp:nvSpPr>
        <dsp:cNvPr id="0" name=""/>
        <dsp:cNvSpPr/>
      </dsp:nvSpPr>
      <dsp:spPr>
        <a:xfrm>
          <a:off x="5270084" y="2804336"/>
          <a:ext cx="286308" cy="334926"/>
        </a:xfrm>
        <a:prstGeom prst="rightArrow">
          <a:avLst>
            <a:gd name="adj1" fmla="val 60000"/>
            <a:gd name="adj2" fmla="val 50000"/>
          </a:avLst>
        </a:prstGeom>
        <a:solidFill>
          <a:srgbClr val="C00000">
            <a:alpha val="4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dirty="0"/>
        </a:p>
      </dsp:txBody>
      <dsp:txXfrm>
        <a:off x="5270084" y="2871321"/>
        <a:ext cx="200416" cy="200956"/>
      </dsp:txXfrm>
    </dsp:sp>
    <dsp:sp modelId="{A8D74863-7AEE-4F27-8F46-DEB62ABC1EA4}">
      <dsp:nvSpPr>
        <dsp:cNvPr id="0" name=""/>
        <dsp:cNvSpPr/>
      </dsp:nvSpPr>
      <dsp:spPr>
        <a:xfrm>
          <a:off x="5675237" y="2217082"/>
          <a:ext cx="1350511" cy="1509434"/>
        </a:xfrm>
        <a:prstGeom prst="roundRect">
          <a:avLst>
            <a:gd name="adj" fmla="val 10000"/>
          </a:avLst>
        </a:prstGeom>
        <a:solidFill>
          <a:srgbClr val="E5A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latin typeface="TW Cen MT"/>
            </a:rPr>
            <a:t> Rédaction du rapport d'enquête</a:t>
          </a:r>
        </a:p>
      </dsp:txBody>
      <dsp:txXfrm>
        <a:off x="5714792" y="2256637"/>
        <a:ext cx="1271401" cy="143032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EAD9C-C785-4B9D-B93C-7B24ADBD2383}">
      <dsp:nvSpPr>
        <dsp:cNvPr id="0" name=""/>
        <dsp:cNvSpPr/>
      </dsp:nvSpPr>
      <dsp:spPr>
        <a:xfrm>
          <a:off x="0" y="308294"/>
          <a:ext cx="6241334" cy="4031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BAC0521-4481-42F0-B1F0-495E7B781172}">
      <dsp:nvSpPr>
        <dsp:cNvPr id="0" name=""/>
        <dsp:cNvSpPr/>
      </dsp:nvSpPr>
      <dsp:spPr>
        <a:xfrm>
          <a:off x="360705" y="95485"/>
          <a:ext cx="4368933" cy="472320"/>
        </a:xfrm>
        <a:prstGeom prst="roundRect">
          <a:avLst/>
        </a:prstGeom>
        <a:solidFill>
          <a:srgbClr val="E5A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35" tIns="0" rIns="165135" bIns="0" numCol="1" spcCol="1270" anchor="ctr" anchorCtr="0">
          <a:noAutofit/>
        </a:bodyPr>
        <a:lstStyle/>
        <a:p>
          <a:pPr marL="0" lvl="0" indent="0" algn="l" defTabSz="889000" rtl="0">
            <a:lnSpc>
              <a:spcPct val="90000"/>
            </a:lnSpc>
            <a:spcBef>
              <a:spcPct val="0"/>
            </a:spcBef>
            <a:spcAft>
              <a:spcPct val="35000"/>
            </a:spcAft>
            <a:buNone/>
          </a:pPr>
          <a:r>
            <a:rPr lang="fr-FR" sz="2000" kern="1200" dirty="0">
              <a:latin typeface="TW Cen MT"/>
            </a:rPr>
            <a:t> Avertissement </a:t>
          </a:r>
        </a:p>
      </dsp:txBody>
      <dsp:txXfrm>
        <a:off x="383762" y="118542"/>
        <a:ext cx="4322819" cy="426206"/>
      </dsp:txXfrm>
    </dsp:sp>
    <dsp:sp modelId="{0363A548-8F9A-4546-B38D-A9549E1B1727}">
      <dsp:nvSpPr>
        <dsp:cNvPr id="0" name=""/>
        <dsp:cNvSpPr/>
      </dsp:nvSpPr>
      <dsp:spPr>
        <a:xfrm>
          <a:off x="0" y="1034054"/>
          <a:ext cx="6241334" cy="4031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5349F20-DFB9-4145-B24F-07CA250F1CF1}">
      <dsp:nvSpPr>
        <dsp:cNvPr id="0" name=""/>
        <dsp:cNvSpPr/>
      </dsp:nvSpPr>
      <dsp:spPr>
        <a:xfrm>
          <a:off x="312066" y="797894"/>
          <a:ext cx="4368933" cy="472320"/>
        </a:xfrm>
        <a:prstGeom prst="roundRect">
          <a:avLst/>
        </a:prstGeom>
        <a:solidFill>
          <a:srgbClr val="E5A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35" tIns="0" rIns="165135" bIns="0" numCol="1" spcCol="1270" anchor="ctr" anchorCtr="0">
          <a:noAutofit/>
        </a:bodyPr>
        <a:lstStyle/>
        <a:p>
          <a:pPr marL="0" lvl="0" indent="0" algn="l" defTabSz="889000" rtl="0">
            <a:lnSpc>
              <a:spcPct val="90000"/>
            </a:lnSpc>
            <a:spcBef>
              <a:spcPct val="0"/>
            </a:spcBef>
            <a:spcAft>
              <a:spcPct val="35000"/>
            </a:spcAft>
            <a:buNone/>
          </a:pPr>
          <a:r>
            <a:rPr lang="fr-FR" sz="2000" kern="1200" dirty="0">
              <a:solidFill>
                <a:schemeClr val="bg1"/>
              </a:solidFill>
              <a:latin typeface="TW Cen MT"/>
            </a:rPr>
            <a:t> Refus d'augmentation de salaire</a:t>
          </a:r>
        </a:p>
      </dsp:txBody>
      <dsp:txXfrm>
        <a:off x="335123" y="820951"/>
        <a:ext cx="4322819" cy="426206"/>
      </dsp:txXfrm>
    </dsp:sp>
    <dsp:sp modelId="{78E58EBB-03C3-4DB1-8024-7B35A63C581F}">
      <dsp:nvSpPr>
        <dsp:cNvPr id="0" name=""/>
        <dsp:cNvSpPr/>
      </dsp:nvSpPr>
      <dsp:spPr>
        <a:xfrm>
          <a:off x="0" y="2000933"/>
          <a:ext cx="6241334" cy="4031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F9260A3-626C-4097-A564-D267BCC7DD8C}">
      <dsp:nvSpPr>
        <dsp:cNvPr id="0" name=""/>
        <dsp:cNvSpPr/>
      </dsp:nvSpPr>
      <dsp:spPr>
        <a:xfrm>
          <a:off x="312066" y="1523654"/>
          <a:ext cx="4368933" cy="713439"/>
        </a:xfrm>
        <a:prstGeom prst="roundRect">
          <a:avLst/>
        </a:prstGeom>
        <a:solidFill>
          <a:srgbClr val="E5A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35" tIns="0" rIns="165135" bIns="0" numCol="1" spcCol="1270" anchor="ctr" anchorCtr="0">
          <a:noAutofit/>
        </a:bodyPr>
        <a:lstStyle/>
        <a:p>
          <a:pPr marL="0" lvl="0" indent="0" algn="l" defTabSz="889000">
            <a:lnSpc>
              <a:spcPct val="90000"/>
            </a:lnSpc>
            <a:spcBef>
              <a:spcPct val="0"/>
            </a:spcBef>
            <a:spcAft>
              <a:spcPct val="35000"/>
            </a:spcAft>
            <a:buNone/>
          </a:pPr>
          <a:r>
            <a:rPr lang="fr-FR" sz="2000" kern="1200" dirty="0">
              <a:latin typeface="TW Cen MT"/>
            </a:rPr>
            <a:t> Suspension de </a:t>
          </a:r>
          <a:r>
            <a:rPr lang="fr-FR" sz="2000" kern="1200" dirty="0">
              <a:solidFill>
                <a:schemeClr val="bg1"/>
              </a:solidFill>
              <a:latin typeface="TW Cen MT"/>
            </a:rPr>
            <a:t>service (activités, mission sur terrain etc.)</a:t>
          </a:r>
        </a:p>
      </dsp:txBody>
      <dsp:txXfrm>
        <a:off x="346893" y="1558481"/>
        <a:ext cx="4299279" cy="643785"/>
      </dsp:txXfrm>
    </dsp:sp>
    <dsp:sp modelId="{67D1A279-FAF3-497D-819F-9E630008332D}">
      <dsp:nvSpPr>
        <dsp:cNvPr id="0" name=""/>
        <dsp:cNvSpPr/>
      </dsp:nvSpPr>
      <dsp:spPr>
        <a:xfrm>
          <a:off x="0" y="2726693"/>
          <a:ext cx="6241334" cy="4031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616ACFB-7EE7-4E6B-9DAD-37961ADF083C}">
      <dsp:nvSpPr>
        <dsp:cNvPr id="0" name=""/>
        <dsp:cNvSpPr/>
      </dsp:nvSpPr>
      <dsp:spPr>
        <a:xfrm>
          <a:off x="312066" y="2490533"/>
          <a:ext cx="4368933" cy="472320"/>
        </a:xfrm>
        <a:prstGeom prst="roundRect">
          <a:avLst/>
        </a:prstGeom>
        <a:solidFill>
          <a:srgbClr val="E5A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35" tIns="0" rIns="165135" bIns="0" numCol="1" spcCol="1270" anchor="ctr" anchorCtr="0">
          <a:noAutofit/>
        </a:bodyPr>
        <a:lstStyle/>
        <a:p>
          <a:pPr marL="0" lvl="0" indent="0" algn="l" defTabSz="889000" rtl="0">
            <a:lnSpc>
              <a:spcPct val="90000"/>
            </a:lnSpc>
            <a:spcBef>
              <a:spcPct val="0"/>
            </a:spcBef>
            <a:spcAft>
              <a:spcPct val="35000"/>
            </a:spcAft>
            <a:buNone/>
          </a:pPr>
          <a:r>
            <a:rPr lang="fr-FR" sz="2000" kern="1200" dirty="0">
              <a:solidFill>
                <a:schemeClr val="bg1"/>
              </a:solidFill>
              <a:latin typeface="TW Cen MT"/>
            </a:rPr>
            <a:t>Résiliation </a:t>
          </a:r>
          <a:r>
            <a:rPr lang="fr-FR" sz="2000" strike="noStrike" kern="1200" dirty="0">
              <a:solidFill>
                <a:schemeClr val="bg1"/>
              </a:solidFill>
              <a:latin typeface="TW Cen MT"/>
            </a:rPr>
            <a:t>du contrat</a:t>
          </a:r>
        </a:p>
      </dsp:txBody>
      <dsp:txXfrm>
        <a:off x="335123" y="2513590"/>
        <a:ext cx="4322819"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66287-334A-D64F-9C3C-7C6047A9D20F}">
      <dsp:nvSpPr>
        <dsp:cNvPr id="0" name=""/>
        <dsp:cNvSpPr/>
      </dsp:nvSpPr>
      <dsp:spPr>
        <a:xfrm>
          <a:off x="1617865" y="0"/>
          <a:ext cx="1078577" cy="1087834"/>
        </a:xfrm>
        <a:solidFill>
          <a:srgbClr val="8FCACE"/>
        </a:solidFill>
        <a:ln w="15875"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fr-FR" sz="2400" b="1" kern="1200" dirty="0">
            <a:solidFill>
              <a:schemeClr val="bg1"/>
            </a:solidFill>
            <a:latin typeface="Tw Cen MT"/>
          </a:endParaRPr>
        </a:p>
        <a:p>
          <a:pPr marL="0" lvl="0" indent="0" algn="ctr" defTabSz="1066800">
            <a:lnSpc>
              <a:spcPct val="90000"/>
            </a:lnSpc>
            <a:spcBef>
              <a:spcPct val="0"/>
            </a:spcBef>
            <a:spcAft>
              <a:spcPct val="35000"/>
            </a:spcAft>
            <a:buNone/>
          </a:pPr>
          <a:r>
            <a:rPr lang="fr-FR" sz="2400" b="1" kern="1200" dirty="0">
              <a:solidFill>
                <a:schemeClr val="bg1"/>
              </a:solidFill>
              <a:latin typeface="Tw Cen MT"/>
            </a:rPr>
            <a:t>Viol</a:t>
          </a:r>
        </a:p>
      </dsp:txBody>
      <dsp:txXfrm>
        <a:off x="1617865" y="0"/>
        <a:ext cx="1078577" cy="1087834"/>
      </dsp:txXfrm>
    </dsp:sp>
    <dsp:sp modelId="{638F6EC0-4F2F-354F-9917-710B634D4955}">
      <dsp:nvSpPr>
        <dsp:cNvPr id="0" name=""/>
        <dsp:cNvSpPr/>
      </dsp:nvSpPr>
      <dsp:spPr>
        <a:xfrm>
          <a:off x="1078577" y="1087834"/>
          <a:ext cx="2157154" cy="1087834"/>
        </a:xfrm>
        <a:solidFill>
          <a:srgbClr val="8FCACE">
            <a:alpha val="75000"/>
          </a:srgbClr>
        </a:solidFill>
        <a:ln w="15875"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bg1"/>
              </a:solidFill>
              <a:latin typeface="Tw Cen MT"/>
            </a:rPr>
            <a:t>Atteinte à l’intégrité sexuelle</a:t>
          </a:r>
        </a:p>
      </dsp:txBody>
      <dsp:txXfrm>
        <a:off x="1456079" y="1087834"/>
        <a:ext cx="1402150" cy="1087834"/>
      </dsp:txXfrm>
    </dsp:sp>
    <dsp:sp modelId="{E1EEB186-2AE3-2140-B06B-C734C87BB295}">
      <dsp:nvSpPr>
        <dsp:cNvPr id="0" name=""/>
        <dsp:cNvSpPr/>
      </dsp:nvSpPr>
      <dsp:spPr>
        <a:xfrm>
          <a:off x="539288" y="2175669"/>
          <a:ext cx="3235731" cy="1087834"/>
        </a:xfrm>
        <a:solidFill>
          <a:srgbClr val="8FCACE">
            <a:alpha val="59878"/>
          </a:srgbClr>
        </a:solidFill>
        <a:ln w="15875"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bg1"/>
              </a:solidFill>
              <a:latin typeface="Tw Cen MT"/>
            </a:rPr>
            <a:t>Harcèlement sexuel</a:t>
          </a:r>
        </a:p>
      </dsp:txBody>
      <dsp:txXfrm>
        <a:off x="1105541" y="2175669"/>
        <a:ext cx="2103225" cy="1087834"/>
      </dsp:txXfrm>
    </dsp:sp>
    <dsp:sp modelId="{6CB51933-525D-8446-A454-D23DFE100B0D}">
      <dsp:nvSpPr>
        <dsp:cNvPr id="0" name=""/>
        <dsp:cNvSpPr/>
      </dsp:nvSpPr>
      <dsp:spPr>
        <a:xfrm>
          <a:off x="0" y="3263503"/>
          <a:ext cx="4314309" cy="1087834"/>
        </a:xfrm>
        <a:solidFill>
          <a:srgbClr val="8FCACE">
            <a:alpha val="50481"/>
          </a:srgbClr>
        </a:solidFill>
        <a:ln w="15875"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fr-FR" sz="2400" b="1" kern="1200" dirty="0">
              <a:solidFill>
                <a:schemeClr val="bg1"/>
              </a:solidFill>
              <a:latin typeface="Tw Cen MT"/>
            </a:rPr>
            <a:t>Discrimination fondée </a:t>
          </a:r>
          <a:br>
            <a:rPr lang="fr-FR" sz="2400" b="1" kern="1200" dirty="0">
              <a:solidFill>
                <a:schemeClr val="bg1"/>
              </a:solidFill>
              <a:latin typeface="Tw Cen MT"/>
            </a:rPr>
          </a:br>
          <a:r>
            <a:rPr lang="fr-FR" sz="2400" b="1" kern="1200" dirty="0">
              <a:solidFill>
                <a:schemeClr val="bg1"/>
              </a:solidFill>
              <a:latin typeface="Tw Cen MT"/>
            </a:rPr>
            <a:t>sur le sexe</a:t>
          </a:r>
          <a:endParaRPr lang="fr-FR" sz="2400" b="1" kern="1200" dirty="0">
            <a:solidFill>
              <a:schemeClr val="bg1"/>
            </a:solidFill>
            <a:latin typeface="Tw Cen MT" panose="020B0602020104020603" pitchFamily="34" charset="77"/>
          </a:endParaRPr>
        </a:p>
      </dsp:txBody>
      <dsp:txXfrm>
        <a:off x="755004" y="3263503"/>
        <a:ext cx="2804300" cy="108783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EAD9C-C785-4B9D-B93C-7B24ADBD2383}">
      <dsp:nvSpPr>
        <dsp:cNvPr id="0" name=""/>
        <dsp:cNvSpPr/>
      </dsp:nvSpPr>
      <dsp:spPr>
        <a:xfrm>
          <a:off x="0" y="269745"/>
          <a:ext cx="6031126" cy="428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BAC0521-4481-42F0-B1F0-495E7B781172}">
      <dsp:nvSpPr>
        <dsp:cNvPr id="0" name=""/>
        <dsp:cNvSpPr/>
      </dsp:nvSpPr>
      <dsp:spPr>
        <a:xfrm>
          <a:off x="301556" y="18825"/>
          <a:ext cx="4221788" cy="501840"/>
        </a:xfrm>
        <a:prstGeom prst="roundRect">
          <a:avLst/>
        </a:prstGeom>
        <a:solidFill>
          <a:srgbClr val="E5A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574" tIns="0" rIns="159574" bIns="0" numCol="1" spcCol="1270" anchor="ctr" anchorCtr="0">
          <a:noAutofit/>
        </a:bodyPr>
        <a:lstStyle/>
        <a:p>
          <a:pPr marL="0" lvl="0" indent="0" algn="l" defTabSz="889000" rtl="0">
            <a:lnSpc>
              <a:spcPct val="90000"/>
            </a:lnSpc>
            <a:spcBef>
              <a:spcPct val="0"/>
            </a:spcBef>
            <a:spcAft>
              <a:spcPct val="35000"/>
            </a:spcAft>
            <a:buNone/>
          </a:pPr>
          <a:r>
            <a:rPr lang="fr-FR" sz="2000" kern="1200" dirty="0">
              <a:latin typeface="TW Cen MT"/>
            </a:rPr>
            <a:t> Interdiction de mission de suivi </a:t>
          </a:r>
        </a:p>
      </dsp:txBody>
      <dsp:txXfrm>
        <a:off x="326054" y="43323"/>
        <a:ext cx="4172792" cy="452844"/>
      </dsp:txXfrm>
    </dsp:sp>
    <dsp:sp modelId="{F61A3BA1-9814-428B-947C-6A9978B75406}">
      <dsp:nvSpPr>
        <dsp:cNvPr id="0" name=""/>
        <dsp:cNvSpPr/>
      </dsp:nvSpPr>
      <dsp:spPr>
        <a:xfrm>
          <a:off x="0" y="1040865"/>
          <a:ext cx="6031126" cy="428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99FE938-B597-4652-A23B-8369402E48C7}">
      <dsp:nvSpPr>
        <dsp:cNvPr id="0" name=""/>
        <dsp:cNvSpPr/>
      </dsp:nvSpPr>
      <dsp:spPr>
        <a:xfrm>
          <a:off x="301556" y="789945"/>
          <a:ext cx="4698259" cy="501840"/>
        </a:xfrm>
        <a:prstGeom prst="roundRect">
          <a:avLst/>
        </a:prstGeom>
        <a:solidFill>
          <a:srgbClr val="E5A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574" tIns="0" rIns="159574" bIns="0" numCol="1" spcCol="1270" anchor="ctr" anchorCtr="0">
          <a:noAutofit/>
        </a:bodyPr>
        <a:lstStyle/>
        <a:p>
          <a:pPr marL="0" lvl="0" indent="0" algn="l" defTabSz="889000" rtl="0">
            <a:lnSpc>
              <a:spcPct val="90000"/>
            </a:lnSpc>
            <a:spcBef>
              <a:spcPct val="0"/>
            </a:spcBef>
            <a:spcAft>
              <a:spcPct val="35000"/>
            </a:spcAft>
            <a:buNone/>
          </a:pPr>
          <a:r>
            <a:rPr lang="fr-FR" sz="2000" kern="1200" dirty="0">
              <a:latin typeface="TW Cen MT"/>
            </a:rPr>
            <a:t>Suspension d’activités au nom de l’ONGD</a:t>
          </a:r>
        </a:p>
      </dsp:txBody>
      <dsp:txXfrm>
        <a:off x="326054" y="814443"/>
        <a:ext cx="4649263" cy="452844"/>
      </dsp:txXfrm>
    </dsp:sp>
    <dsp:sp modelId="{0363A548-8F9A-4546-B38D-A9549E1B1727}">
      <dsp:nvSpPr>
        <dsp:cNvPr id="0" name=""/>
        <dsp:cNvSpPr/>
      </dsp:nvSpPr>
      <dsp:spPr>
        <a:xfrm>
          <a:off x="0" y="1811985"/>
          <a:ext cx="6031126" cy="428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5349F20-DFB9-4145-B24F-07CA250F1CF1}">
      <dsp:nvSpPr>
        <dsp:cNvPr id="0" name=""/>
        <dsp:cNvSpPr/>
      </dsp:nvSpPr>
      <dsp:spPr>
        <a:xfrm>
          <a:off x="301556" y="1561064"/>
          <a:ext cx="4484467" cy="501840"/>
        </a:xfrm>
        <a:prstGeom prst="roundRect">
          <a:avLst/>
        </a:prstGeom>
        <a:solidFill>
          <a:srgbClr val="E5A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574" tIns="0" rIns="159574" bIns="0" numCol="1" spcCol="1270" anchor="ctr" anchorCtr="0">
          <a:noAutofit/>
        </a:bodyPr>
        <a:lstStyle/>
        <a:p>
          <a:pPr marL="0" lvl="0" indent="0" algn="l" defTabSz="889000" rtl="0">
            <a:lnSpc>
              <a:spcPct val="90000"/>
            </a:lnSpc>
            <a:spcBef>
              <a:spcPct val="0"/>
            </a:spcBef>
            <a:spcAft>
              <a:spcPct val="35000"/>
            </a:spcAft>
            <a:buNone/>
          </a:pPr>
          <a:r>
            <a:rPr lang="fr-FR" sz="2000" kern="1200" dirty="0">
              <a:latin typeface="TW Cen MT"/>
            </a:rPr>
            <a:t> Perte du statut de membre de l’ONGD</a:t>
          </a:r>
        </a:p>
      </dsp:txBody>
      <dsp:txXfrm>
        <a:off x="326054" y="1585562"/>
        <a:ext cx="4435471" cy="45284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D1C7C-2F2F-4872-96A0-066935957AAB}">
      <dsp:nvSpPr>
        <dsp:cNvPr id="0" name=""/>
        <dsp:cNvSpPr/>
      </dsp:nvSpPr>
      <dsp:spPr>
        <a:xfrm>
          <a:off x="0" y="46845"/>
          <a:ext cx="1851376" cy="1110825"/>
        </a:xfrm>
        <a:prstGeom prst="rect">
          <a:avLst/>
        </a:prstGeom>
        <a:solidFill>
          <a:srgbClr val="AFBE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fr-FR" sz="2200" kern="1200" dirty="0">
              <a:latin typeface="TW Cen MT"/>
            </a:rPr>
            <a:t>Prévention</a:t>
          </a:r>
        </a:p>
      </dsp:txBody>
      <dsp:txXfrm>
        <a:off x="0" y="46845"/>
        <a:ext cx="1851376" cy="1110825"/>
      </dsp:txXfrm>
    </dsp:sp>
    <dsp:sp modelId="{70D86BD4-9469-4356-97EF-70D438FAE505}">
      <dsp:nvSpPr>
        <dsp:cNvPr id="0" name=""/>
        <dsp:cNvSpPr/>
      </dsp:nvSpPr>
      <dsp:spPr>
        <a:xfrm>
          <a:off x="2036514" y="46845"/>
          <a:ext cx="1851376" cy="1110825"/>
        </a:xfrm>
        <a:prstGeom prst="rect">
          <a:avLst/>
        </a:prstGeom>
        <a:solidFill>
          <a:srgbClr val="AFBE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fr-FR" sz="2200" kern="1200" dirty="0">
              <a:latin typeface="TW Cen MT"/>
            </a:rPr>
            <a:t> Détection</a:t>
          </a:r>
        </a:p>
      </dsp:txBody>
      <dsp:txXfrm>
        <a:off x="2036514" y="46845"/>
        <a:ext cx="1851376" cy="1110825"/>
      </dsp:txXfrm>
    </dsp:sp>
    <dsp:sp modelId="{7717AC77-610B-480B-8F68-F3EFFDE78715}">
      <dsp:nvSpPr>
        <dsp:cNvPr id="0" name=""/>
        <dsp:cNvSpPr/>
      </dsp:nvSpPr>
      <dsp:spPr>
        <a:xfrm>
          <a:off x="4073028" y="46845"/>
          <a:ext cx="1851376" cy="1110825"/>
        </a:xfrm>
        <a:prstGeom prst="rect">
          <a:avLst/>
        </a:prstGeom>
        <a:solidFill>
          <a:srgbClr val="AFBE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fr-FR" sz="2200" kern="1200" dirty="0">
              <a:latin typeface="TW Cen MT"/>
            </a:rPr>
            <a:t> Réagir à une situation</a:t>
          </a:r>
        </a:p>
      </dsp:txBody>
      <dsp:txXfrm>
        <a:off x="4073028" y="46845"/>
        <a:ext cx="1851376" cy="1110825"/>
      </dsp:txXfrm>
    </dsp:sp>
    <dsp:sp modelId="{44475501-320C-4AFB-BEE4-6CA5DD868426}">
      <dsp:nvSpPr>
        <dsp:cNvPr id="0" name=""/>
        <dsp:cNvSpPr/>
      </dsp:nvSpPr>
      <dsp:spPr>
        <a:xfrm>
          <a:off x="1018257" y="1342809"/>
          <a:ext cx="1851376" cy="1110825"/>
        </a:xfrm>
        <a:prstGeom prst="rect">
          <a:avLst/>
        </a:prstGeom>
        <a:solidFill>
          <a:srgbClr val="AFBE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fr-FR" sz="2200" kern="1200" dirty="0">
              <a:latin typeface="TW Cen MT"/>
            </a:rPr>
            <a:t> Accueillir la parole</a:t>
          </a:r>
        </a:p>
      </dsp:txBody>
      <dsp:txXfrm>
        <a:off x="1018257" y="1342809"/>
        <a:ext cx="1851376" cy="1110825"/>
      </dsp:txXfrm>
    </dsp:sp>
    <dsp:sp modelId="{D3FBBEB3-C374-4FE8-93BE-D198E47D7ADA}">
      <dsp:nvSpPr>
        <dsp:cNvPr id="0" name=""/>
        <dsp:cNvSpPr/>
      </dsp:nvSpPr>
      <dsp:spPr>
        <a:xfrm>
          <a:off x="3054771" y="1342809"/>
          <a:ext cx="1851376" cy="1110825"/>
        </a:xfrm>
        <a:prstGeom prst="rect">
          <a:avLst/>
        </a:prstGeom>
        <a:solidFill>
          <a:srgbClr val="AFBE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fr-FR" sz="2700" kern="1200" dirty="0">
              <a:latin typeface="TW Cen MT"/>
            </a:rPr>
            <a:t> </a:t>
          </a:r>
          <a:r>
            <a:rPr lang="fr-FR" sz="2200" kern="1200" dirty="0">
              <a:latin typeface="TW Cen MT"/>
            </a:rPr>
            <a:t>Accompagner</a:t>
          </a:r>
        </a:p>
      </dsp:txBody>
      <dsp:txXfrm>
        <a:off x="3054771" y="1342809"/>
        <a:ext cx="1851376" cy="111082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9B102-A2C8-46B9-9674-CCC038DE3DC8}">
      <dsp:nvSpPr>
        <dsp:cNvPr id="0" name=""/>
        <dsp:cNvSpPr/>
      </dsp:nvSpPr>
      <dsp:spPr>
        <a:xfrm>
          <a:off x="0" y="0"/>
          <a:ext cx="7021490" cy="979200"/>
        </a:xfrm>
        <a:solidFill>
          <a:srgbClr val="AFBEDD"/>
        </a:solidFill>
        <a:ln w="2540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l" defTabSz="1066800" rtl="0">
            <a:lnSpc>
              <a:spcPct val="90000"/>
            </a:lnSpc>
            <a:spcBef>
              <a:spcPct val="0"/>
            </a:spcBef>
            <a:spcAft>
              <a:spcPct val="35000"/>
            </a:spcAft>
            <a:buNone/>
          </a:pPr>
          <a:r>
            <a:rPr lang="fr-FR" sz="2400" b="1" kern="1200" dirty="0">
              <a:latin typeface="Tw Cen MT"/>
            </a:rPr>
            <a:t>Focus : </a:t>
          </a:r>
          <a:r>
            <a:rPr lang="fr-LU" sz="2400" b="1" i="0" u="none" kern="1200" dirty="0">
              <a:latin typeface="Tw Cen MT" panose="020B0602020104020603" pitchFamily="34" charset="77"/>
            </a:rPr>
            <a:t>améliorer sa détection en tant que manager</a:t>
          </a:r>
          <a:endParaRPr lang="fr-FR" sz="2400" i="0" kern="1200" dirty="0">
            <a:latin typeface="Tw Cen MT" panose="020B0602020104020603" pitchFamily="34" charset="77"/>
          </a:endParaRPr>
        </a:p>
      </dsp:txBody>
      <dsp:txXfrm>
        <a:off x="0" y="0"/>
        <a:ext cx="7021490" cy="979200"/>
      </dsp:txXfrm>
    </dsp:sp>
    <dsp:sp modelId="{29FA12B7-5A49-4486-BC67-BCBBBA1A00D3}">
      <dsp:nvSpPr>
        <dsp:cNvPr id="0" name=""/>
        <dsp:cNvSpPr/>
      </dsp:nvSpPr>
      <dsp:spPr>
        <a:xfrm>
          <a:off x="0" y="988458"/>
          <a:ext cx="7021490" cy="3826530"/>
        </a:xfrm>
        <a:solidFill>
          <a:srgbClr val="AFBEDD">
            <a:alpha val="20221"/>
          </a:srgbClr>
        </a:solidFill>
        <a:ln w="2540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FontTx/>
            <a:buNone/>
          </a:pPr>
          <a:endParaRPr lang="fr-FR" sz="2000" kern="1200" dirty="0">
            <a:solidFill>
              <a:srgbClr val="44546A"/>
            </a:solidFill>
            <a:latin typeface="Tw Cen MT" panose="020B0602020104020603" pitchFamily="34" charset="77"/>
          </a:endParaRPr>
        </a:p>
        <a:p>
          <a:pPr marL="228600" lvl="1" indent="-228600" algn="l" defTabSz="889000" rtl="0">
            <a:lnSpc>
              <a:spcPct val="90000"/>
            </a:lnSpc>
            <a:spcBef>
              <a:spcPct val="0"/>
            </a:spcBef>
            <a:spcAft>
              <a:spcPct val="15000"/>
            </a:spcAft>
            <a:buFontTx/>
            <a:buNone/>
          </a:pPr>
          <a:r>
            <a:rPr lang="fr-FR" sz="2000" b="0" i="0" u="none" kern="1200" dirty="0">
              <a:solidFill>
                <a:srgbClr val="44546A"/>
              </a:solidFill>
              <a:latin typeface="Tw Cen MT" panose="020B0602020104020603" pitchFamily="34" charset="77"/>
            </a:rPr>
            <a:t>Si vous êtes manager, votre responsabilité est de traiter toutes</a:t>
          </a:r>
          <a:endParaRPr lang="fr-FR" sz="2000" kern="1200" dirty="0">
            <a:solidFill>
              <a:srgbClr val="44546A"/>
            </a:solidFill>
            <a:latin typeface="Tw Cen MT" panose="020B0602020104020603" pitchFamily="34" charset="77"/>
          </a:endParaRPr>
        </a:p>
        <a:p>
          <a:pPr marL="228600" lvl="1" indent="-228600" algn="l" defTabSz="889000" rtl="0">
            <a:lnSpc>
              <a:spcPct val="90000"/>
            </a:lnSpc>
            <a:spcBef>
              <a:spcPct val="0"/>
            </a:spcBef>
            <a:spcAft>
              <a:spcPct val="15000"/>
            </a:spcAft>
            <a:buFontTx/>
            <a:buNone/>
          </a:pPr>
          <a:r>
            <a:rPr lang="fr-FR" sz="2000" b="0" i="0" u="none" kern="1200" dirty="0">
              <a:solidFill>
                <a:srgbClr val="44546A"/>
              </a:solidFill>
              <a:latin typeface="Tw Cen MT" panose="020B0602020104020603" pitchFamily="34" charset="77"/>
            </a:rPr>
            <a:t>les informations relatives à des </a:t>
          </a:r>
          <a:r>
            <a:rPr lang="fr-FR" sz="2000" b="1" i="0" u="none" kern="1200" dirty="0">
              <a:solidFill>
                <a:srgbClr val="44546A"/>
              </a:solidFill>
              <a:latin typeface="Tw Cen MT" panose="020B0602020104020603" pitchFamily="34" charset="77"/>
            </a:rPr>
            <a:t>faits réels ou supposés</a:t>
          </a:r>
          <a:r>
            <a:rPr lang="fr-FR" sz="2000" b="0" i="0" u="none" kern="1200" dirty="0">
              <a:solidFill>
                <a:srgbClr val="44546A"/>
              </a:solidFill>
              <a:latin typeface="Tw Cen MT" panose="020B0602020104020603" pitchFamily="34" charset="77"/>
            </a:rPr>
            <a:t> de</a:t>
          </a:r>
          <a:endParaRPr lang="fr-FR" sz="2000" kern="1200" dirty="0">
            <a:solidFill>
              <a:srgbClr val="44546A"/>
            </a:solidFill>
            <a:latin typeface="Tw Cen MT" panose="020B0602020104020603" pitchFamily="34" charset="77"/>
          </a:endParaRPr>
        </a:p>
        <a:p>
          <a:pPr marL="228600" lvl="1" indent="-228600" algn="l" defTabSz="889000" rtl="0">
            <a:lnSpc>
              <a:spcPct val="90000"/>
            </a:lnSpc>
            <a:spcBef>
              <a:spcPct val="0"/>
            </a:spcBef>
            <a:spcAft>
              <a:spcPct val="15000"/>
            </a:spcAft>
            <a:buFontTx/>
            <a:buNone/>
          </a:pPr>
          <a:r>
            <a:rPr lang="fr-FR" sz="2000" b="0" i="0" u="none" kern="1200" dirty="0">
              <a:solidFill>
                <a:srgbClr val="44546A"/>
              </a:solidFill>
              <a:latin typeface="Tw Cen MT" panose="020B0602020104020603" pitchFamily="34" charset="77"/>
            </a:rPr>
            <a:t>violence. ​</a:t>
          </a:r>
          <a:endParaRPr lang="fr-FR" sz="2000" kern="1200" dirty="0">
            <a:solidFill>
              <a:srgbClr val="44546A"/>
            </a:solidFill>
            <a:latin typeface="Tw Cen MT" panose="020B0602020104020603" pitchFamily="34" charset="77"/>
          </a:endParaRPr>
        </a:p>
        <a:p>
          <a:pPr marL="228600" lvl="1" indent="-228600" algn="l" defTabSz="889000">
            <a:lnSpc>
              <a:spcPct val="90000"/>
            </a:lnSpc>
            <a:spcBef>
              <a:spcPct val="0"/>
            </a:spcBef>
            <a:spcAft>
              <a:spcPct val="15000"/>
            </a:spcAft>
            <a:buFontTx/>
            <a:buNone/>
          </a:pPr>
          <a:r>
            <a:rPr lang="fr-FR" sz="2000" b="0" i="0" u="none" kern="1200" dirty="0">
              <a:solidFill>
                <a:srgbClr val="44546A"/>
              </a:solidFill>
              <a:latin typeface="Tw Cen MT" panose="020B0602020104020603" pitchFamily="34" charset="77"/>
            </a:rPr>
            <a:t>Il est possible que vous ayez connaissance de rumeurs ou</a:t>
          </a:r>
        </a:p>
        <a:p>
          <a:pPr marL="228600" lvl="1" indent="-228600" algn="l" defTabSz="889000">
            <a:lnSpc>
              <a:spcPct val="90000"/>
            </a:lnSpc>
            <a:spcBef>
              <a:spcPct val="0"/>
            </a:spcBef>
            <a:spcAft>
              <a:spcPct val="15000"/>
            </a:spcAft>
            <a:buFontTx/>
            <a:buNone/>
          </a:pPr>
          <a:r>
            <a:rPr lang="fr-FR" sz="2000" b="0" i="0" u="none" kern="1200" dirty="0">
              <a:solidFill>
                <a:srgbClr val="44546A"/>
              </a:solidFill>
              <a:latin typeface="Tw Cen MT" panose="020B0602020104020603" pitchFamily="34" charset="77"/>
            </a:rPr>
            <a:t>de propos lancés à la légère circulant dans les équipes. ​</a:t>
          </a:r>
        </a:p>
        <a:p>
          <a:pPr marL="228600" lvl="1" indent="-228600" algn="l" defTabSz="889000">
            <a:lnSpc>
              <a:spcPct val="90000"/>
            </a:lnSpc>
            <a:spcBef>
              <a:spcPct val="0"/>
            </a:spcBef>
            <a:spcAft>
              <a:spcPct val="15000"/>
            </a:spcAft>
            <a:buFontTx/>
            <a:buNone/>
          </a:pPr>
          <a:endParaRPr lang="fr-FR" sz="2000" b="0" i="0" u="none" kern="1200" dirty="0">
            <a:solidFill>
              <a:srgbClr val="44546A"/>
            </a:solidFill>
            <a:latin typeface="Tw Cen MT" panose="020B0602020104020603" pitchFamily="34" charset="77"/>
          </a:endParaRPr>
        </a:p>
        <a:p>
          <a:pPr marL="228600" lvl="1" indent="-228600" algn="l" defTabSz="889000">
            <a:lnSpc>
              <a:spcPct val="90000"/>
            </a:lnSpc>
            <a:spcBef>
              <a:spcPct val="0"/>
            </a:spcBef>
            <a:spcAft>
              <a:spcPct val="15000"/>
            </a:spcAft>
            <a:buFontTx/>
            <a:buNone/>
          </a:pPr>
          <a:r>
            <a:rPr lang="fr-FR" sz="2000" b="0" i="0" u="none" kern="1200" dirty="0">
              <a:solidFill>
                <a:srgbClr val="44546A"/>
              </a:solidFill>
              <a:latin typeface="Tw Cen MT" panose="020B0602020104020603" pitchFamily="34" charset="77"/>
            </a:rPr>
            <a:t>Par exemple, M. s'adresse à son collègue P. en disant : "Ah</a:t>
          </a:r>
          <a:endParaRPr lang="en-US" sz="2000" b="0" i="0" u="none" kern="1200" dirty="0">
            <a:solidFill>
              <a:srgbClr val="44546A"/>
            </a:solidFill>
            <a:latin typeface="Tw Cen MT" panose="020B0602020104020603" pitchFamily="34" charset="77"/>
          </a:endParaRPr>
        </a:p>
        <a:p>
          <a:pPr marL="228600" lvl="1" indent="-228600" algn="l" defTabSz="889000">
            <a:lnSpc>
              <a:spcPct val="90000"/>
            </a:lnSpc>
            <a:spcBef>
              <a:spcPct val="0"/>
            </a:spcBef>
            <a:spcAft>
              <a:spcPct val="15000"/>
            </a:spcAft>
            <a:buFontTx/>
            <a:buNone/>
          </a:pPr>
          <a:r>
            <a:rPr lang="fr-FR" sz="2000" b="0" i="0" u="none" kern="1200" dirty="0">
              <a:solidFill>
                <a:srgbClr val="44546A"/>
              </a:solidFill>
              <a:latin typeface="Tw Cen MT" panose="020B0602020104020603" pitchFamily="34" charset="77"/>
            </a:rPr>
            <a:t>toi, on sait qu'il faut pas te laisser seul avec les jeunes nouvelles !".</a:t>
          </a:r>
          <a:endParaRPr lang="en-US" sz="2000" b="0" i="0" u="none" kern="1200" dirty="0">
            <a:solidFill>
              <a:srgbClr val="44546A"/>
            </a:solidFill>
            <a:latin typeface="Tw Cen MT" panose="020B0602020104020603" pitchFamily="34" charset="77"/>
          </a:endParaRPr>
        </a:p>
        <a:p>
          <a:pPr marL="228600" lvl="1" indent="-228600" algn="l" defTabSz="889000">
            <a:lnSpc>
              <a:spcPct val="90000"/>
            </a:lnSpc>
            <a:spcBef>
              <a:spcPct val="0"/>
            </a:spcBef>
            <a:spcAft>
              <a:spcPct val="15000"/>
            </a:spcAft>
            <a:buFontTx/>
            <a:buNone/>
          </a:pPr>
          <a:r>
            <a:rPr lang="fr-FR" sz="2000" b="0" i="0" u="none" kern="1200" dirty="0">
              <a:solidFill>
                <a:srgbClr val="44546A"/>
              </a:solidFill>
              <a:latin typeface="Tw Cen MT" panose="020B0602020104020603" pitchFamily="34" charset="77"/>
            </a:rPr>
            <a:t>Vous entendez cela au détour d'un couloir.</a:t>
          </a:r>
          <a:r>
            <a:rPr lang="en-US" sz="2000" b="0" i="0" u="none" kern="1200" dirty="0">
              <a:solidFill>
                <a:srgbClr val="44546A"/>
              </a:solidFill>
              <a:latin typeface="Tw Cen MT" panose="020B0602020104020603" pitchFamily="34" charset="77"/>
            </a:rPr>
            <a:t>​</a:t>
          </a:r>
        </a:p>
        <a:p>
          <a:pPr marL="228600" lvl="1" indent="-228600" algn="l" defTabSz="889000">
            <a:lnSpc>
              <a:spcPct val="90000"/>
            </a:lnSpc>
            <a:spcBef>
              <a:spcPct val="0"/>
            </a:spcBef>
            <a:spcAft>
              <a:spcPct val="15000"/>
            </a:spcAft>
            <a:buFontTx/>
            <a:buNone/>
          </a:pPr>
          <a:endParaRPr lang="fr-FR" sz="2000" b="0" i="0" u="none" kern="1200" dirty="0">
            <a:solidFill>
              <a:srgbClr val="44546A"/>
            </a:solidFill>
            <a:latin typeface="Tw Cen MT" panose="020B0602020104020603" pitchFamily="34" charset="77"/>
          </a:endParaRPr>
        </a:p>
        <a:p>
          <a:pPr marL="228600" lvl="1" indent="-228600" algn="l" defTabSz="889000">
            <a:lnSpc>
              <a:spcPct val="90000"/>
            </a:lnSpc>
            <a:spcBef>
              <a:spcPct val="0"/>
            </a:spcBef>
            <a:spcAft>
              <a:spcPct val="15000"/>
            </a:spcAft>
            <a:buFontTx/>
            <a:buNone/>
          </a:pPr>
          <a:r>
            <a:rPr lang="fr-FR" sz="2000" b="1" i="0" u="none" kern="1200" dirty="0">
              <a:solidFill>
                <a:srgbClr val="44546A"/>
              </a:solidFill>
              <a:latin typeface="Tw Cen MT" panose="020B0602020104020603" pitchFamily="34" charset="77"/>
            </a:rPr>
            <a:t>Cette information doit être traitée. </a:t>
          </a:r>
          <a:r>
            <a:rPr lang="fr-FR" sz="2000" b="0" i="0" u="none" kern="1200" dirty="0">
              <a:solidFill>
                <a:srgbClr val="44546A"/>
              </a:solidFill>
              <a:latin typeface="Tw Cen MT" panose="020B0602020104020603" pitchFamily="34" charset="77"/>
            </a:rPr>
            <a:t>Comment ? </a:t>
          </a:r>
          <a:r>
            <a:rPr lang="en-US" sz="2000" b="0" i="0" u="none" kern="1200" dirty="0">
              <a:solidFill>
                <a:srgbClr val="44546A"/>
              </a:solidFill>
              <a:latin typeface="Tw Cen MT" panose="020B0602020104020603" pitchFamily="34" charset="77"/>
            </a:rPr>
            <a:t>​</a:t>
          </a:r>
        </a:p>
      </dsp:txBody>
      <dsp:txXfrm>
        <a:off x="0" y="988458"/>
        <a:ext cx="7021490" cy="382653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9B102-A2C8-46B9-9674-CCC038DE3DC8}">
      <dsp:nvSpPr>
        <dsp:cNvPr id="0" name=""/>
        <dsp:cNvSpPr/>
      </dsp:nvSpPr>
      <dsp:spPr>
        <a:xfrm>
          <a:off x="0" y="0"/>
          <a:ext cx="7021490" cy="691200"/>
        </a:xfrm>
        <a:solidFill>
          <a:srgbClr val="AFBEDD"/>
        </a:solidFill>
        <a:ln w="2540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l" defTabSz="1066800" rtl="0">
            <a:lnSpc>
              <a:spcPct val="90000"/>
            </a:lnSpc>
            <a:spcBef>
              <a:spcPct val="0"/>
            </a:spcBef>
            <a:spcAft>
              <a:spcPct val="35000"/>
            </a:spcAft>
            <a:buNone/>
          </a:pPr>
          <a:r>
            <a:rPr lang="fr-FR" sz="2400" b="1" kern="1200" dirty="0">
              <a:latin typeface="Tw Cen MT"/>
            </a:rPr>
            <a:t>Focus : </a:t>
          </a:r>
          <a:r>
            <a:rPr lang="fr-LU" sz="2400" b="1" i="0" u="none" kern="1200" dirty="0">
              <a:latin typeface="Tw Cen MT" panose="020B0602020104020603" pitchFamily="34" charset="77"/>
            </a:rPr>
            <a:t>améliorer sa détection en tant que manager</a:t>
          </a:r>
          <a:endParaRPr lang="fr-FR" sz="2400" i="0" kern="1200" dirty="0">
            <a:latin typeface="Tw Cen MT" panose="020B0602020104020603" pitchFamily="34" charset="77"/>
          </a:endParaRPr>
        </a:p>
      </dsp:txBody>
      <dsp:txXfrm>
        <a:off x="0" y="0"/>
        <a:ext cx="7021490" cy="691200"/>
      </dsp:txXfrm>
    </dsp:sp>
    <dsp:sp modelId="{29FA12B7-5A49-4486-BC67-BCBBBA1A00D3}">
      <dsp:nvSpPr>
        <dsp:cNvPr id="0" name=""/>
        <dsp:cNvSpPr/>
      </dsp:nvSpPr>
      <dsp:spPr>
        <a:xfrm>
          <a:off x="0" y="748382"/>
          <a:ext cx="7021490" cy="4018680"/>
        </a:xfrm>
        <a:solidFill>
          <a:srgbClr val="AFBEDD">
            <a:alpha val="20221"/>
          </a:srgbClr>
        </a:solidFill>
        <a:ln w="2540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Tx/>
            <a:buNone/>
          </a:pPr>
          <a:br>
            <a:rPr lang="fr-FR" sz="2000" b="0" i="0" u="none" kern="1200" dirty="0">
              <a:solidFill>
                <a:srgbClr val="44546A"/>
              </a:solidFill>
              <a:latin typeface="Tw Cen MT" panose="020B0602020104020603" pitchFamily="34" charset="77"/>
            </a:rPr>
          </a:br>
          <a:r>
            <a:rPr lang="fr-FR" sz="2000" b="0" i="0" u="none" kern="1200" dirty="0">
              <a:solidFill>
                <a:srgbClr val="44546A"/>
              </a:solidFill>
              <a:latin typeface="Tw Cen MT" panose="020B0602020104020603" pitchFamily="34" charset="77"/>
            </a:rPr>
            <a:t>Vous pouvez conduire un </a:t>
          </a:r>
          <a:r>
            <a:rPr lang="fr-FR" sz="2000" b="1" i="0" u="none" kern="1200" dirty="0">
              <a:solidFill>
                <a:srgbClr val="44546A"/>
              </a:solidFill>
              <a:latin typeface="Tw Cen MT" panose="020B0602020104020603" pitchFamily="34" charset="77"/>
            </a:rPr>
            <a:t>entretien exploratoire </a:t>
          </a:r>
          <a:r>
            <a:rPr lang="fr-FR" sz="2000" b="0" i="0" u="none" kern="1200" dirty="0">
              <a:solidFill>
                <a:srgbClr val="44546A"/>
              </a:solidFill>
              <a:latin typeface="Tw Cen MT" panose="020B0602020104020603" pitchFamily="34" charset="77"/>
            </a:rPr>
            <a:t>avec M. : ​</a:t>
          </a:r>
          <a:endParaRPr lang="fr-FR" sz="2000" kern="1200" dirty="0">
            <a:solidFill>
              <a:srgbClr val="44546A"/>
            </a:solidFill>
            <a:latin typeface="Tw Cen MT" panose="020B0602020104020603" pitchFamily="34" charset="77"/>
          </a:endParaRPr>
        </a:p>
        <a:p>
          <a:pPr marL="228600" lvl="1" indent="-228600" algn="l" defTabSz="889000">
            <a:lnSpc>
              <a:spcPct val="90000"/>
            </a:lnSpc>
            <a:spcBef>
              <a:spcPct val="0"/>
            </a:spcBef>
            <a:spcAft>
              <a:spcPct val="15000"/>
            </a:spcAft>
            <a:buFont typeface="Arial" panose="020B0604020202020204" pitchFamily="34" charset="0"/>
            <a:buChar char="•"/>
          </a:pPr>
          <a:r>
            <a:rPr lang="fr-FR" sz="2000" b="0" i="0" u="none" kern="1200" dirty="0">
              <a:solidFill>
                <a:srgbClr val="44546A"/>
              </a:solidFill>
              <a:latin typeface="Tw Cen MT" panose="020B0602020104020603" pitchFamily="34" charset="77"/>
            </a:rPr>
            <a:t>Pourquoi a-t-il tenu ce propos ? </a:t>
          </a:r>
          <a:r>
            <a:rPr lang="en-US" sz="2000" b="0" i="0" u="none" kern="1200" dirty="0">
              <a:solidFill>
                <a:srgbClr val="44546A"/>
              </a:solidFill>
              <a:latin typeface="Tw Cen MT" panose="020B0602020104020603" pitchFamily="34" charset="77"/>
            </a:rPr>
            <a:t>​</a:t>
          </a:r>
        </a:p>
        <a:p>
          <a:pPr marL="228600" lvl="1" indent="-228600" algn="l" defTabSz="889000">
            <a:lnSpc>
              <a:spcPct val="90000"/>
            </a:lnSpc>
            <a:spcBef>
              <a:spcPct val="0"/>
            </a:spcBef>
            <a:spcAft>
              <a:spcPct val="15000"/>
            </a:spcAft>
            <a:buFont typeface="Arial" panose="020B0604020202020204" pitchFamily="34" charset="0"/>
            <a:buChar char="•"/>
          </a:pPr>
          <a:r>
            <a:rPr lang="fr-FR" sz="2000" b="0" i="0" u="none" kern="1200" dirty="0">
              <a:solidFill>
                <a:srgbClr val="44546A"/>
              </a:solidFill>
              <a:latin typeface="Tw Cen MT" panose="020B0602020104020603" pitchFamily="34" charset="77"/>
            </a:rPr>
            <a:t>Est-ce qu'une situation antérieure spécifique le pousse à dire cela ? </a:t>
          </a:r>
          <a:r>
            <a:rPr lang="en-US" sz="2000" b="0" i="0" u="none" kern="1200" dirty="0">
              <a:solidFill>
                <a:srgbClr val="44546A"/>
              </a:solidFill>
              <a:latin typeface="Tw Cen MT" panose="020B0602020104020603" pitchFamily="34" charset="77"/>
            </a:rPr>
            <a:t>​</a:t>
          </a:r>
        </a:p>
        <a:p>
          <a:pPr marL="228600" lvl="1" indent="-228600" algn="l" defTabSz="889000">
            <a:lnSpc>
              <a:spcPct val="90000"/>
            </a:lnSpc>
            <a:spcBef>
              <a:spcPct val="0"/>
            </a:spcBef>
            <a:spcAft>
              <a:spcPct val="15000"/>
            </a:spcAft>
            <a:buFontTx/>
            <a:buNone/>
          </a:pPr>
          <a:endParaRPr lang="fr-FR" sz="2000" b="0" i="0" u="none" kern="1200" dirty="0">
            <a:solidFill>
              <a:srgbClr val="44546A"/>
            </a:solidFill>
            <a:latin typeface="Tw Cen MT" panose="020B0602020104020603" pitchFamily="34" charset="77"/>
          </a:endParaRPr>
        </a:p>
        <a:p>
          <a:pPr marL="228600" lvl="1" indent="-228600" algn="l" defTabSz="889000">
            <a:lnSpc>
              <a:spcPct val="90000"/>
            </a:lnSpc>
            <a:spcBef>
              <a:spcPct val="0"/>
            </a:spcBef>
            <a:spcAft>
              <a:spcPct val="15000"/>
            </a:spcAft>
            <a:buFontTx/>
            <a:buNone/>
          </a:pPr>
          <a:r>
            <a:rPr lang="fr-FR" sz="2000" b="0" i="0" u="none" kern="1200" dirty="0">
              <a:solidFill>
                <a:srgbClr val="44546A"/>
              </a:solidFill>
              <a:latin typeface="Tw Cen MT" panose="020B0602020104020603" pitchFamily="34" charset="77"/>
            </a:rPr>
            <a:t>Si oui, vous devez faire remonter aux RH pour que la situation soit</a:t>
          </a:r>
          <a:endParaRPr lang="en-US" sz="2000" b="0" i="0" u="none" kern="1200" dirty="0">
            <a:solidFill>
              <a:srgbClr val="44546A"/>
            </a:solidFill>
            <a:latin typeface="Tw Cen MT" panose="020B0602020104020603" pitchFamily="34" charset="77"/>
          </a:endParaRPr>
        </a:p>
        <a:p>
          <a:pPr marL="228600" lvl="1" indent="-228600" algn="l" defTabSz="889000">
            <a:lnSpc>
              <a:spcPct val="90000"/>
            </a:lnSpc>
            <a:spcBef>
              <a:spcPct val="0"/>
            </a:spcBef>
            <a:spcAft>
              <a:spcPct val="15000"/>
            </a:spcAft>
            <a:buFontTx/>
            <a:buNone/>
          </a:pPr>
          <a:r>
            <a:rPr lang="fr-FR" sz="2000" b="0" i="0" u="none" kern="1200" dirty="0">
              <a:solidFill>
                <a:srgbClr val="44546A"/>
              </a:solidFill>
              <a:latin typeface="Tw Cen MT" panose="020B0602020104020603" pitchFamily="34" charset="77"/>
            </a:rPr>
            <a:t>traitée au niveau disciplinaire.</a:t>
          </a:r>
          <a:r>
            <a:rPr lang="en-US" sz="2000" b="0" i="0" u="none" kern="1200" dirty="0">
              <a:solidFill>
                <a:srgbClr val="44546A"/>
              </a:solidFill>
              <a:latin typeface="Tw Cen MT" panose="020B0602020104020603" pitchFamily="34" charset="77"/>
            </a:rPr>
            <a:t>​</a:t>
          </a:r>
        </a:p>
        <a:p>
          <a:pPr marL="228600" lvl="1" indent="-228600" algn="l" defTabSz="889000">
            <a:lnSpc>
              <a:spcPct val="90000"/>
            </a:lnSpc>
            <a:spcBef>
              <a:spcPct val="0"/>
            </a:spcBef>
            <a:spcAft>
              <a:spcPct val="15000"/>
            </a:spcAft>
            <a:buFontTx/>
            <a:buNone/>
          </a:pPr>
          <a:endParaRPr lang="fr-FR" sz="2000" b="0" i="0" u="none" kern="1200" dirty="0">
            <a:solidFill>
              <a:srgbClr val="44546A"/>
            </a:solidFill>
            <a:latin typeface="Tw Cen MT" panose="020B0602020104020603" pitchFamily="34" charset="77"/>
          </a:endParaRPr>
        </a:p>
        <a:p>
          <a:pPr marL="228600" lvl="1" indent="-228600" algn="l" defTabSz="889000">
            <a:lnSpc>
              <a:spcPct val="90000"/>
            </a:lnSpc>
            <a:spcBef>
              <a:spcPct val="0"/>
            </a:spcBef>
            <a:spcAft>
              <a:spcPct val="15000"/>
            </a:spcAft>
            <a:buFontTx/>
            <a:buNone/>
          </a:pPr>
          <a:r>
            <a:rPr lang="fr-FR" sz="2000" b="0" i="0" u="none" kern="1200" dirty="0">
              <a:solidFill>
                <a:srgbClr val="44546A"/>
              </a:solidFill>
              <a:latin typeface="Tw Cen MT" panose="020B0602020104020603" pitchFamily="34" charset="77"/>
            </a:rPr>
            <a:t>Si non, vous pouvez recadrer M. en l'invitant à ne pas divulguer</a:t>
          </a:r>
          <a:endParaRPr lang="en-US" sz="2000" b="0" i="0" u="none" kern="1200" dirty="0">
            <a:solidFill>
              <a:srgbClr val="44546A"/>
            </a:solidFill>
            <a:latin typeface="Tw Cen MT" panose="020B0602020104020603" pitchFamily="34" charset="77"/>
          </a:endParaRPr>
        </a:p>
        <a:p>
          <a:pPr marL="228600" lvl="1" indent="-228600" algn="l" defTabSz="889000">
            <a:lnSpc>
              <a:spcPct val="90000"/>
            </a:lnSpc>
            <a:spcBef>
              <a:spcPct val="0"/>
            </a:spcBef>
            <a:spcAft>
              <a:spcPct val="15000"/>
            </a:spcAft>
            <a:buFontTx/>
            <a:buNone/>
          </a:pPr>
          <a:r>
            <a:rPr lang="fr-FR" sz="2000" b="0" i="0" u="none" kern="1200" dirty="0">
              <a:solidFill>
                <a:srgbClr val="44546A"/>
              </a:solidFill>
              <a:latin typeface="Tw Cen MT" panose="020B0602020104020603" pitchFamily="34" charset="77"/>
            </a:rPr>
            <a:t>de fausses informations sur ses collègues, même sous la forme de</a:t>
          </a:r>
          <a:endParaRPr lang="en-US" sz="2000" b="0" i="0" u="none" kern="1200" dirty="0">
            <a:solidFill>
              <a:srgbClr val="44546A"/>
            </a:solidFill>
            <a:latin typeface="Tw Cen MT" panose="020B0602020104020603" pitchFamily="34" charset="77"/>
          </a:endParaRPr>
        </a:p>
        <a:p>
          <a:pPr marL="228600" lvl="1" indent="-228600" algn="l" defTabSz="889000">
            <a:lnSpc>
              <a:spcPct val="90000"/>
            </a:lnSpc>
            <a:spcBef>
              <a:spcPct val="0"/>
            </a:spcBef>
            <a:spcAft>
              <a:spcPct val="15000"/>
            </a:spcAft>
            <a:buFontTx/>
            <a:buNone/>
          </a:pPr>
          <a:r>
            <a:rPr lang="fr-FR" sz="2000" b="0" i="0" u="none" kern="1200" dirty="0">
              <a:solidFill>
                <a:srgbClr val="44546A"/>
              </a:solidFill>
              <a:latin typeface="Tw Cen MT" panose="020B0602020104020603" pitchFamily="34" charset="77"/>
            </a:rPr>
            <a:t>« boutades ». Cela risque de porter atteinte à la dignité du</a:t>
          </a:r>
          <a:endParaRPr lang="en-US" sz="2000" b="0" i="0" u="none" kern="1200" dirty="0">
            <a:solidFill>
              <a:srgbClr val="44546A"/>
            </a:solidFill>
            <a:latin typeface="Tw Cen MT" panose="020B0602020104020603" pitchFamily="34" charset="77"/>
          </a:endParaRPr>
        </a:p>
        <a:p>
          <a:pPr marL="228600" lvl="1" indent="-228600" algn="l" defTabSz="889000">
            <a:lnSpc>
              <a:spcPct val="90000"/>
            </a:lnSpc>
            <a:spcBef>
              <a:spcPct val="0"/>
            </a:spcBef>
            <a:spcAft>
              <a:spcPct val="15000"/>
            </a:spcAft>
            <a:buFontTx/>
            <a:buNone/>
          </a:pPr>
          <a:r>
            <a:rPr lang="fr-FR" sz="2000" b="0" i="0" u="none" kern="1200" dirty="0">
              <a:solidFill>
                <a:srgbClr val="44546A"/>
              </a:solidFill>
              <a:latin typeface="Tw Cen MT" panose="020B0602020104020603" pitchFamily="34" charset="77"/>
            </a:rPr>
            <a:t>collègue. </a:t>
          </a:r>
          <a:endParaRPr lang="en-US" sz="2000" b="0" i="0" u="none" kern="1200" dirty="0">
            <a:solidFill>
              <a:srgbClr val="44546A"/>
            </a:solidFill>
            <a:latin typeface="Tw Cen MT" panose="020B0602020104020603" pitchFamily="34" charset="77"/>
          </a:endParaRPr>
        </a:p>
      </dsp:txBody>
      <dsp:txXfrm>
        <a:off x="0" y="748382"/>
        <a:ext cx="7021490" cy="401868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9B102-A2C8-46B9-9674-CCC038DE3DC8}">
      <dsp:nvSpPr>
        <dsp:cNvPr id="0" name=""/>
        <dsp:cNvSpPr/>
      </dsp:nvSpPr>
      <dsp:spPr>
        <a:xfrm>
          <a:off x="29" y="2939"/>
          <a:ext cx="2792748" cy="921600"/>
        </a:xfrm>
        <a:solidFill>
          <a:srgbClr val="AFBEDD"/>
        </a:solidFill>
        <a:ln w="2540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fr-FR" sz="2000" b="1" kern="1200" dirty="0">
              <a:latin typeface="Tw Cen MT"/>
            </a:rPr>
            <a:t>Tout le monde</a:t>
          </a:r>
          <a:endParaRPr lang="fr-FR" sz="2000" kern="1200" dirty="0">
            <a:latin typeface="Tw Cen MT"/>
          </a:endParaRPr>
        </a:p>
      </dsp:txBody>
      <dsp:txXfrm>
        <a:off x="29" y="2939"/>
        <a:ext cx="2792748" cy="921600"/>
      </dsp:txXfrm>
    </dsp:sp>
    <dsp:sp modelId="{29FA12B7-5A49-4486-BC67-BCBBBA1A00D3}">
      <dsp:nvSpPr>
        <dsp:cNvPr id="0" name=""/>
        <dsp:cNvSpPr/>
      </dsp:nvSpPr>
      <dsp:spPr>
        <a:xfrm>
          <a:off x="29" y="924539"/>
          <a:ext cx="2792748" cy="1405440"/>
        </a:xfrm>
        <a:solidFill>
          <a:srgbClr val="AFBEDD">
            <a:alpha val="20221"/>
          </a:srgbClr>
        </a:solidFill>
        <a:ln w="2540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fr-FR" sz="2000" kern="1200" dirty="0">
              <a:solidFill>
                <a:srgbClr val="44546A"/>
              </a:solidFill>
              <a:latin typeface="TW Cen MT"/>
            </a:rPr>
            <a:t>Recadrage bienveillant en public</a:t>
          </a:r>
          <a:endParaRPr lang="fr-FR" sz="2000" kern="1200" dirty="0">
            <a:solidFill>
              <a:srgbClr val="44546A"/>
            </a:solidFill>
            <a:latin typeface="Tw Cen MT"/>
          </a:endParaRPr>
        </a:p>
        <a:p>
          <a:pPr marL="228600" lvl="1" indent="-228600" algn="l" defTabSz="889000" rtl="0">
            <a:lnSpc>
              <a:spcPct val="90000"/>
            </a:lnSpc>
            <a:spcBef>
              <a:spcPct val="0"/>
            </a:spcBef>
            <a:spcAft>
              <a:spcPct val="15000"/>
            </a:spcAft>
            <a:buChar char="•"/>
          </a:pPr>
          <a:r>
            <a:rPr lang="fr-FR" sz="2000" kern="1200" dirty="0">
              <a:solidFill>
                <a:srgbClr val="44546A"/>
              </a:solidFill>
              <a:latin typeface="TW Cen MT"/>
            </a:rPr>
            <a:t>Entretien individuel </a:t>
          </a:r>
          <a:r>
            <a:rPr lang="fr-FR" sz="2000" kern="1200" dirty="0">
              <a:solidFill>
                <a:srgbClr val="44546A"/>
              </a:solidFill>
              <a:latin typeface="TW Cen MT"/>
              <a:cs typeface="Calibri Light"/>
            </a:rPr>
            <a:t>avec</a:t>
          </a:r>
          <a:r>
            <a:rPr lang="fr-FR" sz="2000" kern="1200" dirty="0">
              <a:solidFill>
                <a:srgbClr val="44546A"/>
              </a:solidFill>
              <a:latin typeface="TW Cen MT"/>
            </a:rPr>
            <a:t> L.</a:t>
          </a:r>
          <a:endParaRPr lang="fr-FR" sz="2000" kern="1200" dirty="0">
            <a:solidFill>
              <a:srgbClr val="44546A"/>
            </a:solidFill>
          </a:endParaRPr>
        </a:p>
      </dsp:txBody>
      <dsp:txXfrm>
        <a:off x="29" y="924539"/>
        <a:ext cx="2792748" cy="1405440"/>
      </dsp:txXfrm>
    </dsp:sp>
    <dsp:sp modelId="{98011C51-9C84-4427-B780-5160B125E70E}">
      <dsp:nvSpPr>
        <dsp:cNvPr id="0" name=""/>
        <dsp:cNvSpPr/>
      </dsp:nvSpPr>
      <dsp:spPr>
        <a:xfrm>
          <a:off x="3183762" y="2939"/>
          <a:ext cx="2792748" cy="921600"/>
        </a:xfrm>
        <a:solidFill>
          <a:srgbClr val="AFBEDD"/>
        </a:solidFill>
        <a:ln w="2540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fr-FR" sz="2000" b="1" kern="1200" dirty="0">
              <a:latin typeface="Tw Cen MT"/>
            </a:rPr>
            <a:t>Encadrement</a:t>
          </a:r>
        </a:p>
      </dsp:txBody>
      <dsp:txXfrm>
        <a:off x="3183762" y="2939"/>
        <a:ext cx="2792748" cy="921600"/>
      </dsp:txXfrm>
    </dsp:sp>
    <dsp:sp modelId="{21F305D7-C6BB-4631-810B-69C2D1284E47}">
      <dsp:nvSpPr>
        <dsp:cNvPr id="0" name=""/>
        <dsp:cNvSpPr/>
      </dsp:nvSpPr>
      <dsp:spPr>
        <a:xfrm>
          <a:off x="3183762" y="924539"/>
          <a:ext cx="2792748" cy="1405440"/>
        </a:xfrm>
        <a:solidFill>
          <a:srgbClr val="AFBEDD">
            <a:alpha val="20313"/>
          </a:srgbClr>
        </a:solidFill>
        <a:ln w="2540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fr-FR" sz="2000" kern="1200" dirty="0">
              <a:solidFill>
                <a:srgbClr val="44546A"/>
              </a:solidFill>
              <a:latin typeface="TW Cen MT"/>
            </a:rPr>
            <a:t>Entretien individuel avec Y.</a:t>
          </a:r>
          <a:endParaRPr lang="fr-FR" sz="2000" kern="1200" dirty="0">
            <a:solidFill>
              <a:srgbClr val="44546A"/>
            </a:solidFill>
            <a:latin typeface="Tw Cen MT"/>
          </a:endParaRPr>
        </a:p>
        <a:p>
          <a:pPr marL="228600" lvl="1" indent="-228600" algn="l" defTabSz="889000" rtl="0">
            <a:lnSpc>
              <a:spcPct val="90000"/>
            </a:lnSpc>
            <a:spcBef>
              <a:spcPct val="0"/>
            </a:spcBef>
            <a:spcAft>
              <a:spcPct val="15000"/>
            </a:spcAft>
            <a:buChar char="•"/>
          </a:pPr>
          <a:r>
            <a:rPr lang="fr-FR" sz="2000" kern="1200" dirty="0">
              <a:solidFill>
                <a:srgbClr val="44546A"/>
              </a:solidFill>
              <a:latin typeface="TW Cen MT"/>
            </a:rPr>
            <a:t>Garder une trace écrite</a:t>
          </a:r>
        </a:p>
      </dsp:txBody>
      <dsp:txXfrm>
        <a:off x="3183762" y="924539"/>
        <a:ext cx="2792748" cy="1405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66287-334A-D64F-9C3C-7C6047A9D20F}">
      <dsp:nvSpPr>
        <dsp:cNvPr id="0" name=""/>
        <dsp:cNvSpPr/>
      </dsp:nvSpPr>
      <dsp:spPr>
        <a:xfrm>
          <a:off x="752803" y="0"/>
          <a:ext cx="501869" cy="444403"/>
        </a:xfrm>
        <a:solidFill>
          <a:srgbClr val="8FCACE"/>
        </a:solidFill>
        <a:ln w="15875"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br>
            <a:rPr lang="fr-FR" sz="1200" b="1" kern="1200" dirty="0">
              <a:solidFill>
                <a:schemeClr val="bg1"/>
              </a:solidFill>
              <a:latin typeface="Tw Cen MT"/>
            </a:rPr>
          </a:br>
          <a:r>
            <a:rPr lang="fr-FR" sz="1000" b="1" kern="1200" dirty="0">
              <a:solidFill>
                <a:schemeClr val="bg1"/>
              </a:solidFill>
              <a:latin typeface="Tw Cen MT"/>
            </a:rPr>
            <a:t>Viol</a:t>
          </a:r>
        </a:p>
      </dsp:txBody>
      <dsp:txXfrm>
        <a:off x="752803" y="0"/>
        <a:ext cx="501869" cy="444403"/>
      </dsp:txXfrm>
    </dsp:sp>
    <dsp:sp modelId="{638F6EC0-4F2F-354F-9917-710B634D4955}">
      <dsp:nvSpPr>
        <dsp:cNvPr id="0" name=""/>
        <dsp:cNvSpPr/>
      </dsp:nvSpPr>
      <dsp:spPr>
        <a:xfrm>
          <a:off x="501869" y="444403"/>
          <a:ext cx="1003738" cy="444403"/>
        </a:xfrm>
        <a:solidFill>
          <a:srgbClr val="8FCACE">
            <a:alpha val="70000"/>
          </a:srgbClr>
        </a:solidFill>
        <a:ln w="15875"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bg1"/>
              </a:solidFill>
              <a:latin typeface="Tw Cen MT"/>
            </a:rPr>
            <a:t>Atteinte à l’intégrité sexuelle</a:t>
          </a:r>
        </a:p>
      </dsp:txBody>
      <dsp:txXfrm>
        <a:off x="677523" y="444403"/>
        <a:ext cx="652429" cy="444403"/>
      </dsp:txXfrm>
    </dsp:sp>
    <dsp:sp modelId="{E1EEB186-2AE3-2140-B06B-C734C87BB295}">
      <dsp:nvSpPr>
        <dsp:cNvPr id="0" name=""/>
        <dsp:cNvSpPr/>
      </dsp:nvSpPr>
      <dsp:spPr>
        <a:xfrm>
          <a:off x="250934" y="888807"/>
          <a:ext cx="1505607" cy="444403"/>
        </a:xfrm>
        <a:solidFill>
          <a:srgbClr val="8FCACE">
            <a:alpha val="49000"/>
          </a:srgbClr>
        </a:solidFill>
        <a:ln w="15875"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bg1"/>
              </a:solidFill>
              <a:latin typeface="Tw Cen MT"/>
            </a:rPr>
            <a:t>Harcèlement sexuel</a:t>
          </a:r>
        </a:p>
      </dsp:txBody>
      <dsp:txXfrm>
        <a:off x="514415" y="888807"/>
        <a:ext cx="978644" cy="444403"/>
      </dsp:txXfrm>
    </dsp:sp>
    <dsp:sp modelId="{6CB51933-525D-8446-A454-D23DFE100B0D}">
      <dsp:nvSpPr>
        <dsp:cNvPr id="0" name=""/>
        <dsp:cNvSpPr/>
      </dsp:nvSpPr>
      <dsp:spPr>
        <a:xfrm>
          <a:off x="0" y="1333211"/>
          <a:ext cx="2007476" cy="444403"/>
        </a:xfrm>
        <a:solidFill>
          <a:srgbClr val="8FCACE">
            <a:alpha val="32544"/>
          </a:srgbClr>
        </a:solidFill>
        <a:ln w="22225" cap="flat" cmpd="sng" algn="ctr">
          <a:solidFill>
            <a:srgbClr val="44546A"/>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fr-FR" sz="1000" b="1" kern="1200" dirty="0">
              <a:solidFill>
                <a:srgbClr val="44546A"/>
              </a:solidFill>
              <a:latin typeface="Tw Cen MT"/>
            </a:rPr>
            <a:t>Discrimination fondée sur le sexe</a:t>
          </a:r>
          <a:endParaRPr lang="fr-FR" sz="1000" b="1" kern="1200" dirty="0">
            <a:solidFill>
              <a:srgbClr val="44546A"/>
            </a:solidFill>
            <a:latin typeface="Tw Cen MT" panose="020B0602020104020603" pitchFamily="34" charset="77"/>
          </a:endParaRPr>
        </a:p>
      </dsp:txBody>
      <dsp:txXfrm>
        <a:off x="351308" y="1333211"/>
        <a:ext cx="1304859" cy="4444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66287-334A-D64F-9C3C-7C6047A9D20F}">
      <dsp:nvSpPr>
        <dsp:cNvPr id="0" name=""/>
        <dsp:cNvSpPr/>
      </dsp:nvSpPr>
      <dsp:spPr>
        <a:xfrm>
          <a:off x="804041" y="0"/>
          <a:ext cx="536027" cy="431266"/>
        </a:xfrm>
        <a:solidFill>
          <a:srgbClr val="8FCACE"/>
        </a:solidFill>
        <a:ln w="15875"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br>
            <a:rPr lang="fr-FR" sz="1200" b="1" kern="1200" dirty="0">
              <a:solidFill>
                <a:schemeClr val="bg1"/>
              </a:solidFill>
              <a:latin typeface="Tw Cen MT"/>
            </a:rPr>
          </a:br>
          <a:r>
            <a:rPr lang="fr-FR" sz="1000" b="1" kern="1200" dirty="0">
              <a:solidFill>
                <a:schemeClr val="bg1"/>
              </a:solidFill>
              <a:latin typeface="Tw Cen MT"/>
            </a:rPr>
            <a:t>Viol</a:t>
          </a:r>
        </a:p>
      </dsp:txBody>
      <dsp:txXfrm>
        <a:off x="804041" y="0"/>
        <a:ext cx="536027" cy="431266"/>
      </dsp:txXfrm>
    </dsp:sp>
    <dsp:sp modelId="{638F6EC0-4F2F-354F-9917-710B634D4955}">
      <dsp:nvSpPr>
        <dsp:cNvPr id="0" name=""/>
        <dsp:cNvSpPr/>
      </dsp:nvSpPr>
      <dsp:spPr>
        <a:xfrm>
          <a:off x="536027" y="431266"/>
          <a:ext cx="1072055" cy="431266"/>
        </a:xfrm>
        <a:solidFill>
          <a:srgbClr val="8FCACE">
            <a:alpha val="70000"/>
          </a:srgbClr>
        </a:solidFill>
        <a:ln w="15875"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bg1"/>
              </a:solidFill>
              <a:latin typeface="Tw Cen MT"/>
            </a:rPr>
            <a:t>Atteinte à l’intégrité sexuelle</a:t>
          </a:r>
        </a:p>
      </dsp:txBody>
      <dsp:txXfrm>
        <a:off x="723637" y="431266"/>
        <a:ext cx="696835" cy="431266"/>
      </dsp:txXfrm>
    </dsp:sp>
    <dsp:sp modelId="{E1EEB186-2AE3-2140-B06B-C734C87BB295}">
      <dsp:nvSpPr>
        <dsp:cNvPr id="0" name=""/>
        <dsp:cNvSpPr/>
      </dsp:nvSpPr>
      <dsp:spPr>
        <a:xfrm>
          <a:off x="268013" y="862532"/>
          <a:ext cx="1608082" cy="431266"/>
        </a:xfrm>
        <a:solidFill>
          <a:srgbClr val="8FCACE">
            <a:alpha val="49000"/>
          </a:srgbClr>
        </a:solidFill>
        <a:ln w="15875" cap="flat" cmpd="sng" algn="ctr">
          <a:solidFill>
            <a:srgbClr val="44546A"/>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rgbClr val="44546A"/>
              </a:solidFill>
              <a:latin typeface="Tw Cen MT"/>
            </a:rPr>
            <a:t>Harcèlement sexuel</a:t>
          </a:r>
        </a:p>
      </dsp:txBody>
      <dsp:txXfrm>
        <a:off x="549428" y="862532"/>
        <a:ext cx="1045253" cy="431266"/>
      </dsp:txXfrm>
    </dsp:sp>
    <dsp:sp modelId="{6CB51933-525D-8446-A454-D23DFE100B0D}">
      <dsp:nvSpPr>
        <dsp:cNvPr id="0" name=""/>
        <dsp:cNvSpPr/>
      </dsp:nvSpPr>
      <dsp:spPr>
        <a:xfrm>
          <a:off x="0" y="1293798"/>
          <a:ext cx="2144110" cy="431266"/>
        </a:xfrm>
        <a:solidFill>
          <a:srgbClr val="8FCACE">
            <a:alpha val="32544"/>
          </a:srgbClr>
        </a:solidFill>
        <a:ln w="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fr-FR" sz="1000" b="1" kern="1200" dirty="0">
              <a:solidFill>
                <a:schemeClr val="bg1"/>
              </a:solidFill>
              <a:latin typeface="Tw Cen MT"/>
            </a:rPr>
            <a:t>Discrimination fondée sur le sexe</a:t>
          </a:r>
          <a:endParaRPr lang="fr-FR" sz="1000" b="1" kern="1200" dirty="0">
            <a:solidFill>
              <a:schemeClr val="bg1"/>
            </a:solidFill>
            <a:latin typeface="Tw Cen MT" panose="020B0602020104020603" pitchFamily="34" charset="77"/>
          </a:endParaRPr>
        </a:p>
      </dsp:txBody>
      <dsp:txXfrm>
        <a:off x="375219" y="1293798"/>
        <a:ext cx="1393671" cy="4312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EA9E4-5902-CF4B-8A63-4DEE8BDAD283}">
      <dsp:nvSpPr>
        <dsp:cNvPr id="0" name=""/>
        <dsp:cNvSpPr/>
      </dsp:nvSpPr>
      <dsp:spPr>
        <a:xfrm>
          <a:off x="-4266997" y="-654643"/>
          <a:ext cx="5083961" cy="5083961"/>
        </a:xfrm>
        <a:prstGeom prst="blockArc">
          <a:avLst>
            <a:gd name="adj1" fmla="val 18900000"/>
            <a:gd name="adj2" fmla="val 2700000"/>
            <a:gd name="adj3" fmla="val 425"/>
          </a:avLst>
        </a:prstGeom>
        <a:solidFill>
          <a:srgbClr val="8FCACE"/>
        </a:solidFill>
        <a:ln w="25400" cap="flat" cmpd="sng" algn="ctr">
          <a:solidFill>
            <a:srgbClr val="8FCACE"/>
          </a:solidFill>
          <a:prstDash val="solid"/>
          <a:miter lim="800000"/>
        </a:ln>
        <a:effectLst/>
      </dsp:spPr>
      <dsp:style>
        <a:lnRef idx="2">
          <a:scrgbClr r="0" g="0" b="0"/>
        </a:lnRef>
        <a:fillRef idx="0">
          <a:scrgbClr r="0" g="0" b="0"/>
        </a:fillRef>
        <a:effectRef idx="0">
          <a:scrgbClr r="0" g="0" b="0"/>
        </a:effectRef>
        <a:fontRef idx="minor"/>
      </dsp:style>
    </dsp:sp>
    <dsp:sp modelId="{482AF7CB-855D-EA42-B5C2-04441E459D91}">
      <dsp:nvSpPr>
        <dsp:cNvPr id="0" name=""/>
        <dsp:cNvSpPr/>
      </dsp:nvSpPr>
      <dsp:spPr>
        <a:xfrm>
          <a:off x="525398" y="377467"/>
          <a:ext cx="7868347" cy="754934"/>
        </a:xfrm>
        <a:solidFill>
          <a:srgbClr val="8FCACE"/>
        </a:solidFill>
        <a:ln w="1905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599229" tIns="50800" rIns="50800" bIns="50800" numCol="1" spcCol="1270" anchor="ctr" anchorCtr="0">
          <a:noAutofit/>
        </a:bodyPr>
        <a:lstStyle/>
        <a:p>
          <a:pPr marL="0" lvl="0" indent="0" algn="l" defTabSz="889000">
            <a:lnSpc>
              <a:spcPct val="90000"/>
            </a:lnSpc>
            <a:spcBef>
              <a:spcPct val="0"/>
            </a:spcBef>
            <a:spcAft>
              <a:spcPct val="35000"/>
            </a:spcAft>
            <a:buNone/>
          </a:pPr>
          <a:r>
            <a:rPr lang="fr-FR" sz="2000" kern="1200" dirty="0">
              <a:latin typeface="Tw Cen MT"/>
            </a:rPr>
            <a:t>Le </a:t>
          </a:r>
          <a:r>
            <a:rPr lang="fr-FR" sz="2000" b="1" kern="1200" dirty="0">
              <a:latin typeface="Tw Cen MT"/>
            </a:rPr>
            <a:t>comportement est non désiré, intempestif, abusif et blessant</a:t>
          </a:r>
          <a:r>
            <a:rPr lang="fr-FR" sz="2000" kern="1200" dirty="0">
              <a:latin typeface="Tw Cen MT"/>
            </a:rPr>
            <a:t> pour la personne qui en fait l’objet.</a:t>
          </a:r>
        </a:p>
      </dsp:txBody>
      <dsp:txXfrm>
        <a:off x="525398" y="377467"/>
        <a:ext cx="7868347" cy="754934"/>
      </dsp:txXfrm>
    </dsp:sp>
    <dsp:sp modelId="{2D187B98-1EC3-4E49-A3FB-FD33FB6DE298}">
      <dsp:nvSpPr>
        <dsp:cNvPr id="0" name=""/>
        <dsp:cNvSpPr/>
      </dsp:nvSpPr>
      <dsp:spPr>
        <a:xfrm>
          <a:off x="53564" y="283100"/>
          <a:ext cx="943668" cy="943668"/>
        </a:xfrm>
        <a:prstGeom prst="ellipse">
          <a:avLst/>
        </a:prstGeom>
        <a:solidFill>
          <a:schemeClr val="lt1">
            <a:hueOff val="0"/>
            <a:satOff val="0"/>
            <a:lumOff val="0"/>
            <a:alphaOff val="0"/>
          </a:schemeClr>
        </a:solidFill>
        <a:ln w="25400" cap="flat" cmpd="sng" algn="ctr">
          <a:solidFill>
            <a:srgbClr val="8FCACE"/>
          </a:solidFill>
          <a:prstDash val="solid"/>
          <a:miter lim="800000"/>
        </a:ln>
        <a:effectLst/>
      </dsp:spPr>
      <dsp:style>
        <a:lnRef idx="2">
          <a:scrgbClr r="0" g="0" b="0"/>
        </a:lnRef>
        <a:fillRef idx="1">
          <a:scrgbClr r="0" g="0" b="0"/>
        </a:fillRef>
        <a:effectRef idx="0">
          <a:scrgbClr r="0" g="0" b="0"/>
        </a:effectRef>
        <a:fontRef idx="minor"/>
      </dsp:style>
    </dsp:sp>
    <dsp:sp modelId="{42466CA1-245B-A14D-8D5E-A417EE2F5767}">
      <dsp:nvSpPr>
        <dsp:cNvPr id="0" name=""/>
        <dsp:cNvSpPr/>
      </dsp:nvSpPr>
      <dsp:spPr>
        <a:xfrm>
          <a:off x="799817" y="1405167"/>
          <a:ext cx="7593928" cy="964338"/>
        </a:xfrm>
        <a:solidFill>
          <a:srgbClr val="8FCACE"/>
        </a:solidFill>
        <a:ln w="1905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599229" tIns="50800" rIns="50800" bIns="50800" numCol="1" spcCol="1270" anchor="ctr" anchorCtr="0">
          <a:noAutofit/>
        </a:bodyPr>
        <a:lstStyle/>
        <a:p>
          <a:pPr marL="0" lvl="0" indent="0" algn="l" defTabSz="889000">
            <a:lnSpc>
              <a:spcPct val="90000"/>
            </a:lnSpc>
            <a:spcBef>
              <a:spcPct val="0"/>
            </a:spcBef>
            <a:spcAft>
              <a:spcPct val="35000"/>
            </a:spcAft>
            <a:buNone/>
          </a:pPr>
          <a:r>
            <a:rPr lang="fr-FR" sz="2000" kern="1200" dirty="0">
              <a:latin typeface="Tw Cen MT"/>
            </a:rPr>
            <a:t>Le fait qu’une personne refuse ou accepte un tel comportement est utilisé explicitement ou implicitement comme </a:t>
          </a:r>
          <a:r>
            <a:rPr lang="fr-FR" sz="2000" b="1" kern="1200" dirty="0">
              <a:latin typeface="Tw Cen MT"/>
            </a:rPr>
            <a:t>base d’une décision affectant les droits de cette personne au travail.</a:t>
          </a:r>
        </a:p>
      </dsp:txBody>
      <dsp:txXfrm>
        <a:off x="799817" y="1405167"/>
        <a:ext cx="7593928" cy="964338"/>
      </dsp:txXfrm>
    </dsp:sp>
    <dsp:sp modelId="{2E9FC64A-03AC-304E-8380-25399EAFE7B7}">
      <dsp:nvSpPr>
        <dsp:cNvPr id="0" name=""/>
        <dsp:cNvSpPr/>
      </dsp:nvSpPr>
      <dsp:spPr>
        <a:xfrm>
          <a:off x="327982" y="1415502"/>
          <a:ext cx="943668" cy="943668"/>
        </a:xfrm>
        <a:prstGeom prst="ellipse">
          <a:avLst/>
        </a:prstGeom>
        <a:solidFill>
          <a:schemeClr val="lt1">
            <a:hueOff val="0"/>
            <a:satOff val="0"/>
            <a:lumOff val="0"/>
            <a:alphaOff val="0"/>
          </a:schemeClr>
        </a:solidFill>
        <a:ln w="25400" cap="flat" cmpd="sng" algn="ctr">
          <a:solidFill>
            <a:srgbClr val="8FCACE"/>
          </a:solidFill>
          <a:prstDash val="solid"/>
          <a:miter lim="800000"/>
        </a:ln>
        <a:effectLst/>
      </dsp:spPr>
      <dsp:style>
        <a:lnRef idx="2">
          <a:scrgbClr r="0" g="0" b="0"/>
        </a:lnRef>
        <a:fillRef idx="1">
          <a:scrgbClr r="0" g="0" b="0"/>
        </a:fillRef>
        <a:effectRef idx="0">
          <a:scrgbClr r="0" g="0" b="0"/>
        </a:effectRef>
        <a:fontRef idx="minor"/>
      </dsp:style>
    </dsp:sp>
    <dsp:sp modelId="{3CCFCDCE-728A-B548-9623-473F99CA1276}">
      <dsp:nvSpPr>
        <dsp:cNvPr id="0" name=""/>
        <dsp:cNvSpPr/>
      </dsp:nvSpPr>
      <dsp:spPr>
        <a:xfrm>
          <a:off x="525398" y="2555877"/>
          <a:ext cx="7868347" cy="927724"/>
        </a:xfrm>
        <a:solidFill>
          <a:srgbClr val="8FCACE"/>
        </a:solidFill>
        <a:ln w="1905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599229" tIns="50800" rIns="50800" bIns="50800" numCol="1" spcCol="1270" anchor="ctr" anchorCtr="0">
          <a:noAutofit/>
        </a:bodyPr>
        <a:lstStyle/>
        <a:p>
          <a:pPr marL="0" lvl="0" indent="0" algn="l" defTabSz="889000">
            <a:lnSpc>
              <a:spcPct val="90000"/>
            </a:lnSpc>
            <a:spcBef>
              <a:spcPct val="0"/>
            </a:spcBef>
            <a:spcAft>
              <a:spcPct val="35000"/>
            </a:spcAft>
            <a:buNone/>
          </a:pPr>
          <a:r>
            <a:rPr lang="fr-FR" sz="2000" kern="1200" dirty="0">
              <a:latin typeface="Tw Cen MT"/>
            </a:rPr>
            <a:t>Un tel comportement crée un </a:t>
          </a:r>
          <a:r>
            <a:rPr lang="fr-FR" sz="2000" b="1" kern="1200" dirty="0">
              <a:latin typeface="Tw Cen MT"/>
            </a:rPr>
            <a:t>environnement intimidant, hostile, dégradant, humiliant ou offensant</a:t>
          </a:r>
          <a:r>
            <a:rPr lang="fr-FR" sz="2000" kern="1200" dirty="0">
              <a:latin typeface="Tw Cen MT"/>
            </a:rPr>
            <a:t> à l’égard de la personne qui en fait l’objet.</a:t>
          </a:r>
        </a:p>
      </dsp:txBody>
      <dsp:txXfrm>
        <a:off x="525398" y="2555877"/>
        <a:ext cx="7868347" cy="927724"/>
      </dsp:txXfrm>
    </dsp:sp>
    <dsp:sp modelId="{FA1C357F-9626-F742-8B40-5A33E4381CCF}">
      <dsp:nvSpPr>
        <dsp:cNvPr id="0" name=""/>
        <dsp:cNvSpPr/>
      </dsp:nvSpPr>
      <dsp:spPr>
        <a:xfrm>
          <a:off x="53564" y="2547904"/>
          <a:ext cx="943668" cy="943668"/>
        </a:xfrm>
        <a:prstGeom prst="ellipse">
          <a:avLst/>
        </a:prstGeom>
        <a:solidFill>
          <a:schemeClr val="lt1">
            <a:hueOff val="0"/>
            <a:satOff val="0"/>
            <a:lumOff val="0"/>
            <a:alphaOff val="0"/>
          </a:schemeClr>
        </a:solidFill>
        <a:ln w="25400" cap="flat" cmpd="sng" algn="ctr">
          <a:solidFill>
            <a:srgbClr val="8FCACE"/>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66287-334A-D64F-9C3C-7C6047A9D20F}">
      <dsp:nvSpPr>
        <dsp:cNvPr id="0" name=""/>
        <dsp:cNvSpPr/>
      </dsp:nvSpPr>
      <dsp:spPr>
        <a:xfrm>
          <a:off x="764627" y="0"/>
          <a:ext cx="509751" cy="462797"/>
        </a:xfrm>
        <a:solidFill>
          <a:srgbClr val="8FCACE"/>
        </a:solidFill>
        <a:ln w="15875"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br>
            <a:rPr lang="fr-FR" sz="1200" b="1" kern="1200" dirty="0">
              <a:solidFill>
                <a:schemeClr val="bg1"/>
              </a:solidFill>
              <a:latin typeface="Tw Cen MT"/>
            </a:rPr>
          </a:br>
          <a:r>
            <a:rPr lang="fr-FR" sz="1000" b="1" kern="1200" dirty="0">
              <a:solidFill>
                <a:schemeClr val="bg1"/>
              </a:solidFill>
              <a:latin typeface="Tw Cen MT"/>
            </a:rPr>
            <a:t>Viol</a:t>
          </a:r>
        </a:p>
      </dsp:txBody>
      <dsp:txXfrm>
        <a:off x="764627" y="0"/>
        <a:ext cx="509751" cy="462797"/>
      </dsp:txXfrm>
    </dsp:sp>
    <dsp:sp modelId="{638F6EC0-4F2F-354F-9917-710B634D4955}">
      <dsp:nvSpPr>
        <dsp:cNvPr id="0" name=""/>
        <dsp:cNvSpPr/>
      </dsp:nvSpPr>
      <dsp:spPr>
        <a:xfrm>
          <a:off x="509751" y="462797"/>
          <a:ext cx="1019503" cy="462797"/>
        </a:xfrm>
        <a:solidFill>
          <a:srgbClr val="8FCACE">
            <a:alpha val="70000"/>
          </a:srgbClr>
        </a:solidFill>
        <a:ln w="15875" cap="flat" cmpd="sng" algn="ctr">
          <a:solidFill>
            <a:srgbClr val="44546A"/>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tx1"/>
              </a:solidFill>
              <a:latin typeface="Tw Cen MT"/>
            </a:rPr>
            <a:t>Atteinte à l’intégrité sexuelle</a:t>
          </a:r>
        </a:p>
      </dsp:txBody>
      <dsp:txXfrm>
        <a:off x="688164" y="462797"/>
        <a:ext cx="662677" cy="462797"/>
      </dsp:txXfrm>
    </dsp:sp>
    <dsp:sp modelId="{E1EEB186-2AE3-2140-B06B-C734C87BB295}">
      <dsp:nvSpPr>
        <dsp:cNvPr id="0" name=""/>
        <dsp:cNvSpPr/>
      </dsp:nvSpPr>
      <dsp:spPr>
        <a:xfrm>
          <a:off x="254875" y="925594"/>
          <a:ext cx="1529255" cy="462797"/>
        </a:xfrm>
        <a:solidFill>
          <a:srgbClr val="8FCACE">
            <a:alpha val="49000"/>
          </a:srgbClr>
        </a:solidFill>
        <a:ln w="15875" cap="flat" cmpd="sng" algn="ctr">
          <a:no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bg1"/>
              </a:solidFill>
              <a:latin typeface="Tw Cen MT"/>
            </a:rPr>
            <a:t>Harcèlement sexuel</a:t>
          </a:r>
        </a:p>
      </dsp:txBody>
      <dsp:txXfrm>
        <a:off x="522495" y="925594"/>
        <a:ext cx="994015" cy="462797"/>
      </dsp:txXfrm>
    </dsp:sp>
    <dsp:sp modelId="{6CB51933-525D-8446-A454-D23DFE100B0D}">
      <dsp:nvSpPr>
        <dsp:cNvPr id="0" name=""/>
        <dsp:cNvSpPr/>
      </dsp:nvSpPr>
      <dsp:spPr>
        <a:xfrm>
          <a:off x="0" y="1388391"/>
          <a:ext cx="2039007" cy="462797"/>
        </a:xfrm>
        <a:solidFill>
          <a:srgbClr val="8FCACE">
            <a:alpha val="32544"/>
          </a:srgbClr>
        </a:solidFill>
        <a:ln w="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fr-FR" sz="1000" b="1" kern="1200" dirty="0">
              <a:solidFill>
                <a:schemeClr val="bg1"/>
              </a:solidFill>
              <a:latin typeface="Tw Cen MT"/>
            </a:rPr>
            <a:t>Discrimination fondée sur le sexe</a:t>
          </a:r>
          <a:endParaRPr lang="fr-FR" sz="1000" b="1" kern="1200" dirty="0">
            <a:solidFill>
              <a:schemeClr val="bg1"/>
            </a:solidFill>
            <a:latin typeface="Tw Cen MT" panose="020B0602020104020603" pitchFamily="34" charset="77"/>
          </a:endParaRPr>
        </a:p>
      </dsp:txBody>
      <dsp:txXfrm>
        <a:off x="356826" y="1388391"/>
        <a:ext cx="1325354" cy="4627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66287-334A-D64F-9C3C-7C6047A9D20F}">
      <dsp:nvSpPr>
        <dsp:cNvPr id="0" name=""/>
        <dsp:cNvSpPr/>
      </dsp:nvSpPr>
      <dsp:spPr>
        <a:xfrm>
          <a:off x="644569" y="0"/>
          <a:ext cx="429712" cy="385325"/>
        </a:xfrm>
        <a:solidFill>
          <a:srgbClr val="8FCACE"/>
        </a:solidFill>
        <a:ln w="15875" cap="flat" cmpd="sng" algn="ctr">
          <a:solidFill>
            <a:srgbClr val="44546A"/>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br>
            <a:rPr lang="fr-FR" sz="1200" b="1" kern="1200" dirty="0">
              <a:solidFill>
                <a:schemeClr val="bg1"/>
              </a:solidFill>
              <a:latin typeface="Tw Cen MT"/>
            </a:rPr>
          </a:br>
          <a:r>
            <a:rPr lang="fr-FR" sz="1000" b="1" kern="1200" dirty="0">
              <a:solidFill>
                <a:srgbClr val="44546A"/>
              </a:solidFill>
              <a:latin typeface="Tw Cen MT"/>
            </a:rPr>
            <a:t>Viol</a:t>
          </a:r>
        </a:p>
      </dsp:txBody>
      <dsp:txXfrm>
        <a:off x="644569" y="0"/>
        <a:ext cx="429712" cy="385325"/>
      </dsp:txXfrm>
    </dsp:sp>
    <dsp:sp modelId="{638F6EC0-4F2F-354F-9917-710B634D4955}">
      <dsp:nvSpPr>
        <dsp:cNvPr id="0" name=""/>
        <dsp:cNvSpPr/>
      </dsp:nvSpPr>
      <dsp:spPr>
        <a:xfrm>
          <a:off x="429712" y="385325"/>
          <a:ext cx="859425" cy="385325"/>
        </a:xfrm>
        <a:solidFill>
          <a:srgbClr val="8FCACE">
            <a:alpha val="70000"/>
          </a:srgbClr>
        </a:solidFill>
        <a:ln w="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bg1"/>
              </a:solidFill>
              <a:latin typeface="Tw Cen MT"/>
            </a:rPr>
            <a:t>Attentat à la pudeur</a:t>
          </a:r>
        </a:p>
      </dsp:txBody>
      <dsp:txXfrm>
        <a:off x="580112" y="385325"/>
        <a:ext cx="558626" cy="385325"/>
      </dsp:txXfrm>
    </dsp:sp>
    <dsp:sp modelId="{E1EEB186-2AE3-2140-B06B-C734C87BB295}">
      <dsp:nvSpPr>
        <dsp:cNvPr id="0" name=""/>
        <dsp:cNvSpPr/>
      </dsp:nvSpPr>
      <dsp:spPr>
        <a:xfrm>
          <a:off x="214856" y="770650"/>
          <a:ext cx="1289138" cy="385325"/>
        </a:xfrm>
        <a:solidFill>
          <a:srgbClr val="8FCACE">
            <a:alpha val="49000"/>
          </a:srgbClr>
        </a:solidFill>
        <a:ln w="15875" cap="flat" cmpd="sng" algn="ctr">
          <a:no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bg1"/>
              </a:solidFill>
              <a:latin typeface="Tw Cen MT"/>
            </a:rPr>
            <a:t>Harcèlement sexuel</a:t>
          </a:r>
        </a:p>
      </dsp:txBody>
      <dsp:txXfrm>
        <a:off x="440455" y="770650"/>
        <a:ext cx="837939" cy="385325"/>
      </dsp:txXfrm>
    </dsp:sp>
    <dsp:sp modelId="{6CB51933-525D-8446-A454-D23DFE100B0D}">
      <dsp:nvSpPr>
        <dsp:cNvPr id="0" name=""/>
        <dsp:cNvSpPr/>
      </dsp:nvSpPr>
      <dsp:spPr>
        <a:xfrm>
          <a:off x="0" y="1155975"/>
          <a:ext cx="1718851" cy="385325"/>
        </a:xfrm>
        <a:solidFill>
          <a:srgbClr val="8FCACE">
            <a:alpha val="32544"/>
          </a:srgbClr>
        </a:solidFill>
        <a:ln w="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fr-FR" sz="1000" b="1" kern="1200" dirty="0">
              <a:solidFill>
                <a:schemeClr val="bg1"/>
              </a:solidFill>
              <a:latin typeface="Tw Cen MT"/>
            </a:rPr>
            <a:t>Discrimination fondée sur le sexe</a:t>
          </a:r>
          <a:endParaRPr lang="fr-FR" sz="1000" b="1" kern="1200" dirty="0">
            <a:solidFill>
              <a:schemeClr val="bg1"/>
            </a:solidFill>
            <a:latin typeface="Tw Cen MT" panose="020B0602020104020603" pitchFamily="34" charset="77"/>
          </a:endParaRPr>
        </a:p>
      </dsp:txBody>
      <dsp:txXfrm>
        <a:off x="300798" y="1155975"/>
        <a:ext cx="1117253" cy="3853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9B102-A2C8-46B9-9674-CCC038DE3DC8}">
      <dsp:nvSpPr>
        <dsp:cNvPr id="0" name=""/>
        <dsp:cNvSpPr/>
      </dsp:nvSpPr>
      <dsp:spPr>
        <a:xfrm>
          <a:off x="0" y="0"/>
          <a:ext cx="2828574" cy="529136"/>
        </a:xfrm>
        <a:solidFill>
          <a:srgbClr val="8FCACE"/>
        </a:solidFill>
        <a:ln w="2540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fr-FR" sz="1900" b="1" kern="1200" dirty="0">
              <a:solidFill>
                <a:schemeClr val="bg1"/>
              </a:solidFill>
              <a:latin typeface="Tw Cen MT"/>
            </a:rPr>
            <a:t>Pour les salarié·e·s</a:t>
          </a:r>
          <a:endParaRPr lang="fr-FR" sz="1900" kern="1200" dirty="0">
            <a:latin typeface="Tw Cen MT"/>
          </a:endParaRPr>
        </a:p>
      </dsp:txBody>
      <dsp:txXfrm>
        <a:off x="0" y="0"/>
        <a:ext cx="2828574" cy="529136"/>
      </dsp:txXfrm>
    </dsp:sp>
    <dsp:sp modelId="{29FA12B7-5A49-4486-BC67-BCBBBA1A00D3}">
      <dsp:nvSpPr>
        <dsp:cNvPr id="0" name=""/>
        <dsp:cNvSpPr/>
      </dsp:nvSpPr>
      <dsp:spPr>
        <a:xfrm>
          <a:off x="0" y="448188"/>
          <a:ext cx="2828574" cy="3736631"/>
        </a:xfrm>
        <a:solidFill>
          <a:srgbClr val="8FCACE">
            <a:alpha val="20221"/>
          </a:srgbClr>
        </a:solidFill>
        <a:ln w="2540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fr-FR" sz="1900" b="0" i="0" kern="1200" dirty="0">
              <a:solidFill>
                <a:schemeClr val="tx2"/>
              </a:solidFill>
              <a:latin typeface="Tw Cen MT"/>
            </a:rPr>
            <a:t>Inscrire </a:t>
          </a:r>
          <a:r>
            <a:rPr lang="fr-FR" sz="1900" b="1" i="0" kern="1200" dirty="0">
              <a:solidFill>
                <a:schemeClr val="tx2"/>
              </a:solidFill>
              <a:latin typeface="Tw Cen MT"/>
            </a:rPr>
            <a:t>dans la charte/code de conduite/règlement interne </a:t>
          </a:r>
          <a:r>
            <a:rPr lang="fr-FR" sz="1900" kern="1200" dirty="0">
              <a:solidFill>
                <a:schemeClr val="tx2"/>
              </a:solidFill>
              <a:latin typeface="Tw Cen MT"/>
            </a:rPr>
            <a:t>que tout comme les salarié·e·s de droit luxembourgeois, les personnes salariées locales sont protégées face à des faits de violences au travail ou peuvent être sanctionnées de façon disciplinaire, si elles en sont autrices.</a:t>
          </a:r>
          <a:endParaRPr lang="fr-FR" sz="1900" kern="1200" dirty="0">
            <a:solidFill>
              <a:srgbClr val="44546A"/>
            </a:solidFill>
            <a:latin typeface="Tw Cen MT"/>
          </a:endParaRPr>
        </a:p>
      </dsp:txBody>
      <dsp:txXfrm>
        <a:off x="0" y="448188"/>
        <a:ext cx="2828574" cy="3736631"/>
      </dsp:txXfrm>
    </dsp:sp>
    <dsp:sp modelId="{98011C51-9C84-4427-B780-5160B125E70E}">
      <dsp:nvSpPr>
        <dsp:cNvPr id="0" name=""/>
        <dsp:cNvSpPr/>
      </dsp:nvSpPr>
      <dsp:spPr>
        <a:xfrm>
          <a:off x="3229142" y="-129418"/>
          <a:ext cx="2831339" cy="1133002"/>
        </a:xfrm>
        <a:solidFill>
          <a:srgbClr val="8FCACE"/>
        </a:solidFill>
        <a:ln w="2540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fr-FR" sz="1900" b="1" kern="1200" dirty="0">
              <a:solidFill>
                <a:schemeClr val="bg1"/>
              </a:solidFill>
              <a:latin typeface="Tw Cen MT"/>
            </a:rPr>
            <a:t>Pour les membres effectifs, partenaires (prestataires, bénévoles etc.) </a:t>
          </a:r>
          <a:endParaRPr lang="fr-FR" sz="1900" b="1" kern="1200" dirty="0">
            <a:latin typeface="Tw Cen MT"/>
          </a:endParaRPr>
        </a:p>
      </dsp:txBody>
      <dsp:txXfrm>
        <a:off x="3229142" y="-129418"/>
        <a:ext cx="2831339" cy="1133002"/>
      </dsp:txXfrm>
    </dsp:sp>
    <dsp:sp modelId="{21F305D7-C6BB-4631-810B-69C2D1284E47}">
      <dsp:nvSpPr>
        <dsp:cNvPr id="0" name=""/>
        <dsp:cNvSpPr/>
      </dsp:nvSpPr>
      <dsp:spPr>
        <a:xfrm>
          <a:off x="3233709" y="701651"/>
          <a:ext cx="2831339" cy="3736631"/>
        </a:xfrm>
        <a:solidFill>
          <a:srgbClr val="8FCACE">
            <a:alpha val="20313"/>
          </a:srgbClr>
        </a:solidFill>
        <a:ln w="25400" cap="flat" cmpd="sng" algn="ctr">
          <a:solidFill>
            <a:schemeClr val="bg1"/>
          </a:solid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endParaRPr lang="fr-FR" sz="1900" kern="1200" dirty="0">
            <a:solidFill>
              <a:srgbClr val="44546A"/>
            </a:solidFill>
            <a:latin typeface="Tw Cen MT"/>
          </a:endParaRPr>
        </a:p>
        <a:p>
          <a:pPr marL="171450" lvl="1" indent="-171450" algn="l" defTabSz="844550" rtl="0">
            <a:lnSpc>
              <a:spcPct val="90000"/>
            </a:lnSpc>
            <a:spcBef>
              <a:spcPct val="0"/>
            </a:spcBef>
            <a:spcAft>
              <a:spcPct val="15000"/>
            </a:spcAft>
            <a:buChar char="•"/>
          </a:pPr>
          <a:r>
            <a:rPr lang="fr-FR" sz="1900" b="1" i="0" kern="1200" dirty="0">
              <a:solidFill>
                <a:schemeClr val="tx2"/>
              </a:solidFill>
              <a:latin typeface="Tw Cen MT"/>
            </a:rPr>
            <a:t>Prévoir dans la charte ou le code de conduite </a:t>
          </a:r>
          <a:r>
            <a:rPr lang="fr-FR" sz="1900" kern="1200" dirty="0">
              <a:solidFill>
                <a:schemeClr val="tx2"/>
              </a:solidFill>
              <a:latin typeface="Tw Cen MT"/>
            </a:rPr>
            <a:t>qu'en cas de non-respect des règles, on peut prévoir la rupture unilatérale du contrat et autres mesures jugées nécessaires</a:t>
          </a:r>
          <a:endParaRPr lang="fr-FR" sz="1900" kern="1200" dirty="0">
            <a:solidFill>
              <a:srgbClr val="44546A"/>
            </a:solidFill>
            <a:latin typeface="Tw Cen MT"/>
          </a:endParaRPr>
        </a:p>
        <a:p>
          <a:pPr marL="171450" lvl="1" indent="-171450" algn="l" defTabSz="844550" rtl="0">
            <a:lnSpc>
              <a:spcPct val="90000"/>
            </a:lnSpc>
            <a:spcBef>
              <a:spcPct val="0"/>
            </a:spcBef>
            <a:spcAft>
              <a:spcPct val="15000"/>
            </a:spcAft>
            <a:buChar char="•"/>
          </a:pPr>
          <a:r>
            <a:rPr lang="fr-FR" sz="1900" kern="1200" dirty="0">
              <a:solidFill>
                <a:schemeClr val="tx2"/>
              </a:solidFill>
              <a:latin typeface="Tw Cen MT"/>
            </a:rPr>
            <a:t>Avoir un </a:t>
          </a:r>
          <a:r>
            <a:rPr lang="fr-FR" sz="1900" b="1" i="0" kern="1200" dirty="0">
              <a:solidFill>
                <a:schemeClr val="tx2"/>
              </a:solidFill>
              <a:latin typeface="Tw Cen MT"/>
            </a:rPr>
            <a:t>processus de </a:t>
          </a:r>
          <a:r>
            <a:rPr lang="fr-FR" sz="1900" b="0" i="0" kern="1200" dirty="0">
              <a:solidFill>
                <a:schemeClr val="tx2"/>
              </a:solidFill>
              <a:latin typeface="Tw Cen MT"/>
            </a:rPr>
            <a:t>"due </a:t>
          </a:r>
          <a:r>
            <a:rPr lang="fr-FR" sz="1900" i="0" kern="1200" dirty="0">
              <a:solidFill>
                <a:schemeClr val="tx2"/>
              </a:solidFill>
              <a:latin typeface="Tw Cen MT"/>
            </a:rPr>
            <a:t>diligence</a:t>
          </a:r>
          <a:r>
            <a:rPr lang="fr-FR" sz="1900" b="0" i="0" kern="1200" dirty="0">
              <a:solidFill>
                <a:schemeClr val="tx2"/>
              </a:solidFill>
              <a:latin typeface="Tw Cen MT"/>
            </a:rPr>
            <a:t>"</a:t>
          </a:r>
          <a:r>
            <a:rPr lang="fr-FR" sz="1900" i="0" kern="1200" dirty="0">
              <a:solidFill>
                <a:schemeClr val="tx2"/>
              </a:solidFill>
              <a:latin typeface="Tw Cen MT"/>
            </a:rPr>
            <a:t> </a:t>
          </a:r>
          <a:r>
            <a:rPr lang="fr-FR" sz="1900" kern="1200" dirty="0">
              <a:solidFill>
                <a:schemeClr val="tx2"/>
              </a:solidFill>
              <a:latin typeface="Tw Cen MT"/>
            </a:rPr>
            <a:t>en place avant de signer un contrat avec </a:t>
          </a:r>
          <a:r>
            <a:rPr lang="fr-FR" sz="1900" strike="noStrike" kern="1200" dirty="0">
              <a:solidFill>
                <a:schemeClr val="tx1"/>
              </a:solidFill>
              <a:latin typeface="Tw Cen MT"/>
            </a:rPr>
            <a:t>un</a:t>
          </a:r>
          <a:r>
            <a:rPr lang="fr-FR" sz="1900" kern="1200" dirty="0">
              <a:solidFill>
                <a:schemeClr val="tx2"/>
              </a:solidFill>
              <a:latin typeface="Tw Cen MT"/>
            </a:rPr>
            <a:t> partenaire.</a:t>
          </a:r>
        </a:p>
      </dsp:txBody>
      <dsp:txXfrm>
        <a:off x="3233709" y="701651"/>
        <a:ext cx="2831339" cy="37366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EE4C2-9821-3742-9526-5553E648BC08}">
      <dsp:nvSpPr>
        <dsp:cNvPr id="0" name=""/>
        <dsp:cNvSpPr/>
      </dsp:nvSpPr>
      <dsp:spPr>
        <a:xfrm>
          <a:off x="8400" y="1946493"/>
          <a:ext cx="1342393" cy="784116"/>
        </a:xfrm>
        <a:prstGeom prst="roundRect">
          <a:avLst>
            <a:gd name="adj" fmla="val 10000"/>
          </a:avLst>
        </a:prstGeom>
        <a:solidFill>
          <a:srgbClr val="E5D182">
            <a:alpha val="8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rgbClr val="44546A"/>
              </a:solidFill>
              <a:latin typeface="Tw Cen MT" panose="020B0602020104020603" pitchFamily="34" charset="77"/>
            </a:rPr>
            <a:t>Isolement</a:t>
          </a:r>
        </a:p>
      </dsp:txBody>
      <dsp:txXfrm>
        <a:off x="31366" y="1969459"/>
        <a:ext cx="1296461" cy="738184"/>
      </dsp:txXfrm>
    </dsp:sp>
    <dsp:sp modelId="{B18C848C-6A2D-6947-A0B3-9683E0FEC221}">
      <dsp:nvSpPr>
        <dsp:cNvPr id="0" name=""/>
        <dsp:cNvSpPr/>
      </dsp:nvSpPr>
      <dsp:spPr>
        <a:xfrm>
          <a:off x="1447080" y="2261511"/>
          <a:ext cx="204128" cy="154080"/>
        </a:xfrm>
        <a:prstGeom prst="rightArrow">
          <a:avLst>
            <a:gd name="adj1" fmla="val 60000"/>
            <a:gd name="adj2" fmla="val 50000"/>
          </a:avLst>
        </a:prstGeom>
        <a:solidFill>
          <a:srgbClr val="E5AC8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1447080" y="2292327"/>
        <a:ext cx="157904" cy="92448"/>
      </dsp:txXfrm>
    </dsp:sp>
    <dsp:sp modelId="{D7BBDA7C-D4B7-E142-A09E-5DBCF2FE4473}">
      <dsp:nvSpPr>
        <dsp:cNvPr id="0" name=""/>
        <dsp:cNvSpPr/>
      </dsp:nvSpPr>
      <dsp:spPr>
        <a:xfrm>
          <a:off x="1735941" y="1946493"/>
          <a:ext cx="1806978" cy="784116"/>
        </a:xfrm>
        <a:prstGeom prst="roundRect">
          <a:avLst>
            <a:gd name="adj" fmla="val 10000"/>
          </a:avLst>
        </a:prstGeom>
        <a:solidFill>
          <a:srgbClr val="E5D182">
            <a:alpha val="54426"/>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rgbClr val="44546A"/>
              </a:solidFill>
              <a:latin typeface="Tw Cen MT" panose="020B0602020104020603" pitchFamily="34" charset="77"/>
            </a:rPr>
            <a:t>Dévalorisation</a:t>
          </a:r>
        </a:p>
      </dsp:txBody>
      <dsp:txXfrm>
        <a:off x="1758907" y="1969459"/>
        <a:ext cx="1761046" cy="738184"/>
      </dsp:txXfrm>
    </dsp:sp>
    <dsp:sp modelId="{D3AF9ECB-EE22-7746-B531-C4D5E15DFF09}">
      <dsp:nvSpPr>
        <dsp:cNvPr id="0" name=""/>
        <dsp:cNvSpPr/>
      </dsp:nvSpPr>
      <dsp:spPr>
        <a:xfrm>
          <a:off x="3626068" y="2261511"/>
          <a:ext cx="176275" cy="154080"/>
        </a:xfrm>
        <a:prstGeom prst="rightArrow">
          <a:avLst>
            <a:gd name="adj1" fmla="val 60000"/>
            <a:gd name="adj2" fmla="val 50000"/>
          </a:avLst>
        </a:prstGeom>
        <a:solidFill>
          <a:srgbClr val="E5AC8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3626068" y="2292327"/>
        <a:ext cx="130051" cy="92448"/>
      </dsp:txXfrm>
    </dsp:sp>
    <dsp:sp modelId="{8B3D8E49-3881-674F-89A4-873DA3620020}">
      <dsp:nvSpPr>
        <dsp:cNvPr id="0" name=""/>
        <dsp:cNvSpPr/>
      </dsp:nvSpPr>
      <dsp:spPr>
        <a:xfrm>
          <a:off x="3875515" y="1946493"/>
          <a:ext cx="1788128" cy="784116"/>
        </a:xfrm>
        <a:prstGeom prst="roundRect">
          <a:avLst>
            <a:gd name="adj" fmla="val 10000"/>
          </a:avLst>
        </a:prstGeom>
        <a:solidFill>
          <a:srgbClr val="E5D18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rgbClr val="44546A"/>
              </a:solidFill>
              <a:latin typeface="Tw Cen MT" panose="020B0602020104020603" pitchFamily="34" charset="77"/>
            </a:rPr>
            <a:t>Inversion de la culpabilité</a:t>
          </a:r>
        </a:p>
      </dsp:txBody>
      <dsp:txXfrm>
        <a:off x="3898481" y="1969459"/>
        <a:ext cx="1742196" cy="738184"/>
      </dsp:txXfrm>
    </dsp:sp>
    <dsp:sp modelId="{D586A7CA-5CB6-9C4C-8D29-BFACAA7C988E}">
      <dsp:nvSpPr>
        <dsp:cNvPr id="0" name=""/>
        <dsp:cNvSpPr/>
      </dsp:nvSpPr>
      <dsp:spPr>
        <a:xfrm rot="5367188">
          <a:off x="4651625" y="2894532"/>
          <a:ext cx="247993" cy="154080"/>
        </a:xfrm>
        <a:prstGeom prst="rightArrow">
          <a:avLst>
            <a:gd name="adj1" fmla="val 60000"/>
            <a:gd name="adj2" fmla="val 50000"/>
          </a:avLst>
        </a:prstGeom>
        <a:solidFill>
          <a:srgbClr val="E5AC8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674516" y="2902237"/>
        <a:ext cx="201769" cy="92448"/>
      </dsp:txXfrm>
    </dsp:sp>
    <dsp:sp modelId="{60595728-7CDF-CC4A-8E74-FEDC190B5B81}">
      <dsp:nvSpPr>
        <dsp:cNvPr id="0" name=""/>
        <dsp:cNvSpPr/>
      </dsp:nvSpPr>
      <dsp:spPr>
        <a:xfrm>
          <a:off x="4020855" y="3198500"/>
          <a:ext cx="1520866" cy="733415"/>
        </a:xfrm>
        <a:prstGeom prst="roundRect">
          <a:avLst>
            <a:gd name="adj" fmla="val 10000"/>
          </a:avLst>
        </a:prstGeom>
        <a:solidFill>
          <a:srgbClr val="E5D182">
            <a:alpha val="68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rgbClr val="44546A"/>
              </a:solidFill>
              <a:latin typeface="Tw Cen MT" panose="020B0602020104020603" pitchFamily="34" charset="77"/>
            </a:rPr>
            <a:t>Menace, peur</a:t>
          </a:r>
        </a:p>
      </dsp:txBody>
      <dsp:txXfrm>
        <a:off x="4042336" y="3219981"/>
        <a:ext cx="1477904" cy="690453"/>
      </dsp:txXfrm>
    </dsp:sp>
    <dsp:sp modelId="{9E6D6D6B-4864-2E47-A067-81CFA83560C3}">
      <dsp:nvSpPr>
        <dsp:cNvPr id="0" name=""/>
        <dsp:cNvSpPr/>
      </dsp:nvSpPr>
      <dsp:spPr>
        <a:xfrm>
          <a:off x="5643269" y="3488167"/>
          <a:ext cx="215280" cy="154080"/>
        </a:xfrm>
        <a:prstGeom prst="rightArrow">
          <a:avLst>
            <a:gd name="adj1" fmla="val 60000"/>
            <a:gd name="adj2" fmla="val 50000"/>
          </a:avLst>
        </a:prstGeom>
        <a:solidFill>
          <a:srgbClr val="E5AC8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5643269" y="3518983"/>
        <a:ext cx="169056" cy="92448"/>
      </dsp:txXfrm>
    </dsp:sp>
    <dsp:sp modelId="{E0E1E8F3-8300-9242-B399-39CF8993911C}">
      <dsp:nvSpPr>
        <dsp:cNvPr id="0" name=""/>
        <dsp:cNvSpPr/>
      </dsp:nvSpPr>
      <dsp:spPr>
        <a:xfrm>
          <a:off x="5947911" y="3173149"/>
          <a:ext cx="1628294" cy="784116"/>
        </a:xfrm>
        <a:prstGeom prst="roundRect">
          <a:avLst>
            <a:gd name="adj" fmla="val 10000"/>
          </a:avLst>
        </a:prstGeom>
        <a:solidFill>
          <a:srgbClr val="E5D182">
            <a:alpha val="49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rgbClr val="44546A"/>
              </a:solidFill>
              <a:latin typeface="Tw Cen MT" panose="020B0602020104020603" pitchFamily="34" charset="77"/>
            </a:rPr>
            <a:t>Assurer son impunité</a:t>
          </a:r>
        </a:p>
      </dsp:txBody>
      <dsp:txXfrm>
        <a:off x="5970877" y="3196115"/>
        <a:ext cx="1582362" cy="73818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DE2678-856D-4B6E-95BD-3314C5E729CD}" type="datetimeFigureOut">
              <a:rPr lang="fr-FR"/>
              <a:t>23/10/2024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659F25-2B88-450A-BB6F-DEF41CEB62DE}" type="slidenum">
              <a:rPr/>
              <a:t>‹#›</a:t>
            </a:fld>
            <a:endParaRPr lang="en-US" dirty="0"/>
          </a:p>
        </p:txBody>
      </p:sp>
    </p:spTree>
    <p:extLst>
      <p:ext uri="{BB962C8B-B14F-4D97-AF65-F5344CB8AC3E}">
        <p14:creationId xmlns:p14="http://schemas.microsoft.com/office/powerpoint/2010/main" val="360842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A659F25-2B88-450A-BB6F-DEF41CEB62DE}" type="slidenum">
              <a:rPr lang="fr-LU" smtClean="0"/>
              <a:t>7</a:t>
            </a:fld>
            <a:endParaRPr lang="fr-LU" dirty="0"/>
          </a:p>
        </p:txBody>
      </p:sp>
    </p:spTree>
    <p:extLst>
      <p:ext uri="{BB962C8B-B14F-4D97-AF65-F5344CB8AC3E}">
        <p14:creationId xmlns:p14="http://schemas.microsoft.com/office/powerpoint/2010/main" val="324403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9BDCC8D-CEFC-8A4D-A2CF-2842DECB92E3}" type="slidenum">
              <a:rPr lang="fr-FR" smtClean="0"/>
              <a:t>13</a:t>
            </a:fld>
            <a:endParaRPr lang="fr-FR" dirty="0"/>
          </a:p>
        </p:txBody>
      </p:sp>
    </p:spTree>
    <p:extLst>
      <p:ext uri="{BB962C8B-B14F-4D97-AF65-F5344CB8AC3E}">
        <p14:creationId xmlns:p14="http://schemas.microsoft.com/office/powerpoint/2010/main" val="2367806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Le harcèlement sexuel peut émaner tant de l’employeur que d’un autre travailleur, d’un client ou d’un</a:t>
            </a:r>
          </a:p>
          <a:p>
            <a:r>
              <a:rPr lang="fr-FR" sz="1200" kern="1200" dirty="0">
                <a:solidFill>
                  <a:schemeClr val="tx1"/>
                </a:solidFill>
                <a:effectLst/>
                <a:latin typeface="+mn-lt"/>
                <a:ea typeface="+mn-ea"/>
                <a:cs typeface="+mn-cs"/>
              </a:rPr>
              <a:t>fournisseur.</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comportement visé peut être physique, verbal ou non verbal. L’élément intentionnel du comportement est présumé</a:t>
            </a:r>
          </a:p>
          <a:p>
            <a:endParaRPr lang="fr-FR" dirty="0"/>
          </a:p>
        </p:txBody>
      </p:sp>
      <p:sp>
        <p:nvSpPr>
          <p:cNvPr id="4" name="Espace réservé du numéro de diapositive 3"/>
          <p:cNvSpPr>
            <a:spLocks noGrp="1"/>
          </p:cNvSpPr>
          <p:nvPr>
            <p:ph type="sldNum" sz="quarter" idx="5"/>
          </p:nvPr>
        </p:nvSpPr>
        <p:spPr/>
        <p:txBody>
          <a:bodyPr/>
          <a:lstStyle/>
          <a:p>
            <a:fld id="{419D8EED-0F73-B849-97E3-BC4ECE7B6A9B}" type="slidenum">
              <a:rPr lang="fr-FR" smtClean="0"/>
              <a:t>20</a:t>
            </a:fld>
            <a:endParaRPr lang="fr-FR" dirty="0"/>
          </a:p>
        </p:txBody>
      </p:sp>
    </p:spTree>
    <p:extLst>
      <p:ext uri="{BB962C8B-B14F-4D97-AF65-F5344CB8AC3E}">
        <p14:creationId xmlns:p14="http://schemas.microsoft.com/office/powerpoint/2010/main" val="1730911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Le harcèlement sexuel peut émaner tant de l’employeur que d’un autre travailleur, d’un client ou d’un</a:t>
            </a:r>
          </a:p>
          <a:p>
            <a:r>
              <a:rPr lang="fr-FR" sz="1200" kern="1200" dirty="0">
                <a:solidFill>
                  <a:schemeClr val="tx1"/>
                </a:solidFill>
                <a:effectLst/>
                <a:latin typeface="+mn-lt"/>
                <a:ea typeface="+mn-ea"/>
                <a:cs typeface="+mn-cs"/>
              </a:rPr>
              <a:t>fournisseur.</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comportement visé peut être physique, verbal ou non verbal. L’élément intentionnel du comportement est présumé</a:t>
            </a:r>
          </a:p>
          <a:p>
            <a:endParaRPr lang="fr-FR" dirty="0"/>
          </a:p>
        </p:txBody>
      </p:sp>
      <p:sp>
        <p:nvSpPr>
          <p:cNvPr id="4" name="Espace réservé du numéro de diapositive 3"/>
          <p:cNvSpPr>
            <a:spLocks noGrp="1"/>
          </p:cNvSpPr>
          <p:nvPr>
            <p:ph type="sldNum" sz="quarter" idx="5"/>
          </p:nvPr>
        </p:nvSpPr>
        <p:spPr/>
        <p:txBody>
          <a:bodyPr/>
          <a:lstStyle/>
          <a:p>
            <a:fld id="{419D8EED-0F73-B849-97E3-BC4ECE7B6A9B}" type="slidenum">
              <a:rPr lang="fr-FR" smtClean="0"/>
              <a:t>21</a:t>
            </a:fld>
            <a:endParaRPr lang="fr-FR" dirty="0"/>
          </a:p>
        </p:txBody>
      </p:sp>
    </p:spTree>
    <p:extLst>
      <p:ext uri="{BB962C8B-B14F-4D97-AF65-F5344CB8AC3E}">
        <p14:creationId xmlns:p14="http://schemas.microsoft.com/office/powerpoint/2010/main" val="2241971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Le harcèlement sexuel peut émaner tant de l’employeur que d’un autre travailleur, d’un client ou d’un</a:t>
            </a:r>
          </a:p>
          <a:p>
            <a:r>
              <a:rPr lang="fr-FR" sz="1200" kern="1200" dirty="0">
                <a:solidFill>
                  <a:schemeClr val="tx1"/>
                </a:solidFill>
                <a:effectLst/>
                <a:latin typeface="+mn-lt"/>
                <a:ea typeface="+mn-ea"/>
                <a:cs typeface="+mn-cs"/>
              </a:rPr>
              <a:t>fournisseur.</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comportement visé peut être physique, verbal ou non verbal. L’élément intentionnel du comportement est présumé</a:t>
            </a:r>
          </a:p>
          <a:p>
            <a:endParaRPr lang="fr-FR" dirty="0"/>
          </a:p>
        </p:txBody>
      </p:sp>
      <p:sp>
        <p:nvSpPr>
          <p:cNvPr id="4" name="Espace réservé du numéro de diapositive 3"/>
          <p:cNvSpPr>
            <a:spLocks noGrp="1"/>
          </p:cNvSpPr>
          <p:nvPr>
            <p:ph type="sldNum" sz="quarter" idx="5"/>
          </p:nvPr>
        </p:nvSpPr>
        <p:spPr/>
        <p:txBody>
          <a:bodyPr/>
          <a:lstStyle/>
          <a:p>
            <a:fld id="{419D8EED-0F73-B849-97E3-BC4ECE7B6A9B}" type="slidenum">
              <a:rPr lang="fr-FR" smtClean="0"/>
              <a:t>36</a:t>
            </a:fld>
            <a:endParaRPr lang="fr-FR" dirty="0"/>
          </a:p>
        </p:txBody>
      </p:sp>
    </p:spTree>
    <p:extLst>
      <p:ext uri="{BB962C8B-B14F-4D97-AF65-F5344CB8AC3E}">
        <p14:creationId xmlns:p14="http://schemas.microsoft.com/office/powerpoint/2010/main" val="1688256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3923EE-1B65-762F-DCE3-5958523C9CBE}"/>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CE161747-C6DD-CAFD-A8E4-9E79B33D903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DC7CAC6-B6B0-B66B-607A-F15C49139ECF}"/>
              </a:ext>
            </a:extLst>
          </p:cNvPr>
          <p:cNvSpPr>
            <a:spLocks noGrp="1"/>
          </p:cNvSpPr>
          <p:nvPr>
            <p:ph type="dt" sz="half" idx="10"/>
          </p:nvPr>
        </p:nvSpPr>
        <p:spPr/>
        <p:txBody>
          <a:bodyPr/>
          <a:lstStyle/>
          <a:p>
            <a:fld id="{C764DE79-268F-4C1A-8933-263129D2AF90}" type="datetimeFigureOut">
              <a:rPr lang="en-US" smtClean="0"/>
              <a:t>23/10/2024</a:t>
            </a:fld>
            <a:endParaRPr lang="en-US" dirty="0"/>
          </a:p>
        </p:txBody>
      </p:sp>
      <p:sp>
        <p:nvSpPr>
          <p:cNvPr id="5" name="Espace réservé du pied de page 4">
            <a:extLst>
              <a:ext uri="{FF2B5EF4-FFF2-40B4-BE49-F238E27FC236}">
                <a16:creationId xmlns:a16="http://schemas.microsoft.com/office/drawing/2014/main" id="{80F5B09A-F950-3175-4C1C-9AFBED533702}"/>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7DACC0A3-3AA7-1643-A8B6-9946BA1B717E}"/>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19619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E15312-810A-AFBF-A62B-4BD94063781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CD753BC-E363-40B3-2A19-30416D6A6F7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F4CD86D-8217-405B-8CBA-CB29005F39EB}"/>
              </a:ext>
            </a:extLst>
          </p:cNvPr>
          <p:cNvSpPr>
            <a:spLocks noGrp="1"/>
          </p:cNvSpPr>
          <p:nvPr>
            <p:ph type="dt" sz="half" idx="10"/>
          </p:nvPr>
        </p:nvSpPr>
        <p:spPr/>
        <p:txBody>
          <a:bodyPr/>
          <a:lstStyle/>
          <a:p>
            <a:fld id="{C764DE79-268F-4C1A-8933-263129D2AF90}" type="datetimeFigureOut">
              <a:rPr lang="en-US" smtClean="0"/>
              <a:t>23/10/2024</a:t>
            </a:fld>
            <a:endParaRPr lang="en-US" dirty="0"/>
          </a:p>
        </p:txBody>
      </p:sp>
      <p:sp>
        <p:nvSpPr>
          <p:cNvPr id="5" name="Espace réservé du pied de page 4">
            <a:extLst>
              <a:ext uri="{FF2B5EF4-FFF2-40B4-BE49-F238E27FC236}">
                <a16:creationId xmlns:a16="http://schemas.microsoft.com/office/drawing/2014/main" id="{978B3676-7821-3DB3-E67B-BAA88EEFB95C}"/>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4A31CE38-12B4-7DEC-7F23-3C9552B3F0F7}"/>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09642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5687270-894F-D626-B54D-543821A50480}"/>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C0190FD-36CF-08B9-7EAD-4BD333BAD218}"/>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49AC0AE-BE57-FE00-D620-FEE4883D1781}"/>
              </a:ext>
            </a:extLst>
          </p:cNvPr>
          <p:cNvSpPr>
            <a:spLocks noGrp="1"/>
          </p:cNvSpPr>
          <p:nvPr>
            <p:ph type="dt" sz="half" idx="10"/>
          </p:nvPr>
        </p:nvSpPr>
        <p:spPr/>
        <p:txBody>
          <a:bodyPr/>
          <a:lstStyle/>
          <a:p>
            <a:fld id="{C764DE79-268F-4C1A-8933-263129D2AF90}" type="datetimeFigureOut">
              <a:rPr lang="en-US" smtClean="0"/>
              <a:t>23/10/2024</a:t>
            </a:fld>
            <a:endParaRPr lang="en-US" dirty="0"/>
          </a:p>
        </p:txBody>
      </p:sp>
      <p:sp>
        <p:nvSpPr>
          <p:cNvPr id="5" name="Espace réservé du pied de page 4">
            <a:extLst>
              <a:ext uri="{FF2B5EF4-FFF2-40B4-BE49-F238E27FC236}">
                <a16:creationId xmlns:a16="http://schemas.microsoft.com/office/drawing/2014/main" id="{610E21C9-28AC-FC2C-0FAD-1E02476B8465}"/>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0E1AF23E-6497-B74E-CBAE-5E9F56060ADF}"/>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31309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8" name="Image 7" descr="Une image contenant Graphique, conception&#10;&#10;Description générée automatiquement">
            <a:extLst>
              <a:ext uri="{FF2B5EF4-FFF2-40B4-BE49-F238E27FC236}">
                <a16:creationId xmlns:a16="http://schemas.microsoft.com/office/drawing/2014/main" id="{ABC956BA-3B89-3257-C79F-2B3A81869F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29259" y="1559685"/>
            <a:ext cx="7772400" cy="2387600"/>
          </a:xfrm>
        </p:spPr>
        <p:txBody>
          <a:bodyPr anchor="b">
            <a:normAutofit/>
          </a:bodyPr>
          <a:lstStyle>
            <a:lvl1pPr algn="ctr">
              <a:defRPr sz="5400" b="1" spc="300">
                <a:solidFill>
                  <a:schemeClr val="bg1"/>
                </a:solidFill>
              </a:defRPr>
            </a:lvl1pPr>
          </a:lstStyle>
          <a:p>
            <a:r>
              <a:rPr lang="en-US" dirty="0"/>
              <a:t>INTRODUCTION</a:t>
            </a:r>
          </a:p>
        </p:txBody>
      </p:sp>
      <p:sp>
        <p:nvSpPr>
          <p:cNvPr id="4" name="Date Placeholder 3"/>
          <p:cNvSpPr>
            <a:spLocks noGrp="1"/>
          </p:cNvSpPr>
          <p:nvPr>
            <p:ph type="dt" sz="half" idx="10"/>
          </p:nvPr>
        </p:nvSpPr>
        <p:spPr/>
        <p:txBody>
          <a:bodyPr/>
          <a:lstStyle/>
          <a:p>
            <a:fld id="{C764DE79-268F-4C1A-8933-263129D2AF90}" type="datetimeFigureOut">
              <a:rPr lang="en-US"/>
              <a:t>23/10/2024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4205967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Image 6" descr="Une image contenant capture d’écran, Graphique, conception&#10;&#10;Description générée automatiquement">
            <a:extLst>
              <a:ext uri="{FF2B5EF4-FFF2-40B4-BE49-F238E27FC236}">
                <a16:creationId xmlns:a16="http://schemas.microsoft.com/office/drawing/2014/main" id="{F38EC830-364F-8F7C-1B66-193299C93E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29259" y="-1057276"/>
            <a:ext cx="7772400" cy="2387600"/>
          </a:xfrm>
        </p:spPr>
        <p:txBody>
          <a:bodyPr anchor="b">
            <a:normAutofit/>
          </a:bodyPr>
          <a:lstStyle>
            <a:lvl1pPr algn="ctr">
              <a:defRPr sz="5400" b="1" spc="300">
                <a:solidFill>
                  <a:srgbClr val="9FD2B6"/>
                </a:solidFill>
              </a:defRPr>
            </a:lvl1pPr>
          </a:lstStyle>
          <a:p>
            <a:r>
              <a:rPr lang="en-US" dirty="0"/>
              <a:t>INTRODUCTION</a:t>
            </a:r>
          </a:p>
        </p:txBody>
      </p:sp>
      <p:sp>
        <p:nvSpPr>
          <p:cNvPr id="4" name="Date Placeholder 3"/>
          <p:cNvSpPr>
            <a:spLocks noGrp="1"/>
          </p:cNvSpPr>
          <p:nvPr>
            <p:ph type="dt" sz="half" idx="10"/>
          </p:nvPr>
        </p:nvSpPr>
        <p:spPr/>
        <p:txBody>
          <a:bodyPr/>
          <a:lstStyle/>
          <a:p>
            <a:fld id="{C764DE79-268F-4C1A-8933-263129D2AF90}" type="datetimeFigureOut">
              <a:rPr lang="en-US"/>
              <a:t>23/10/2024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567002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64DE79-268F-4C1A-8933-263129D2AF90}" type="datetimeFigureOut">
              <a:rPr lang="en-US"/>
              <a:t>23/10/2024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pic>
        <p:nvPicPr>
          <p:cNvPr id="7" name="Image 6" descr="Une image contenant texte, capture d’écran, conception&#10;&#10;Description générée automatiquement">
            <a:extLst>
              <a:ext uri="{FF2B5EF4-FFF2-40B4-BE49-F238E27FC236}">
                <a16:creationId xmlns:a16="http://schemas.microsoft.com/office/drawing/2014/main" id="{A027E2B3-A74E-3145-6F34-61D78D3A15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3420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8" name="Image 7" descr="Une image contenant capture d’écran, conception&#10;&#10;Description générée automatiquement">
            <a:extLst>
              <a:ext uri="{FF2B5EF4-FFF2-40B4-BE49-F238E27FC236}">
                <a16:creationId xmlns:a16="http://schemas.microsoft.com/office/drawing/2014/main" id="{3C2A0D89-D64B-339B-438C-9BD328E78F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C764DE79-268F-4C1A-8933-263129D2AF90}" type="datetimeFigureOut">
              <a:rPr lang="en-US"/>
              <a:t>23/10/2024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
        <p:nvSpPr>
          <p:cNvPr id="9" name="Title 1">
            <a:extLst>
              <a:ext uri="{FF2B5EF4-FFF2-40B4-BE49-F238E27FC236}">
                <a16:creationId xmlns:a16="http://schemas.microsoft.com/office/drawing/2014/main" id="{D8E703DC-0B08-3AB0-E1B9-F84B95A617C1}"/>
              </a:ext>
            </a:extLst>
          </p:cNvPr>
          <p:cNvSpPr>
            <a:spLocks noGrp="1"/>
          </p:cNvSpPr>
          <p:nvPr>
            <p:ph type="title"/>
          </p:nvPr>
        </p:nvSpPr>
        <p:spPr>
          <a:xfrm>
            <a:off x="1065971" y="365126"/>
            <a:ext cx="7630767" cy="1325563"/>
          </a:xfrm>
        </p:spPr>
        <p:txBody>
          <a:bodyPr>
            <a:normAutofit/>
          </a:bodyPr>
          <a:lstStyle>
            <a:lvl1pPr>
              <a:defRPr sz="3000" b="1">
                <a:solidFill>
                  <a:srgbClr val="44546A"/>
                </a:solidFill>
                <a:latin typeface="Tw Cen MT" panose="020B0602020104020603" pitchFamily="34" charset="77"/>
              </a:defRPr>
            </a:lvl1pPr>
          </a:lstStyle>
          <a:p>
            <a:r>
              <a:rPr lang="en-US" dirty="0"/>
              <a:t>Click to edit Master title style</a:t>
            </a:r>
          </a:p>
        </p:txBody>
      </p:sp>
      <p:sp>
        <p:nvSpPr>
          <p:cNvPr id="10" name="Content Placeholder 2">
            <a:extLst>
              <a:ext uri="{FF2B5EF4-FFF2-40B4-BE49-F238E27FC236}">
                <a16:creationId xmlns:a16="http://schemas.microsoft.com/office/drawing/2014/main" id="{74524E32-EEE2-6C4E-2606-D7CA3944828E}"/>
              </a:ext>
            </a:extLst>
          </p:cNvPr>
          <p:cNvSpPr>
            <a:spLocks noGrp="1"/>
          </p:cNvSpPr>
          <p:nvPr>
            <p:ph idx="1" hasCustomPrompt="1"/>
          </p:nvPr>
        </p:nvSpPr>
        <p:spPr>
          <a:xfrm>
            <a:off x="1065971" y="1825625"/>
            <a:ext cx="7630767" cy="4351338"/>
          </a:xfrm>
        </p:spPr>
        <p:txBody>
          <a:bodyPr/>
          <a:lstStyle>
            <a:lvl1pPr>
              <a:defRPr sz="1900">
                <a:solidFill>
                  <a:srgbClr val="44546A"/>
                </a:solidFill>
                <a:latin typeface="Helvetica" pitchFamily="2" charset="0"/>
              </a:defRPr>
            </a:lvl1pPr>
            <a:lvl2pPr>
              <a:defRPr sz="1900">
                <a:solidFill>
                  <a:srgbClr val="44546A"/>
                </a:solidFill>
                <a:latin typeface="Helvetica" pitchFamily="2" charset="0"/>
              </a:defRPr>
            </a:lvl2pPr>
            <a:lvl3pPr>
              <a:defRPr>
                <a:solidFill>
                  <a:srgbClr val="44546A"/>
                </a:solidFill>
              </a:defRPr>
            </a:lvl3pPr>
          </a:lstStyle>
          <a:p>
            <a:pPr lvl="0"/>
            <a:r>
              <a:rPr lang="en-US" dirty="0"/>
              <a:t>Click to edit Master text styles</a:t>
            </a:r>
          </a:p>
        </p:txBody>
      </p:sp>
    </p:spTree>
    <p:extLst>
      <p:ext uri="{BB962C8B-B14F-4D97-AF65-F5344CB8AC3E}">
        <p14:creationId xmlns:p14="http://schemas.microsoft.com/office/powerpoint/2010/main" val="2486504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13" name="Image 12" descr="Une image contenant homme, texte, habits, personne&#10;&#10;Description générée automatiquement">
            <a:extLst>
              <a:ext uri="{FF2B5EF4-FFF2-40B4-BE49-F238E27FC236}">
                <a16:creationId xmlns:a16="http://schemas.microsoft.com/office/drawing/2014/main" id="{B8D2D170-C910-3BE2-5309-379A6504A8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C764DE79-268F-4C1A-8933-263129D2AF90}" type="datetimeFigureOut">
              <a:rPr lang="en-US"/>
              <a:t>23/10/2024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
        <p:nvSpPr>
          <p:cNvPr id="9" name="Title 1">
            <a:extLst>
              <a:ext uri="{FF2B5EF4-FFF2-40B4-BE49-F238E27FC236}">
                <a16:creationId xmlns:a16="http://schemas.microsoft.com/office/drawing/2014/main" id="{D8E703DC-0B08-3AB0-E1B9-F84B95A617C1}"/>
              </a:ext>
            </a:extLst>
          </p:cNvPr>
          <p:cNvSpPr>
            <a:spLocks noGrp="1"/>
          </p:cNvSpPr>
          <p:nvPr>
            <p:ph type="title"/>
          </p:nvPr>
        </p:nvSpPr>
        <p:spPr>
          <a:xfrm>
            <a:off x="1065971" y="365126"/>
            <a:ext cx="7630767" cy="1325563"/>
          </a:xfrm>
        </p:spPr>
        <p:txBody>
          <a:bodyPr>
            <a:normAutofit/>
          </a:bodyPr>
          <a:lstStyle>
            <a:lvl1pPr>
              <a:defRPr sz="3000" b="1">
                <a:solidFill>
                  <a:srgbClr val="44546A"/>
                </a:solidFill>
                <a:latin typeface="Tw Cen MT" panose="020B0602020104020603" pitchFamily="34" charset="77"/>
              </a:defRPr>
            </a:lvl1pPr>
          </a:lstStyle>
          <a:p>
            <a:r>
              <a:rPr lang="en-US" dirty="0"/>
              <a:t>Click to edit Master title style</a:t>
            </a:r>
          </a:p>
        </p:txBody>
      </p:sp>
      <p:sp>
        <p:nvSpPr>
          <p:cNvPr id="10" name="Content Placeholder 2">
            <a:extLst>
              <a:ext uri="{FF2B5EF4-FFF2-40B4-BE49-F238E27FC236}">
                <a16:creationId xmlns:a16="http://schemas.microsoft.com/office/drawing/2014/main" id="{74524E32-EEE2-6C4E-2606-D7CA3944828E}"/>
              </a:ext>
            </a:extLst>
          </p:cNvPr>
          <p:cNvSpPr>
            <a:spLocks noGrp="1"/>
          </p:cNvSpPr>
          <p:nvPr>
            <p:ph idx="1" hasCustomPrompt="1"/>
          </p:nvPr>
        </p:nvSpPr>
        <p:spPr>
          <a:xfrm>
            <a:off x="1065971" y="1825625"/>
            <a:ext cx="7630767" cy="4351338"/>
          </a:xfrm>
        </p:spPr>
        <p:txBody>
          <a:bodyPr/>
          <a:lstStyle>
            <a:lvl1pPr>
              <a:defRPr sz="1900">
                <a:solidFill>
                  <a:srgbClr val="44546A"/>
                </a:solidFill>
                <a:latin typeface="Helvetica" pitchFamily="2" charset="0"/>
              </a:defRPr>
            </a:lvl1pPr>
            <a:lvl2pPr>
              <a:defRPr sz="1900">
                <a:solidFill>
                  <a:srgbClr val="44546A"/>
                </a:solidFill>
                <a:latin typeface="Helvetica" pitchFamily="2" charset="0"/>
              </a:defRPr>
            </a:lvl2pPr>
            <a:lvl3pPr>
              <a:defRPr>
                <a:solidFill>
                  <a:srgbClr val="44546A"/>
                </a:solidFill>
              </a:defRPr>
            </a:lvl3pPr>
          </a:lstStyle>
          <a:p>
            <a:pPr lvl="0"/>
            <a:r>
              <a:rPr lang="en-US" dirty="0"/>
              <a:t>Click to edit Master text styles</a:t>
            </a:r>
          </a:p>
        </p:txBody>
      </p:sp>
    </p:spTree>
    <p:extLst>
      <p:ext uri="{BB962C8B-B14F-4D97-AF65-F5344CB8AC3E}">
        <p14:creationId xmlns:p14="http://schemas.microsoft.com/office/powerpoint/2010/main" val="1322575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Image 6" descr="Une image contenant dessin, clipart, illustration, Graphique&#10;&#10;Description générée automatiquement">
            <a:extLst>
              <a:ext uri="{FF2B5EF4-FFF2-40B4-BE49-F238E27FC236}">
                <a16:creationId xmlns:a16="http://schemas.microsoft.com/office/drawing/2014/main" id="{D9FD8012-8B9F-6CE7-B5D8-81C557E064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C764DE79-268F-4C1A-8933-263129D2AF90}" type="datetimeFigureOut">
              <a:rPr lang="en-US"/>
              <a:t>23/10/2024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
        <p:nvSpPr>
          <p:cNvPr id="11" name="ZoneTexte 10">
            <a:extLst>
              <a:ext uri="{FF2B5EF4-FFF2-40B4-BE49-F238E27FC236}">
                <a16:creationId xmlns:a16="http://schemas.microsoft.com/office/drawing/2014/main" id="{43EBC6A6-A524-C937-BF32-FEA6271910CA}"/>
              </a:ext>
            </a:extLst>
          </p:cNvPr>
          <p:cNvSpPr txBox="1"/>
          <p:nvPr userDrawn="1"/>
        </p:nvSpPr>
        <p:spPr>
          <a:xfrm>
            <a:off x="2554356" y="1423161"/>
            <a:ext cx="4035287" cy="492443"/>
          </a:xfrm>
          <a:prstGeom prst="rect">
            <a:avLst/>
          </a:prstGeom>
          <a:noFill/>
        </p:spPr>
        <p:txBody>
          <a:bodyPr wrap="square" rtlCol="0">
            <a:spAutoFit/>
          </a:bodyPr>
          <a:lstStyle/>
          <a:p>
            <a:r>
              <a:rPr lang="fr-FR" sz="2600" b="1" dirty="0">
                <a:solidFill>
                  <a:srgbClr val="8FCACE"/>
                </a:solidFill>
              </a:rPr>
              <a:t>  CHAPITRE 1</a:t>
            </a:r>
          </a:p>
        </p:txBody>
      </p:sp>
      <p:sp>
        <p:nvSpPr>
          <p:cNvPr id="12" name="Text Placeholder 2">
            <a:extLst>
              <a:ext uri="{FF2B5EF4-FFF2-40B4-BE49-F238E27FC236}">
                <a16:creationId xmlns:a16="http://schemas.microsoft.com/office/drawing/2014/main" id="{55A1C507-829B-6416-5F89-C5773AF95B34}"/>
              </a:ext>
            </a:extLst>
          </p:cNvPr>
          <p:cNvSpPr>
            <a:spLocks noGrp="1"/>
          </p:cNvSpPr>
          <p:nvPr>
            <p:ph type="body" idx="1"/>
          </p:nvPr>
        </p:nvSpPr>
        <p:spPr>
          <a:xfrm>
            <a:off x="2686050" y="2038138"/>
            <a:ext cx="4825448" cy="2387600"/>
          </a:xfrm>
        </p:spPr>
        <p:txBody>
          <a:bodyPr>
            <a:normAutofit/>
          </a:bodyPr>
          <a:lstStyle>
            <a:lvl1pPr marL="0" indent="0">
              <a:buNone/>
              <a:defRPr sz="5000" b="1">
                <a:solidFill>
                  <a:srgbClr val="44546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34230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2" name="Image 1" descr="Une image contenant capture d’écran, conception&#10;&#10;Description générée automatiquement">
            <a:extLst>
              <a:ext uri="{FF2B5EF4-FFF2-40B4-BE49-F238E27FC236}">
                <a16:creationId xmlns:a16="http://schemas.microsoft.com/office/drawing/2014/main" id="{D5D4063B-63B1-7BBC-3BEC-B5211ADAD7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C764DE79-268F-4C1A-8933-263129D2AF90}" type="datetimeFigureOut">
              <a:rPr lang="en-US"/>
              <a:t>23/10/2024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
        <p:nvSpPr>
          <p:cNvPr id="3" name="Title 1">
            <a:extLst>
              <a:ext uri="{FF2B5EF4-FFF2-40B4-BE49-F238E27FC236}">
                <a16:creationId xmlns:a16="http://schemas.microsoft.com/office/drawing/2014/main" id="{08523360-BCA2-6DBD-3D75-96A81E682628}"/>
              </a:ext>
            </a:extLst>
          </p:cNvPr>
          <p:cNvSpPr>
            <a:spLocks noGrp="1"/>
          </p:cNvSpPr>
          <p:nvPr>
            <p:ph type="title"/>
          </p:nvPr>
        </p:nvSpPr>
        <p:spPr>
          <a:xfrm>
            <a:off x="1659834" y="863600"/>
            <a:ext cx="7036904" cy="1325563"/>
          </a:xfrm>
        </p:spPr>
        <p:txBody>
          <a:bodyPr>
            <a:normAutofit/>
          </a:bodyPr>
          <a:lstStyle>
            <a:lvl1pPr>
              <a:defRPr sz="3000" b="1">
                <a:solidFill>
                  <a:srgbClr val="44546A"/>
                </a:solidFill>
                <a:latin typeface="Tw Cen MT" panose="020B0602020104020603" pitchFamily="34" charset="77"/>
              </a:defRPr>
            </a:lvl1pPr>
          </a:lstStyle>
          <a:p>
            <a:r>
              <a:rPr lang="en-US" dirty="0"/>
              <a:t>Click to edit Master title style</a:t>
            </a:r>
          </a:p>
        </p:txBody>
      </p:sp>
      <p:sp>
        <p:nvSpPr>
          <p:cNvPr id="7" name="Content Placeholder 2">
            <a:extLst>
              <a:ext uri="{FF2B5EF4-FFF2-40B4-BE49-F238E27FC236}">
                <a16:creationId xmlns:a16="http://schemas.microsoft.com/office/drawing/2014/main" id="{8D6E2D1D-F6D4-0C7F-A48A-8BC7486CC2F1}"/>
              </a:ext>
            </a:extLst>
          </p:cNvPr>
          <p:cNvSpPr>
            <a:spLocks noGrp="1"/>
          </p:cNvSpPr>
          <p:nvPr>
            <p:ph idx="1" hasCustomPrompt="1"/>
          </p:nvPr>
        </p:nvSpPr>
        <p:spPr>
          <a:xfrm>
            <a:off x="1065971" y="2324099"/>
            <a:ext cx="7630767" cy="4351338"/>
          </a:xfrm>
        </p:spPr>
        <p:txBody>
          <a:bodyPr>
            <a:normAutofit/>
          </a:bodyPr>
          <a:lstStyle>
            <a:lvl1pPr>
              <a:defRPr sz="2000">
                <a:solidFill>
                  <a:srgbClr val="44546A"/>
                </a:solidFill>
                <a:latin typeface="Tw Cen MT" panose="020B0602020104020603" pitchFamily="34" charset="77"/>
              </a:defRPr>
            </a:lvl1pPr>
            <a:lvl2pPr>
              <a:defRPr sz="1900">
                <a:solidFill>
                  <a:srgbClr val="44546A"/>
                </a:solidFill>
                <a:latin typeface="Helvetica" pitchFamily="2" charset="0"/>
              </a:defRPr>
            </a:lvl2pPr>
            <a:lvl3pPr>
              <a:defRPr>
                <a:solidFill>
                  <a:srgbClr val="44546A"/>
                </a:solidFill>
              </a:defRPr>
            </a:lvl3pPr>
          </a:lstStyle>
          <a:p>
            <a:pPr lvl="0"/>
            <a:r>
              <a:rPr lang="en-US" dirty="0"/>
              <a:t>Click to edit Master text styles</a:t>
            </a:r>
          </a:p>
        </p:txBody>
      </p:sp>
      <p:sp>
        <p:nvSpPr>
          <p:cNvPr id="11" name="Title 1">
            <a:extLst>
              <a:ext uri="{FF2B5EF4-FFF2-40B4-BE49-F238E27FC236}">
                <a16:creationId xmlns:a16="http://schemas.microsoft.com/office/drawing/2014/main" id="{F83C3667-F69A-C748-A60D-29170DC6FD65}"/>
              </a:ext>
            </a:extLst>
          </p:cNvPr>
          <p:cNvSpPr txBox="1">
            <a:spLocks/>
          </p:cNvSpPr>
          <p:nvPr userDrawn="1"/>
        </p:nvSpPr>
        <p:spPr>
          <a:xfrm>
            <a:off x="1065970" y="365126"/>
            <a:ext cx="7630767" cy="31591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kern="1200">
                <a:solidFill>
                  <a:srgbClr val="8FCACE"/>
                </a:solidFill>
                <a:latin typeface="Tw Cen MT" panose="020B0602020104020603" pitchFamily="34" charset="77"/>
                <a:ea typeface="+mj-ea"/>
                <a:cs typeface="+mj-cs"/>
              </a:defRPr>
            </a:lvl1pPr>
          </a:lstStyle>
          <a:p>
            <a:r>
              <a:rPr lang="en-US" dirty="0" err="1"/>
              <a:t>Chapitre</a:t>
            </a:r>
            <a:r>
              <a:rPr lang="en-US" dirty="0"/>
              <a:t> 1: Savoir identifier et qualifier les violences sexistes et sexuelles</a:t>
            </a:r>
          </a:p>
        </p:txBody>
      </p:sp>
    </p:spTree>
    <p:extLst>
      <p:ext uri="{BB962C8B-B14F-4D97-AF65-F5344CB8AC3E}">
        <p14:creationId xmlns:p14="http://schemas.microsoft.com/office/powerpoint/2010/main" val="232951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20" name="Image 19" descr="Une image contenant habits, Visage humain, capture d’écran, homme&#10;&#10;Description générée automatiquement">
            <a:extLst>
              <a:ext uri="{FF2B5EF4-FFF2-40B4-BE49-F238E27FC236}">
                <a16:creationId xmlns:a16="http://schemas.microsoft.com/office/drawing/2014/main" id="{1D5A7F9C-5BCB-BD07-C2E2-FB08A990CB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C764DE79-268F-4C1A-8933-263129D2AF90}" type="datetimeFigureOut">
              <a:rPr lang="en-US"/>
              <a:t>23/10/2024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
        <p:nvSpPr>
          <p:cNvPr id="9" name="Title 1">
            <a:extLst>
              <a:ext uri="{FF2B5EF4-FFF2-40B4-BE49-F238E27FC236}">
                <a16:creationId xmlns:a16="http://schemas.microsoft.com/office/drawing/2014/main" id="{D8E703DC-0B08-3AB0-E1B9-F84B95A617C1}"/>
              </a:ext>
            </a:extLst>
          </p:cNvPr>
          <p:cNvSpPr>
            <a:spLocks noGrp="1"/>
          </p:cNvSpPr>
          <p:nvPr>
            <p:ph type="title"/>
          </p:nvPr>
        </p:nvSpPr>
        <p:spPr>
          <a:xfrm>
            <a:off x="1065971" y="365126"/>
            <a:ext cx="7630767" cy="1325563"/>
          </a:xfrm>
        </p:spPr>
        <p:txBody>
          <a:bodyPr>
            <a:normAutofit/>
          </a:bodyPr>
          <a:lstStyle>
            <a:lvl1pPr>
              <a:defRPr sz="3000" b="1">
                <a:solidFill>
                  <a:srgbClr val="44546A"/>
                </a:solidFill>
                <a:latin typeface="Tw Cen MT" panose="020B0602020104020603" pitchFamily="34" charset="77"/>
              </a:defRPr>
            </a:lvl1pPr>
          </a:lstStyle>
          <a:p>
            <a:r>
              <a:rPr lang="en-US" dirty="0"/>
              <a:t>Click to edit Master title style</a:t>
            </a:r>
          </a:p>
        </p:txBody>
      </p:sp>
      <p:sp>
        <p:nvSpPr>
          <p:cNvPr id="10" name="Content Placeholder 2">
            <a:extLst>
              <a:ext uri="{FF2B5EF4-FFF2-40B4-BE49-F238E27FC236}">
                <a16:creationId xmlns:a16="http://schemas.microsoft.com/office/drawing/2014/main" id="{74524E32-EEE2-6C4E-2606-D7CA3944828E}"/>
              </a:ext>
            </a:extLst>
          </p:cNvPr>
          <p:cNvSpPr>
            <a:spLocks noGrp="1"/>
          </p:cNvSpPr>
          <p:nvPr>
            <p:ph idx="1" hasCustomPrompt="1"/>
          </p:nvPr>
        </p:nvSpPr>
        <p:spPr>
          <a:xfrm>
            <a:off x="1065971" y="1825625"/>
            <a:ext cx="7630767" cy="4351338"/>
          </a:xfrm>
        </p:spPr>
        <p:txBody>
          <a:bodyPr/>
          <a:lstStyle>
            <a:lvl1pPr>
              <a:defRPr sz="1900">
                <a:solidFill>
                  <a:srgbClr val="44546A"/>
                </a:solidFill>
                <a:latin typeface="Helvetica" pitchFamily="2" charset="0"/>
              </a:defRPr>
            </a:lvl1pPr>
            <a:lvl2pPr>
              <a:defRPr sz="1900">
                <a:solidFill>
                  <a:srgbClr val="44546A"/>
                </a:solidFill>
                <a:latin typeface="Helvetica" pitchFamily="2" charset="0"/>
              </a:defRPr>
            </a:lvl2pPr>
            <a:lvl3pPr>
              <a:defRPr>
                <a:solidFill>
                  <a:srgbClr val="44546A"/>
                </a:solidFill>
              </a:defRPr>
            </a:lvl3pPr>
          </a:lstStyle>
          <a:p>
            <a:pPr lvl="0"/>
            <a:r>
              <a:rPr lang="en-US" dirty="0"/>
              <a:t>Click to edit Master text styles</a:t>
            </a:r>
          </a:p>
        </p:txBody>
      </p:sp>
      <p:sp>
        <p:nvSpPr>
          <p:cNvPr id="14" name="Title 1">
            <a:extLst>
              <a:ext uri="{FF2B5EF4-FFF2-40B4-BE49-F238E27FC236}">
                <a16:creationId xmlns:a16="http://schemas.microsoft.com/office/drawing/2014/main" id="{6A0563BE-8622-7870-F508-F712B1BC28BD}"/>
              </a:ext>
            </a:extLst>
          </p:cNvPr>
          <p:cNvSpPr txBox="1">
            <a:spLocks/>
          </p:cNvSpPr>
          <p:nvPr userDrawn="1"/>
        </p:nvSpPr>
        <p:spPr>
          <a:xfrm>
            <a:off x="1065970" y="365126"/>
            <a:ext cx="7630767" cy="31591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kern="1200">
                <a:solidFill>
                  <a:srgbClr val="8FCACE"/>
                </a:solidFill>
                <a:latin typeface="Tw Cen MT" panose="020B0602020104020603" pitchFamily="34" charset="77"/>
                <a:ea typeface="+mj-ea"/>
                <a:cs typeface="+mj-cs"/>
              </a:defRPr>
            </a:lvl1pPr>
          </a:lstStyle>
          <a:p>
            <a:r>
              <a:rPr lang="en-US" dirty="0" err="1"/>
              <a:t>Chapitre</a:t>
            </a:r>
            <a:r>
              <a:rPr lang="en-US" dirty="0"/>
              <a:t> 1: Savoir identifier et qualifier les violences sexistes et sexuelles</a:t>
            </a:r>
          </a:p>
        </p:txBody>
      </p:sp>
    </p:spTree>
    <p:extLst>
      <p:ext uri="{BB962C8B-B14F-4D97-AF65-F5344CB8AC3E}">
        <p14:creationId xmlns:p14="http://schemas.microsoft.com/office/powerpoint/2010/main" val="3317960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750AF1-B01C-EA5B-95F3-66171EF47BF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C188B5E-C807-C255-42F3-5BFEE6FE263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AB984D-961A-E9BB-244F-C6FBBAABF4CA}"/>
              </a:ext>
            </a:extLst>
          </p:cNvPr>
          <p:cNvSpPr>
            <a:spLocks noGrp="1"/>
          </p:cNvSpPr>
          <p:nvPr>
            <p:ph type="dt" sz="half" idx="10"/>
          </p:nvPr>
        </p:nvSpPr>
        <p:spPr/>
        <p:txBody>
          <a:bodyPr/>
          <a:lstStyle/>
          <a:p>
            <a:fld id="{C764DE79-268F-4C1A-8933-263129D2AF90}" type="datetimeFigureOut">
              <a:rPr lang="en-US" smtClean="0"/>
              <a:t>23/10/2024</a:t>
            </a:fld>
            <a:endParaRPr lang="en-US" dirty="0"/>
          </a:p>
        </p:txBody>
      </p:sp>
      <p:sp>
        <p:nvSpPr>
          <p:cNvPr id="5" name="Espace réservé du pied de page 4">
            <a:extLst>
              <a:ext uri="{FF2B5EF4-FFF2-40B4-BE49-F238E27FC236}">
                <a16:creationId xmlns:a16="http://schemas.microsoft.com/office/drawing/2014/main" id="{DDCFBA01-4354-9913-8AF5-E681D893DEA6}"/>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B6ADB745-7A42-F931-C62B-AB791E97B6BD}"/>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64743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Image 7" descr="Une image contenant cadre&#10;&#10;Description générée automatiquement avec une confiance moyenne">
            <a:extLst>
              <a:ext uri="{FF2B5EF4-FFF2-40B4-BE49-F238E27FC236}">
                <a16:creationId xmlns:a16="http://schemas.microsoft.com/office/drawing/2014/main" id="{6A915419-1519-3B49-A62B-F21E6D0E9B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9144001" cy="6858001"/>
          </a:xfrm>
          <a:prstGeom prst="rect">
            <a:avLst/>
          </a:prstGeom>
        </p:spPr>
      </p:pic>
      <p:sp>
        <p:nvSpPr>
          <p:cNvPr id="9" name="Title 1">
            <a:extLst>
              <a:ext uri="{FF2B5EF4-FFF2-40B4-BE49-F238E27FC236}">
                <a16:creationId xmlns:a16="http://schemas.microsoft.com/office/drawing/2014/main" id="{A06F2C2C-C436-5C11-DD09-12491580E142}"/>
              </a:ext>
            </a:extLst>
          </p:cNvPr>
          <p:cNvSpPr txBox="1">
            <a:spLocks/>
          </p:cNvSpPr>
          <p:nvPr userDrawn="1"/>
        </p:nvSpPr>
        <p:spPr>
          <a:xfrm>
            <a:off x="1065970" y="365126"/>
            <a:ext cx="7948821" cy="315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b="1" kern="1200">
                <a:solidFill>
                  <a:srgbClr val="8FCACE"/>
                </a:solidFill>
                <a:latin typeface="Tw Cen MT" panose="020B0602020104020603" pitchFamily="34" charset="77"/>
                <a:ea typeface="+mj-ea"/>
                <a:cs typeface="+mj-cs"/>
              </a:defRPr>
            </a:lvl1pPr>
          </a:lstStyle>
          <a:p>
            <a:r>
              <a:rPr lang="en-US" sz="1800" dirty="0" err="1">
                <a:solidFill>
                  <a:srgbClr val="E5D182"/>
                </a:solidFill>
              </a:rPr>
              <a:t>Chapitre</a:t>
            </a:r>
            <a:r>
              <a:rPr lang="en-US" sz="1800" dirty="0">
                <a:solidFill>
                  <a:srgbClr val="E5D182"/>
                </a:solidFill>
              </a:rPr>
              <a:t> 2 : </a:t>
            </a:r>
            <a:r>
              <a:rPr lang="en-US" sz="1800" dirty="0" err="1">
                <a:solidFill>
                  <a:srgbClr val="E5D182"/>
                </a:solidFill>
              </a:rPr>
              <a:t>Comprendre</a:t>
            </a:r>
            <a:r>
              <a:rPr lang="en-US" sz="1800" dirty="0">
                <a:solidFill>
                  <a:srgbClr val="E5D182"/>
                </a:solidFill>
              </a:rPr>
              <a:t> les </a:t>
            </a:r>
            <a:r>
              <a:rPr lang="en-US" sz="1800" dirty="0" err="1">
                <a:solidFill>
                  <a:srgbClr val="E5D182"/>
                </a:solidFill>
              </a:rPr>
              <a:t>conséquences</a:t>
            </a:r>
            <a:r>
              <a:rPr lang="en-US" sz="1800" dirty="0">
                <a:solidFill>
                  <a:srgbClr val="E5D182"/>
                </a:solidFill>
              </a:rPr>
              <a:t> et les </a:t>
            </a:r>
            <a:r>
              <a:rPr lang="en-US" sz="1800" dirty="0" err="1">
                <a:solidFill>
                  <a:srgbClr val="E5D182"/>
                </a:solidFill>
              </a:rPr>
              <a:t>mécanismes</a:t>
            </a:r>
            <a:r>
              <a:rPr lang="en-US" sz="1800" dirty="0">
                <a:solidFill>
                  <a:srgbClr val="E5D182"/>
                </a:solidFill>
              </a:rPr>
              <a:t> des violences sexistes et sexuelles </a:t>
            </a:r>
          </a:p>
        </p:txBody>
      </p:sp>
      <p:sp>
        <p:nvSpPr>
          <p:cNvPr id="4" name="Date Placeholder 3"/>
          <p:cNvSpPr>
            <a:spLocks noGrp="1"/>
          </p:cNvSpPr>
          <p:nvPr>
            <p:ph type="dt" sz="half" idx="10"/>
          </p:nvPr>
        </p:nvSpPr>
        <p:spPr/>
        <p:txBody>
          <a:bodyPr/>
          <a:lstStyle/>
          <a:p>
            <a:fld id="{C764DE79-268F-4C1A-8933-263129D2AF90}" type="datetimeFigureOut">
              <a:rPr lang="en-US"/>
              <a:t>23/10/2024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
        <p:nvSpPr>
          <p:cNvPr id="3" name="Title 1">
            <a:extLst>
              <a:ext uri="{FF2B5EF4-FFF2-40B4-BE49-F238E27FC236}">
                <a16:creationId xmlns:a16="http://schemas.microsoft.com/office/drawing/2014/main" id="{08523360-BCA2-6DBD-3D75-96A81E682628}"/>
              </a:ext>
            </a:extLst>
          </p:cNvPr>
          <p:cNvSpPr>
            <a:spLocks noGrp="1"/>
          </p:cNvSpPr>
          <p:nvPr>
            <p:ph type="title"/>
          </p:nvPr>
        </p:nvSpPr>
        <p:spPr>
          <a:xfrm>
            <a:off x="1659834" y="863600"/>
            <a:ext cx="7036904" cy="1325563"/>
          </a:xfrm>
        </p:spPr>
        <p:txBody>
          <a:bodyPr>
            <a:normAutofit/>
          </a:bodyPr>
          <a:lstStyle>
            <a:lvl1pPr>
              <a:defRPr sz="3000" b="1">
                <a:solidFill>
                  <a:srgbClr val="44546A"/>
                </a:solidFill>
                <a:latin typeface="Tw Cen MT" panose="020B0602020104020603" pitchFamily="34" charset="77"/>
              </a:defRPr>
            </a:lvl1pPr>
          </a:lstStyle>
          <a:p>
            <a:r>
              <a:rPr lang="en-US" dirty="0"/>
              <a:t>Click to edit Master title style</a:t>
            </a:r>
          </a:p>
        </p:txBody>
      </p:sp>
      <p:sp>
        <p:nvSpPr>
          <p:cNvPr id="7" name="Content Placeholder 2">
            <a:extLst>
              <a:ext uri="{FF2B5EF4-FFF2-40B4-BE49-F238E27FC236}">
                <a16:creationId xmlns:a16="http://schemas.microsoft.com/office/drawing/2014/main" id="{8D6E2D1D-F6D4-0C7F-A48A-8BC7486CC2F1}"/>
              </a:ext>
            </a:extLst>
          </p:cNvPr>
          <p:cNvSpPr>
            <a:spLocks noGrp="1"/>
          </p:cNvSpPr>
          <p:nvPr>
            <p:ph idx="1" hasCustomPrompt="1"/>
          </p:nvPr>
        </p:nvSpPr>
        <p:spPr>
          <a:xfrm>
            <a:off x="1065971" y="2324099"/>
            <a:ext cx="7630767" cy="4351338"/>
          </a:xfrm>
        </p:spPr>
        <p:txBody>
          <a:bodyPr>
            <a:normAutofit/>
          </a:bodyPr>
          <a:lstStyle>
            <a:lvl1pPr>
              <a:defRPr sz="2000">
                <a:solidFill>
                  <a:srgbClr val="44546A"/>
                </a:solidFill>
                <a:latin typeface="Tw Cen MT" panose="020B0602020104020603" pitchFamily="34" charset="77"/>
              </a:defRPr>
            </a:lvl1pPr>
            <a:lvl2pPr>
              <a:defRPr sz="1900">
                <a:solidFill>
                  <a:srgbClr val="44546A"/>
                </a:solidFill>
                <a:latin typeface="Helvetica" pitchFamily="2" charset="0"/>
              </a:defRPr>
            </a:lvl2pPr>
            <a:lvl3pPr>
              <a:defRPr>
                <a:solidFill>
                  <a:srgbClr val="44546A"/>
                </a:solidFill>
              </a:defRPr>
            </a:lvl3pPr>
          </a:lstStyle>
          <a:p>
            <a:pPr lvl="0"/>
            <a:r>
              <a:rPr lang="en-US" dirty="0"/>
              <a:t>Click to edit Master text styles</a:t>
            </a:r>
          </a:p>
        </p:txBody>
      </p:sp>
    </p:spTree>
    <p:extLst>
      <p:ext uri="{BB962C8B-B14F-4D97-AF65-F5344CB8AC3E}">
        <p14:creationId xmlns:p14="http://schemas.microsoft.com/office/powerpoint/2010/main" val="39419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2" name="Image 1" descr="Une image contenant conception&#10;&#10;Description générée automatiquement avec une confiance faible">
            <a:extLst>
              <a:ext uri="{FF2B5EF4-FFF2-40B4-BE49-F238E27FC236}">
                <a16:creationId xmlns:a16="http://schemas.microsoft.com/office/drawing/2014/main" id="{03371AF2-72F5-1655-43E0-4D1ACDF0AB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06F2C2C-C436-5C11-DD09-12491580E142}"/>
              </a:ext>
            </a:extLst>
          </p:cNvPr>
          <p:cNvSpPr txBox="1">
            <a:spLocks/>
          </p:cNvSpPr>
          <p:nvPr userDrawn="1"/>
        </p:nvSpPr>
        <p:spPr>
          <a:xfrm>
            <a:off x="1065970" y="365126"/>
            <a:ext cx="7948821" cy="315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b="1" kern="1200">
                <a:solidFill>
                  <a:srgbClr val="8FCACE"/>
                </a:solidFill>
                <a:latin typeface="Tw Cen MT" panose="020B0602020104020603" pitchFamily="34" charset="77"/>
                <a:ea typeface="+mj-ea"/>
                <a:cs typeface="+mj-cs"/>
              </a:defRPr>
            </a:lvl1pPr>
          </a:lstStyle>
          <a:p>
            <a:r>
              <a:rPr lang="en-US" sz="1800" dirty="0" err="1">
                <a:solidFill>
                  <a:srgbClr val="E5AC82"/>
                </a:solidFill>
              </a:rPr>
              <a:t>Chapitre</a:t>
            </a:r>
            <a:r>
              <a:rPr lang="en-US" sz="1800" dirty="0">
                <a:solidFill>
                  <a:srgbClr val="E5AC82"/>
                </a:solidFill>
              </a:rPr>
              <a:t> 3 : Les procédures et les sanctions possibles</a:t>
            </a:r>
          </a:p>
        </p:txBody>
      </p:sp>
      <p:sp>
        <p:nvSpPr>
          <p:cNvPr id="4" name="Date Placeholder 3"/>
          <p:cNvSpPr>
            <a:spLocks noGrp="1"/>
          </p:cNvSpPr>
          <p:nvPr>
            <p:ph type="dt" sz="half" idx="10"/>
          </p:nvPr>
        </p:nvSpPr>
        <p:spPr/>
        <p:txBody>
          <a:bodyPr/>
          <a:lstStyle/>
          <a:p>
            <a:fld id="{C764DE79-268F-4C1A-8933-263129D2AF90}" type="datetimeFigureOut">
              <a:rPr lang="en-US"/>
              <a:t>23/10/2024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
        <p:nvSpPr>
          <p:cNvPr id="3" name="Title 1">
            <a:extLst>
              <a:ext uri="{FF2B5EF4-FFF2-40B4-BE49-F238E27FC236}">
                <a16:creationId xmlns:a16="http://schemas.microsoft.com/office/drawing/2014/main" id="{08523360-BCA2-6DBD-3D75-96A81E682628}"/>
              </a:ext>
            </a:extLst>
          </p:cNvPr>
          <p:cNvSpPr>
            <a:spLocks noGrp="1"/>
          </p:cNvSpPr>
          <p:nvPr>
            <p:ph type="title"/>
          </p:nvPr>
        </p:nvSpPr>
        <p:spPr>
          <a:xfrm>
            <a:off x="1659834" y="863600"/>
            <a:ext cx="7036904" cy="1325563"/>
          </a:xfrm>
        </p:spPr>
        <p:txBody>
          <a:bodyPr>
            <a:normAutofit/>
          </a:bodyPr>
          <a:lstStyle>
            <a:lvl1pPr>
              <a:defRPr sz="3000" b="1">
                <a:solidFill>
                  <a:srgbClr val="44546A"/>
                </a:solidFill>
                <a:latin typeface="Tw Cen MT" panose="020B0602020104020603" pitchFamily="34" charset="77"/>
              </a:defRPr>
            </a:lvl1pPr>
          </a:lstStyle>
          <a:p>
            <a:r>
              <a:rPr lang="en-US" dirty="0"/>
              <a:t>Click to edit Master title style</a:t>
            </a:r>
          </a:p>
        </p:txBody>
      </p:sp>
      <p:sp>
        <p:nvSpPr>
          <p:cNvPr id="7" name="Content Placeholder 2">
            <a:extLst>
              <a:ext uri="{FF2B5EF4-FFF2-40B4-BE49-F238E27FC236}">
                <a16:creationId xmlns:a16="http://schemas.microsoft.com/office/drawing/2014/main" id="{8D6E2D1D-F6D4-0C7F-A48A-8BC7486CC2F1}"/>
              </a:ext>
            </a:extLst>
          </p:cNvPr>
          <p:cNvSpPr>
            <a:spLocks noGrp="1"/>
          </p:cNvSpPr>
          <p:nvPr>
            <p:ph idx="1" hasCustomPrompt="1"/>
          </p:nvPr>
        </p:nvSpPr>
        <p:spPr>
          <a:xfrm>
            <a:off x="1065971" y="2324099"/>
            <a:ext cx="7630767" cy="4351338"/>
          </a:xfrm>
        </p:spPr>
        <p:txBody>
          <a:bodyPr>
            <a:normAutofit/>
          </a:bodyPr>
          <a:lstStyle>
            <a:lvl1pPr>
              <a:defRPr sz="2000">
                <a:solidFill>
                  <a:srgbClr val="44546A"/>
                </a:solidFill>
                <a:latin typeface="Tw Cen MT" panose="020B0602020104020603" pitchFamily="34" charset="77"/>
              </a:defRPr>
            </a:lvl1pPr>
            <a:lvl2pPr>
              <a:defRPr sz="1900">
                <a:solidFill>
                  <a:srgbClr val="44546A"/>
                </a:solidFill>
                <a:latin typeface="Helvetica" pitchFamily="2" charset="0"/>
              </a:defRPr>
            </a:lvl2pPr>
            <a:lvl3pPr>
              <a:defRPr>
                <a:solidFill>
                  <a:srgbClr val="44546A"/>
                </a:solidFill>
              </a:defRPr>
            </a:lvl3pPr>
          </a:lstStyle>
          <a:p>
            <a:pPr lvl="0"/>
            <a:r>
              <a:rPr lang="en-US" dirty="0"/>
              <a:t>Click to edit Master text styles</a:t>
            </a:r>
          </a:p>
        </p:txBody>
      </p:sp>
    </p:spTree>
    <p:extLst>
      <p:ext uri="{BB962C8B-B14F-4D97-AF65-F5344CB8AC3E}">
        <p14:creationId xmlns:p14="http://schemas.microsoft.com/office/powerpoint/2010/main" val="491948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8" name="Image 7" descr="Une image contenant capture d’écran, conception&#10;&#10;Description générée automatiquement">
            <a:extLst>
              <a:ext uri="{FF2B5EF4-FFF2-40B4-BE49-F238E27FC236}">
                <a16:creationId xmlns:a16="http://schemas.microsoft.com/office/drawing/2014/main" id="{322714ED-913F-D0EF-382B-0B0654D667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C764DE79-268F-4C1A-8933-263129D2AF90}" type="datetimeFigureOut">
              <a:rPr lang="en-US"/>
              <a:t>23/10/2024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
        <p:nvSpPr>
          <p:cNvPr id="2" name="Title 1">
            <a:extLst>
              <a:ext uri="{FF2B5EF4-FFF2-40B4-BE49-F238E27FC236}">
                <a16:creationId xmlns:a16="http://schemas.microsoft.com/office/drawing/2014/main" id="{56253A4B-C61A-82F3-E5A4-DF9411F44339}"/>
              </a:ext>
            </a:extLst>
          </p:cNvPr>
          <p:cNvSpPr txBox="1">
            <a:spLocks/>
          </p:cNvSpPr>
          <p:nvPr userDrawn="1"/>
        </p:nvSpPr>
        <p:spPr>
          <a:xfrm>
            <a:off x="1065970" y="365126"/>
            <a:ext cx="7948821" cy="315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b="1" kern="1200">
                <a:solidFill>
                  <a:srgbClr val="8FCACE"/>
                </a:solidFill>
                <a:latin typeface="Tw Cen MT" panose="020B0602020104020603" pitchFamily="34" charset="77"/>
                <a:ea typeface="+mj-ea"/>
                <a:cs typeface="+mj-cs"/>
              </a:defRPr>
            </a:lvl1pPr>
          </a:lstStyle>
          <a:p>
            <a:r>
              <a:rPr lang="en-US" sz="1800" dirty="0" err="1">
                <a:solidFill>
                  <a:srgbClr val="AFBEDD"/>
                </a:solidFill>
              </a:rPr>
              <a:t>Chapitre</a:t>
            </a:r>
            <a:r>
              <a:rPr lang="en-US" sz="1800" dirty="0">
                <a:solidFill>
                  <a:srgbClr val="AFBEDD"/>
                </a:solidFill>
              </a:rPr>
              <a:t> 4 : Comment </a:t>
            </a:r>
            <a:r>
              <a:rPr lang="en-US" sz="1800" dirty="0" err="1">
                <a:solidFill>
                  <a:srgbClr val="AFBEDD"/>
                </a:solidFill>
              </a:rPr>
              <a:t>agir</a:t>
            </a:r>
            <a:r>
              <a:rPr lang="en-US" sz="1800" dirty="0">
                <a:solidFill>
                  <a:srgbClr val="AFBEDD"/>
                </a:solidFill>
              </a:rPr>
              <a:t> à son </a:t>
            </a:r>
            <a:r>
              <a:rPr lang="en-US" sz="1800" dirty="0" err="1">
                <a:solidFill>
                  <a:srgbClr val="AFBEDD"/>
                </a:solidFill>
              </a:rPr>
              <a:t>niveau</a:t>
            </a:r>
            <a:r>
              <a:rPr lang="en-US" sz="1800" dirty="0">
                <a:solidFill>
                  <a:srgbClr val="AFBEDD"/>
                </a:solidFill>
              </a:rPr>
              <a:t> ?</a:t>
            </a:r>
          </a:p>
        </p:txBody>
      </p:sp>
      <p:sp>
        <p:nvSpPr>
          <p:cNvPr id="3" name="Title 1">
            <a:extLst>
              <a:ext uri="{FF2B5EF4-FFF2-40B4-BE49-F238E27FC236}">
                <a16:creationId xmlns:a16="http://schemas.microsoft.com/office/drawing/2014/main" id="{4C1BAFD8-60BC-2B55-7CB8-2D17C4003205}"/>
              </a:ext>
            </a:extLst>
          </p:cNvPr>
          <p:cNvSpPr>
            <a:spLocks noGrp="1"/>
          </p:cNvSpPr>
          <p:nvPr>
            <p:ph type="title"/>
          </p:nvPr>
        </p:nvSpPr>
        <p:spPr>
          <a:xfrm>
            <a:off x="1659834" y="863600"/>
            <a:ext cx="7036904" cy="1325563"/>
          </a:xfrm>
        </p:spPr>
        <p:txBody>
          <a:bodyPr>
            <a:normAutofit/>
          </a:bodyPr>
          <a:lstStyle>
            <a:lvl1pPr>
              <a:defRPr sz="3000" b="1">
                <a:solidFill>
                  <a:srgbClr val="44546A"/>
                </a:solidFill>
                <a:latin typeface="Tw Cen MT" panose="020B0602020104020603" pitchFamily="34" charset="77"/>
              </a:defRPr>
            </a:lvl1pPr>
          </a:lstStyle>
          <a:p>
            <a:r>
              <a:rPr lang="en-US" dirty="0"/>
              <a:t>Click to edit Master title style</a:t>
            </a:r>
          </a:p>
        </p:txBody>
      </p:sp>
      <p:sp>
        <p:nvSpPr>
          <p:cNvPr id="7" name="Content Placeholder 2">
            <a:extLst>
              <a:ext uri="{FF2B5EF4-FFF2-40B4-BE49-F238E27FC236}">
                <a16:creationId xmlns:a16="http://schemas.microsoft.com/office/drawing/2014/main" id="{43B709BF-3633-82DF-9B9B-1334198E12A2}"/>
              </a:ext>
            </a:extLst>
          </p:cNvPr>
          <p:cNvSpPr>
            <a:spLocks noGrp="1"/>
          </p:cNvSpPr>
          <p:nvPr>
            <p:ph idx="1" hasCustomPrompt="1"/>
          </p:nvPr>
        </p:nvSpPr>
        <p:spPr>
          <a:xfrm>
            <a:off x="1065971" y="2324099"/>
            <a:ext cx="7630767" cy="4351338"/>
          </a:xfrm>
        </p:spPr>
        <p:txBody>
          <a:bodyPr>
            <a:normAutofit/>
          </a:bodyPr>
          <a:lstStyle>
            <a:lvl1pPr>
              <a:defRPr sz="2000">
                <a:solidFill>
                  <a:srgbClr val="44546A"/>
                </a:solidFill>
                <a:latin typeface="Tw Cen MT" panose="020B0602020104020603" pitchFamily="34" charset="77"/>
              </a:defRPr>
            </a:lvl1pPr>
            <a:lvl2pPr>
              <a:defRPr sz="1900">
                <a:solidFill>
                  <a:srgbClr val="44546A"/>
                </a:solidFill>
                <a:latin typeface="Helvetica" pitchFamily="2" charset="0"/>
              </a:defRPr>
            </a:lvl2pPr>
            <a:lvl3pPr>
              <a:defRPr>
                <a:solidFill>
                  <a:srgbClr val="44546A"/>
                </a:solidFill>
              </a:defRPr>
            </a:lvl3pPr>
          </a:lstStyle>
          <a:p>
            <a:pPr lvl="0"/>
            <a:r>
              <a:rPr lang="en-US" dirty="0"/>
              <a:t>Click to edit Master text styles</a:t>
            </a:r>
          </a:p>
        </p:txBody>
      </p:sp>
    </p:spTree>
    <p:extLst>
      <p:ext uri="{BB962C8B-B14F-4D97-AF65-F5344CB8AC3E}">
        <p14:creationId xmlns:p14="http://schemas.microsoft.com/office/powerpoint/2010/main" val="1963274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036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9259" y="1559685"/>
            <a:ext cx="7772400" cy="2387600"/>
          </a:xfrm>
        </p:spPr>
        <p:txBody>
          <a:bodyPr anchor="b">
            <a:normAutofit/>
          </a:bodyPr>
          <a:lstStyle>
            <a:lvl1pPr algn="ctr">
              <a:defRPr sz="5400" b="1" spc="300">
                <a:solidFill>
                  <a:schemeClr val="bg1"/>
                </a:solidFill>
              </a:defRPr>
            </a:lvl1pPr>
          </a:lstStyle>
          <a:p>
            <a:r>
              <a:rPr lang="en-US" dirty="0"/>
              <a:t>INTRODUCTION</a:t>
            </a:r>
          </a:p>
        </p:txBody>
      </p:sp>
      <p:sp>
        <p:nvSpPr>
          <p:cNvPr id="4" name="Date Placeholder 3"/>
          <p:cNvSpPr>
            <a:spLocks noGrp="1"/>
          </p:cNvSpPr>
          <p:nvPr>
            <p:ph type="dt" sz="half" idx="10"/>
          </p:nvPr>
        </p:nvSpPr>
        <p:spPr/>
        <p:txBody>
          <a:bodyPr/>
          <a:lstStyle/>
          <a:p>
            <a:fld id="{C764DE79-268F-4C1A-8933-263129D2AF90}" type="datetimeFigureOut">
              <a:rPr lang="en-US"/>
              <a:t>23/10/2024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pic>
        <p:nvPicPr>
          <p:cNvPr id="8" name="Image 7" descr="Une image contenant dessin, croquis, clipart, dessin humoristique&#10;&#10;Description générée automatiquement">
            <a:extLst>
              <a:ext uri="{FF2B5EF4-FFF2-40B4-BE49-F238E27FC236}">
                <a16:creationId xmlns:a16="http://schemas.microsoft.com/office/drawing/2014/main" id="{2E90F074-8BE2-2E0A-DE06-A54F839D72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ZoneTexte 9">
            <a:extLst>
              <a:ext uri="{FF2B5EF4-FFF2-40B4-BE49-F238E27FC236}">
                <a16:creationId xmlns:a16="http://schemas.microsoft.com/office/drawing/2014/main" id="{7E315655-59B5-4C91-E9DD-B025FB5938B2}"/>
              </a:ext>
            </a:extLst>
          </p:cNvPr>
          <p:cNvSpPr txBox="1"/>
          <p:nvPr userDrawn="1"/>
        </p:nvSpPr>
        <p:spPr>
          <a:xfrm>
            <a:off x="2554356" y="1067242"/>
            <a:ext cx="4035287" cy="492443"/>
          </a:xfrm>
          <a:prstGeom prst="rect">
            <a:avLst/>
          </a:prstGeom>
          <a:noFill/>
        </p:spPr>
        <p:txBody>
          <a:bodyPr wrap="square" rtlCol="0">
            <a:spAutoFit/>
          </a:bodyPr>
          <a:lstStyle/>
          <a:p>
            <a:r>
              <a:rPr lang="fr-FR" sz="2600" b="1" dirty="0">
                <a:solidFill>
                  <a:srgbClr val="E5D182"/>
                </a:solidFill>
              </a:rPr>
              <a:t>  CHAPITRE 2</a:t>
            </a:r>
          </a:p>
        </p:txBody>
      </p:sp>
      <p:sp>
        <p:nvSpPr>
          <p:cNvPr id="11" name="Text Placeholder 2">
            <a:extLst>
              <a:ext uri="{FF2B5EF4-FFF2-40B4-BE49-F238E27FC236}">
                <a16:creationId xmlns:a16="http://schemas.microsoft.com/office/drawing/2014/main" id="{DF187466-678B-41B6-1839-DFB6B09C6E9E}"/>
              </a:ext>
            </a:extLst>
          </p:cNvPr>
          <p:cNvSpPr>
            <a:spLocks noGrp="1"/>
          </p:cNvSpPr>
          <p:nvPr>
            <p:ph type="body" idx="1"/>
          </p:nvPr>
        </p:nvSpPr>
        <p:spPr>
          <a:xfrm>
            <a:off x="2686050" y="1682219"/>
            <a:ext cx="4825448" cy="2387600"/>
          </a:xfrm>
        </p:spPr>
        <p:txBody>
          <a:bodyPr>
            <a:normAutofit/>
          </a:bodyPr>
          <a:lstStyle>
            <a:lvl1pPr marL="0" indent="0">
              <a:buNone/>
              <a:defRPr sz="5000" b="1">
                <a:solidFill>
                  <a:srgbClr val="44546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76941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9259" y="1559685"/>
            <a:ext cx="7772400" cy="2387600"/>
          </a:xfrm>
        </p:spPr>
        <p:txBody>
          <a:bodyPr anchor="b">
            <a:normAutofit/>
          </a:bodyPr>
          <a:lstStyle>
            <a:lvl1pPr algn="ctr">
              <a:defRPr sz="5400" b="1" spc="300">
                <a:solidFill>
                  <a:schemeClr val="bg1"/>
                </a:solidFill>
              </a:defRPr>
            </a:lvl1pPr>
          </a:lstStyle>
          <a:p>
            <a:r>
              <a:rPr lang="en-US" dirty="0"/>
              <a:t>INTRODUCTION</a:t>
            </a:r>
          </a:p>
        </p:txBody>
      </p:sp>
      <p:sp>
        <p:nvSpPr>
          <p:cNvPr id="4" name="Date Placeholder 3"/>
          <p:cNvSpPr>
            <a:spLocks noGrp="1"/>
          </p:cNvSpPr>
          <p:nvPr>
            <p:ph type="dt" sz="half" idx="10"/>
          </p:nvPr>
        </p:nvSpPr>
        <p:spPr/>
        <p:txBody>
          <a:bodyPr/>
          <a:lstStyle/>
          <a:p>
            <a:fld id="{C764DE79-268F-4C1A-8933-263129D2AF90}" type="datetimeFigureOut">
              <a:rPr lang="en-US"/>
              <a:t>23/10/2024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pic>
        <p:nvPicPr>
          <p:cNvPr id="7" name="Image 6" descr="Une image contenant dessin, croquis, illustration, Dessin au trait&#10;&#10;Description générée automatiquement">
            <a:extLst>
              <a:ext uri="{FF2B5EF4-FFF2-40B4-BE49-F238E27FC236}">
                <a16:creationId xmlns:a16="http://schemas.microsoft.com/office/drawing/2014/main" id="{E76EFE27-759C-2AC1-B773-47166CEE1A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ZoneTexte 11">
            <a:extLst>
              <a:ext uri="{FF2B5EF4-FFF2-40B4-BE49-F238E27FC236}">
                <a16:creationId xmlns:a16="http://schemas.microsoft.com/office/drawing/2014/main" id="{EE77D0DB-025C-00DE-2C89-2FCBDAE5F6AE}"/>
              </a:ext>
            </a:extLst>
          </p:cNvPr>
          <p:cNvSpPr txBox="1"/>
          <p:nvPr userDrawn="1"/>
        </p:nvSpPr>
        <p:spPr>
          <a:xfrm>
            <a:off x="2554356" y="1423161"/>
            <a:ext cx="4035287" cy="492443"/>
          </a:xfrm>
          <a:prstGeom prst="rect">
            <a:avLst/>
          </a:prstGeom>
          <a:noFill/>
        </p:spPr>
        <p:txBody>
          <a:bodyPr wrap="square" rtlCol="0">
            <a:spAutoFit/>
          </a:bodyPr>
          <a:lstStyle/>
          <a:p>
            <a:r>
              <a:rPr lang="fr-FR" sz="2600" b="1" dirty="0">
                <a:solidFill>
                  <a:srgbClr val="E5AC82"/>
                </a:solidFill>
              </a:rPr>
              <a:t>  CHAPITRE 3</a:t>
            </a:r>
          </a:p>
        </p:txBody>
      </p:sp>
      <p:sp>
        <p:nvSpPr>
          <p:cNvPr id="13" name="Text Placeholder 2">
            <a:extLst>
              <a:ext uri="{FF2B5EF4-FFF2-40B4-BE49-F238E27FC236}">
                <a16:creationId xmlns:a16="http://schemas.microsoft.com/office/drawing/2014/main" id="{A12E5DA4-9949-56A7-3FCC-D05F1B382E5F}"/>
              </a:ext>
            </a:extLst>
          </p:cNvPr>
          <p:cNvSpPr>
            <a:spLocks noGrp="1"/>
          </p:cNvSpPr>
          <p:nvPr>
            <p:ph type="body" idx="1"/>
          </p:nvPr>
        </p:nvSpPr>
        <p:spPr>
          <a:xfrm>
            <a:off x="2686050" y="2038138"/>
            <a:ext cx="4825448" cy="2387600"/>
          </a:xfrm>
        </p:spPr>
        <p:txBody>
          <a:bodyPr>
            <a:normAutofit/>
          </a:bodyPr>
          <a:lstStyle>
            <a:lvl1pPr marL="0" indent="0">
              <a:buNone/>
              <a:defRPr sz="5000" b="1">
                <a:solidFill>
                  <a:srgbClr val="44546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93607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9259" y="1559685"/>
            <a:ext cx="7772400" cy="2387600"/>
          </a:xfrm>
        </p:spPr>
        <p:txBody>
          <a:bodyPr anchor="b">
            <a:normAutofit/>
          </a:bodyPr>
          <a:lstStyle>
            <a:lvl1pPr algn="ctr">
              <a:defRPr sz="5400" b="1" spc="300">
                <a:solidFill>
                  <a:schemeClr val="bg1"/>
                </a:solidFill>
              </a:defRPr>
            </a:lvl1pPr>
          </a:lstStyle>
          <a:p>
            <a:r>
              <a:rPr lang="en-US" dirty="0"/>
              <a:t>INTRODUCTION</a:t>
            </a:r>
          </a:p>
        </p:txBody>
      </p:sp>
      <p:sp>
        <p:nvSpPr>
          <p:cNvPr id="4" name="Date Placeholder 3"/>
          <p:cNvSpPr>
            <a:spLocks noGrp="1"/>
          </p:cNvSpPr>
          <p:nvPr>
            <p:ph type="dt" sz="half" idx="10"/>
          </p:nvPr>
        </p:nvSpPr>
        <p:spPr/>
        <p:txBody>
          <a:bodyPr/>
          <a:lstStyle/>
          <a:p>
            <a:fld id="{C764DE79-268F-4C1A-8933-263129D2AF90}" type="datetimeFigureOut">
              <a:rPr lang="en-US"/>
              <a:t>23/10/2024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pic>
        <p:nvPicPr>
          <p:cNvPr id="8" name="Image 7" descr="Une image contenant dessin, croquis, Dessin au trait, illustration&#10;&#10;Description générée automatiquement">
            <a:extLst>
              <a:ext uri="{FF2B5EF4-FFF2-40B4-BE49-F238E27FC236}">
                <a16:creationId xmlns:a16="http://schemas.microsoft.com/office/drawing/2014/main" id="{7C4993E0-B8DB-1112-F73B-06D8D0F630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ZoneTexte 9">
            <a:extLst>
              <a:ext uri="{FF2B5EF4-FFF2-40B4-BE49-F238E27FC236}">
                <a16:creationId xmlns:a16="http://schemas.microsoft.com/office/drawing/2014/main" id="{1CCFF539-45A4-CA51-F3BE-38C2B2217EC4}"/>
              </a:ext>
            </a:extLst>
          </p:cNvPr>
          <p:cNvSpPr txBox="1"/>
          <p:nvPr userDrawn="1"/>
        </p:nvSpPr>
        <p:spPr>
          <a:xfrm>
            <a:off x="2554356" y="1423161"/>
            <a:ext cx="4035287" cy="492443"/>
          </a:xfrm>
          <a:prstGeom prst="rect">
            <a:avLst/>
          </a:prstGeom>
          <a:noFill/>
        </p:spPr>
        <p:txBody>
          <a:bodyPr wrap="square" rtlCol="0">
            <a:spAutoFit/>
          </a:bodyPr>
          <a:lstStyle/>
          <a:p>
            <a:r>
              <a:rPr lang="fr-FR" sz="2600" b="1" dirty="0">
                <a:solidFill>
                  <a:srgbClr val="AFBEDD"/>
                </a:solidFill>
              </a:rPr>
              <a:t>  CHAPITRE 4</a:t>
            </a:r>
          </a:p>
        </p:txBody>
      </p:sp>
      <p:sp>
        <p:nvSpPr>
          <p:cNvPr id="11" name="Text Placeholder 2">
            <a:extLst>
              <a:ext uri="{FF2B5EF4-FFF2-40B4-BE49-F238E27FC236}">
                <a16:creationId xmlns:a16="http://schemas.microsoft.com/office/drawing/2014/main" id="{0D773A41-0259-ECF3-BD0B-8AD41CA0B874}"/>
              </a:ext>
            </a:extLst>
          </p:cNvPr>
          <p:cNvSpPr>
            <a:spLocks noGrp="1"/>
          </p:cNvSpPr>
          <p:nvPr>
            <p:ph type="body" idx="1"/>
          </p:nvPr>
        </p:nvSpPr>
        <p:spPr>
          <a:xfrm>
            <a:off x="2686050" y="2038138"/>
            <a:ext cx="4825448" cy="2387600"/>
          </a:xfrm>
        </p:spPr>
        <p:txBody>
          <a:bodyPr>
            <a:normAutofit/>
          </a:bodyPr>
          <a:lstStyle>
            <a:lvl1pPr marL="0" indent="0">
              <a:buNone/>
              <a:defRPr sz="5000" b="1">
                <a:solidFill>
                  <a:srgbClr val="44546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80988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64DE79-268F-4C1A-8933-263129D2AF90}" type="datetimeFigureOut">
              <a:rPr lang="en-US"/>
              <a:t>23/10/2024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2756427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Image 7" descr="Une image contenant cadre&#10;&#10;Description générée automatiquement avec une confiance moyenne">
            <a:extLst>
              <a:ext uri="{FF2B5EF4-FFF2-40B4-BE49-F238E27FC236}">
                <a16:creationId xmlns:a16="http://schemas.microsoft.com/office/drawing/2014/main" id="{9C230560-CA9D-23DD-C1B4-F4E1C1FCED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9144001" cy="6858001"/>
          </a:xfrm>
          <a:prstGeom prst="rect">
            <a:avLst/>
          </a:prstGeom>
        </p:spPr>
      </p:pic>
      <p:sp>
        <p:nvSpPr>
          <p:cNvPr id="4" name="Date Placeholder 3"/>
          <p:cNvSpPr>
            <a:spLocks noGrp="1"/>
          </p:cNvSpPr>
          <p:nvPr>
            <p:ph type="dt" sz="half" idx="10"/>
          </p:nvPr>
        </p:nvSpPr>
        <p:spPr/>
        <p:txBody>
          <a:bodyPr/>
          <a:lstStyle/>
          <a:p>
            <a:fld id="{C764DE79-268F-4C1A-8933-263129D2AF90}" type="datetimeFigureOut">
              <a:rPr lang="en-US"/>
              <a:t>23/10/2024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
        <p:nvSpPr>
          <p:cNvPr id="9" name="Title 1">
            <a:extLst>
              <a:ext uri="{FF2B5EF4-FFF2-40B4-BE49-F238E27FC236}">
                <a16:creationId xmlns:a16="http://schemas.microsoft.com/office/drawing/2014/main" id="{96448E58-1970-671F-9B7C-AB12537C0B66}"/>
              </a:ext>
            </a:extLst>
          </p:cNvPr>
          <p:cNvSpPr>
            <a:spLocks noGrp="1"/>
          </p:cNvSpPr>
          <p:nvPr>
            <p:ph type="title"/>
          </p:nvPr>
        </p:nvSpPr>
        <p:spPr>
          <a:xfrm>
            <a:off x="1065971" y="863600"/>
            <a:ext cx="7630767" cy="1325563"/>
          </a:xfrm>
        </p:spPr>
        <p:txBody>
          <a:bodyPr>
            <a:normAutofit/>
          </a:bodyPr>
          <a:lstStyle>
            <a:lvl1pPr>
              <a:defRPr sz="3000" b="1">
                <a:solidFill>
                  <a:srgbClr val="44546A"/>
                </a:solidFill>
                <a:latin typeface="Tw Cen MT" panose="020B0602020104020603" pitchFamily="34" charset="77"/>
              </a:defRPr>
            </a:lvl1pPr>
          </a:lstStyle>
          <a:p>
            <a:r>
              <a:rPr lang="en-US" dirty="0"/>
              <a:t>Click to edit Master title style</a:t>
            </a:r>
          </a:p>
        </p:txBody>
      </p:sp>
      <p:sp>
        <p:nvSpPr>
          <p:cNvPr id="10" name="Content Placeholder 2">
            <a:extLst>
              <a:ext uri="{FF2B5EF4-FFF2-40B4-BE49-F238E27FC236}">
                <a16:creationId xmlns:a16="http://schemas.microsoft.com/office/drawing/2014/main" id="{A69513B6-DECC-9E80-D373-0510D384FBF0}"/>
              </a:ext>
            </a:extLst>
          </p:cNvPr>
          <p:cNvSpPr>
            <a:spLocks noGrp="1"/>
          </p:cNvSpPr>
          <p:nvPr>
            <p:ph idx="1" hasCustomPrompt="1"/>
          </p:nvPr>
        </p:nvSpPr>
        <p:spPr>
          <a:xfrm>
            <a:off x="1065971" y="2324099"/>
            <a:ext cx="7630767" cy="4351338"/>
          </a:xfrm>
        </p:spPr>
        <p:txBody>
          <a:bodyPr/>
          <a:lstStyle>
            <a:lvl1pPr>
              <a:defRPr sz="1900">
                <a:solidFill>
                  <a:srgbClr val="44546A"/>
                </a:solidFill>
                <a:latin typeface="Helvetica" pitchFamily="2" charset="0"/>
              </a:defRPr>
            </a:lvl1pPr>
            <a:lvl2pPr>
              <a:defRPr sz="1900">
                <a:solidFill>
                  <a:srgbClr val="44546A"/>
                </a:solidFill>
                <a:latin typeface="Helvetica" pitchFamily="2" charset="0"/>
              </a:defRPr>
            </a:lvl2pPr>
            <a:lvl3pPr>
              <a:defRPr>
                <a:solidFill>
                  <a:srgbClr val="44546A"/>
                </a:solidFill>
              </a:defRPr>
            </a:lvl3pPr>
          </a:lstStyle>
          <a:p>
            <a:pPr lvl="0"/>
            <a:r>
              <a:rPr lang="en-US" dirty="0"/>
              <a:t>Click to edit Master text styles</a:t>
            </a:r>
          </a:p>
        </p:txBody>
      </p:sp>
      <p:sp>
        <p:nvSpPr>
          <p:cNvPr id="12" name="Title 1">
            <a:extLst>
              <a:ext uri="{FF2B5EF4-FFF2-40B4-BE49-F238E27FC236}">
                <a16:creationId xmlns:a16="http://schemas.microsoft.com/office/drawing/2014/main" id="{9FBB66EB-1DBA-8D5F-A3A4-E3AF31C4CC54}"/>
              </a:ext>
            </a:extLst>
          </p:cNvPr>
          <p:cNvSpPr txBox="1">
            <a:spLocks/>
          </p:cNvSpPr>
          <p:nvPr userDrawn="1"/>
        </p:nvSpPr>
        <p:spPr>
          <a:xfrm>
            <a:off x="1065970" y="365126"/>
            <a:ext cx="7948821" cy="315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b="1" kern="1200">
                <a:solidFill>
                  <a:srgbClr val="8FCACE"/>
                </a:solidFill>
                <a:latin typeface="Tw Cen MT" panose="020B0602020104020603" pitchFamily="34" charset="77"/>
                <a:ea typeface="+mj-ea"/>
                <a:cs typeface="+mj-cs"/>
              </a:defRPr>
            </a:lvl1pPr>
          </a:lstStyle>
          <a:p>
            <a:r>
              <a:rPr lang="en-US" sz="1800" dirty="0" err="1">
                <a:solidFill>
                  <a:srgbClr val="E5D182"/>
                </a:solidFill>
              </a:rPr>
              <a:t>Chapitre</a:t>
            </a:r>
            <a:r>
              <a:rPr lang="en-US" sz="1800" dirty="0">
                <a:solidFill>
                  <a:srgbClr val="E5D182"/>
                </a:solidFill>
              </a:rPr>
              <a:t> 2 : </a:t>
            </a:r>
            <a:r>
              <a:rPr lang="en-US" sz="1800" dirty="0" err="1">
                <a:solidFill>
                  <a:srgbClr val="E5D182"/>
                </a:solidFill>
              </a:rPr>
              <a:t>Comprendre</a:t>
            </a:r>
            <a:r>
              <a:rPr lang="en-US" sz="1800" dirty="0">
                <a:solidFill>
                  <a:srgbClr val="E5D182"/>
                </a:solidFill>
              </a:rPr>
              <a:t> les </a:t>
            </a:r>
            <a:r>
              <a:rPr lang="en-US" sz="1800" dirty="0" err="1">
                <a:solidFill>
                  <a:srgbClr val="E5D182"/>
                </a:solidFill>
              </a:rPr>
              <a:t>conséquences</a:t>
            </a:r>
            <a:r>
              <a:rPr lang="en-US" sz="1800" dirty="0">
                <a:solidFill>
                  <a:srgbClr val="E5D182"/>
                </a:solidFill>
              </a:rPr>
              <a:t> et les </a:t>
            </a:r>
            <a:r>
              <a:rPr lang="en-US" sz="1800" dirty="0" err="1">
                <a:solidFill>
                  <a:srgbClr val="E5D182"/>
                </a:solidFill>
              </a:rPr>
              <a:t>mécanismes</a:t>
            </a:r>
            <a:r>
              <a:rPr lang="en-US" sz="1800" dirty="0">
                <a:solidFill>
                  <a:srgbClr val="E5D182"/>
                </a:solidFill>
              </a:rPr>
              <a:t> des violences sexists et sexuelles </a:t>
            </a:r>
          </a:p>
        </p:txBody>
      </p:sp>
    </p:spTree>
    <p:extLst>
      <p:ext uri="{BB962C8B-B14F-4D97-AF65-F5344CB8AC3E}">
        <p14:creationId xmlns:p14="http://schemas.microsoft.com/office/powerpoint/2010/main" val="3970447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9" name="Image 8" descr="Une image contenant conception&#10;&#10;Description générée automatiquement avec une confiance faible">
            <a:extLst>
              <a:ext uri="{FF2B5EF4-FFF2-40B4-BE49-F238E27FC236}">
                <a16:creationId xmlns:a16="http://schemas.microsoft.com/office/drawing/2014/main" id="{26F5AEDB-3447-5EBA-C335-568ED67BBC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C764DE79-268F-4C1A-8933-263129D2AF90}" type="datetimeFigureOut">
              <a:rPr lang="en-US"/>
              <a:t>23/10/2024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
        <p:nvSpPr>
          <p:cNvPr id="10" name="Title 1">
            <a:extLst>
              <a:ext uri="{FF2B5EF4-FFF2-40B4-BE49-F238E27FC236}">
                <a16:creationId xmlns:a16="http://schemas.microsoft.com/office/drawing/2014/main" id="{6F1B9E3B-1300-F30B-9EE4-899D24FF2FC0}"/>
              </a:ext>
            </a:extLst>
          </p:cNvPr>
          <p:cNvSpPr>
            <a:spLocks noGrp="1"/>
          </p:cNvSpPr>
          <p:nvPr>
            <p:ph type="title"/>
          </p:nvPr>
        </p:nvSpPr>
        <p:spPr>
          <a:xfrm>
            <a:off x="1065971" y="365126"/>
            <a:ext cx="7630767" cy="1325563"/>
          </a:xfrm>
        </p:spPr>
        <p:txBody>
          <a:bodyPr>
            <a:normAutofit/>
          </a:bodyPr>
          <a:lstStyle>
            <a:lvl1pPr>
              <a:defRPr sz="3000" b="1">
                <a:solidFill>
                  <a:srgbClr val="44546A"/>
                </a:solidFill>
                <a:latin typeface="Tw Cen MT" panose="020B0602020104020603" pitchFamily="34" charset="77"/>
              </a:defRPr>
            </a:lvl1pPr>
          </a:lstStyle>
          <a:p>
            <a:r>
              <a:rPr lang="en-US" dirty="0"/>
              <a:t>Click to edit Master title style</a:t>
            </a:r>
          </a:p>
        </p:txBody>
      </p:sp>
      <p:sp>
        <p:nvSpPr>
          <p:cNvPr id="11" name="Content Placeholder 2">
            <a:extLst>
              <a:ext uri="{FF2B5EF4-FFF2-40B4-BE49-F238E27FC236}">
                <a16:creationId xmlns:a16="http://schemas.microsoft.com/office/drawing/2014/main" id="{CE20DA6C-B48D-B534-DBA6-E76BE3365785}"/>
              </a:ext>
            </a:extLst>
          </p:cNvPr>
          <p:cNvSpPr>
            <a:spLocks noGrp="1"/>
          </p:cNvSpPr>
          <p:nvPr>
            <p:ph idx="1" hasCustomPrompt="1"/>
          </p:nvPr>
        </p:nvSpPr>
        <p:spPr>
          <a:xfrm>
            <a:off x="1065971" y="1825625"/>
            <a:ext cx="7630767" cy="4351338"/>
          </a:xfrm>
        </p:spPr>
        <p:txBody>
          <a:bodyPr/>
          <a:lstStyle>
            <a:lvl1pPr>
              <a:defRPr sz="1900">
                <a:solidFill>
                  <a:srgbClr val="44546A"/>
                </a:solidFill>
                <a:latin typeface="Helvetica" pitchFamily="2" charset="0"/>
              </a:defRPr>
            </a:lvl1pPr>
            <a:lvl2pPr>
              <a:defRPr sz="1900">
                <a:solidFill>
                  <a:srgbClr val="44546A"/>
                </a:solidFill>
                <a:latin typeface="Helvetica" pitchFamily="2" charset="0"/>
              </a:defRPr>
            </a:lvl2pPr>
            <a:lvl3pPr>
              <a:defRPr>
                <a:solidFill>
                  <a:srgbClr val="44546A"/>
                </a:solidFill>
              </a:defRPr>
            </a:lvl3pPr>
          </a:lstStyle>
          <a:p>
            <a:pPr lvl="0"/>
            <a:r>
              <a:rPr lang="en-US" dirty="0"/>
              <a:t>Click to edit Master text styles</a:t>
            </a:r>
          </a:p>
        </p:txBody>
      </p:sp>
    </p:spTree>
    <p:extLst>
      <p:ext uri="{BB962C8B-B14F-4D97-AF65-F5344CB8AC3E}">
        <p14:creationId xmlns:p14="http://schemas.microsoft.com/office/powerpoint/2010/main" val="1875848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61DA83-1E60-CC8C-2CB4-4C3B2927F295}"/>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6DCD733A-CD0A-692E-58B7-8AAA5597BB4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36AA712-5F7E-6AB4-D95C-CC9F4013E167}"/>
              </a:ext>
            </a:extLst>
          </p:cNvPr>
          <p:cNvSpPr>
            <a:spLocks noGrp="1"/>
          </p:cNvSpPr>
          <p:nvPr>
            <p:ph type="dt" sz="half" idx="10"/>
          </p:nvPr>
        </p:nvSpPr>
        <p:spPr/>
        <p:txBody>
          <a:bodyPr/>
          <a:lstStyle/>
          <a:p>
            <a:fld id="{C764DE79-268F-4C1A-8933-263129D2AF90}" type="datetimeFigureOut">
              <a:rPr lang="en-US" smtClean="0"/>
              <a:t>23/10/2024</a:t>
            </a:fld>
            <a:endParaRPr lang="en-US" dirty="0"/>
          </a:p>
        </p:txBody>
      </p:sp>
      <p:sp>
        <p:nvSpPr>
          <p:cNvPr id="5" name="Espace réservé du pied de page 4">
            <a:extLst>
              <a:ext uri="{FF2B5EF4-FFF2-40B4-BE49-F238E27FC236}">
                <a16:creationId xmlns:a16="http://schemas.microsoft.com/office/drawing/2014/main" id="{4008DC13-ACFE-66DB-3A14-BA298382A821}"/>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CD91A694-5C31-B4D8-A7D5-D4885249CC39}"/>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0282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ED5D1D-9234-9C09-09C6-B361D286DB0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CD3EF3D-DD04-2661-5D4B-D3D2E88D9DB0}"/>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C85D21F-579D-6BEA-1E34-C5D52DD4B9B0}"/>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5FBA98A-A460-D87E-A519-F034E6E289EF}"/>
              </a:ext>
            </a:extLst>
          </p:cNvPr>
          <p:cNvSpPr>
            <a:spLocks noGrp="1"/>
          </p:cNvSpPr>
          <p:nvPr>
            <p:ph type="dt" sz="half" idx="10"/>
          </p:nvPr>
        </p:nvSpPr>
        <p:spPr/>
        <p:txBody>
          <a:bodyPr/>
          <a:lstStyle/>
          <a:p>
            <a:fld id="{C764DE79-268F-4C1A-8933-263129D2AF90}" type="datetimeFigureOut">
              <a:rPr lang="en-US" smtClean="0"/>
              <a:t>23/10/2024</a:t>
            </a:fld>
            <a:endParaRPr lang="en-US" dirty="0"/>
          </a:p>
        </p:txBody>
      </p:sp>
      <p:sp>
        <p:nvSpPr>
          <p:cNvPr id="6" name="Espace réservé du pied de page 5">
            <a:extLst>
              <a:ext uri="{FF2B5EF4-FFF2-40B4-BE49-F238E27FC236}">
                <a16:creationId xmlns:a16="http://schemas.microsoft.com/office/drawing/2014/main" id="{F6E7D07F-35EF-EE48-8101-F70C8E95682E}"/>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05CC725E-9B6F-EC4E-289F-6E49013721A9}"/>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7727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91995D-9F5F-4FEA-AE58-4ED70544D7B1}"/>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DDFCAAE-DE90-37E2-81F4-7EC53E8CCB9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EDAC4D2-6A1B-3008-EC17-DF851A12C621}"/>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E6D410D-BE1F-FCBC-D29C-846219291EC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2A15522-C11F-5A60-3E6F-4A10982A116D}"/>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5C84A73-DB7C-B17D-44F5-558C323122B3}"/>
              </a:ext>
            </a:extLst>
          </p:cNvPr>
          <p:cNvSpPr>
            <a:spLocks noGrp="1"/>
          </p:cNvSpPr>
          <p:nvPr>
            <p:ph type="dt" sz="half" idx="10"/>
          </p:nvPr>
        </p:nvSpPr>
        <p:spPr/>
        <p:txBody>
          <a:bodyPr/>
          <a:lstStyle/>
          <a:p>
            <a:fld id="{C764DE79-268F-4C1A-8933-263129D2AF90}" type="datetimeFigureOut">
              <a:rPr lang="en-US" smtClean="0"/>
              <a:t>23/10/2024</a:t>
            </a:fld>
            <a:endParaRPr lang="en-US" dirty="0"/>
          </a:p>
        </p:txBody>
      </p:sp>
      <p:sp>
        <p:nvSpPr>
          <p:cNvPr id="8" name="Espace réservé du pied de page 7">
            <a:extLst>
              <a:ext uri="{FF2B5EF4-FFF2-40B4-BE49-F238E27FC236}">
                <a16:creationId xmlns:a16="http://schemas.microsoft.com/office/drawing/2014/main" id="{4B8B1D44-8B15-1093-9E6B-1BD4FE5D45CC}"/>
              </a:ext>
            </a:extLst>
          </p:cNvPr>
          <p:cNvSpPr>
            <a:spLocks noGrp="1"/>
          </p:cNvSpPr>
          <p:nvPr>
            <p:ph type="ftr" sz="quarter" idx="11"/>
          </p:nvPr>
        </p:nvSpPr>
        <p:spPr/>
        <p:txBody>
          <a:bodyPr/>
          <a:lstStyle/>
          <a:p>
            <a:endParaRPr lang="en-US" dirty="0"/>
          </a:p>
        </p:txBody>
      </p:sp>
      <p:sp>
        <p:nvSpPr>
          <p:cNvPr id="9" name="Espace réservé du numéro de diapositive 8">
            <a:extLst>
              <a:ext uri="{FF2B5EF4-FFF2-40B4-BE49-F238E27FC236}">
                <a16:creationId xmlns:a16="http://schemas.microsoft.com/office/drawing/2014/main" id="{4D9B9FD4-3487-D60E-77A8-1120730C9F5C}"/>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50716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B69DCA-3DE8-AE5A-C535-66C792DD308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FC6F5E6-E6C3-9316-9FE2-2C73FFED9DC9}"/>
              </a:ext>
            </a:extLst>
          </p:cNvPr>
          <p:cNvSpPr>
            <a:spLocks noGrp="1"/>
          </p:cNvSpPr>
          <p:nvPr>
            <p:ph type="dt" sz="half" idx="10"/>
          </p:nvPr>
        </p:nvSpPr>
        <p:spPr/>
        <p:txBody>
          <a:bodyPr/>
          <a:lstStyle/>
          <a:p>
            <a:fld id="{C764DE79-268F-4C1A-8933-263129D2AF90}" type="datetimeFigureOut">
              <a:rPr lang="en-US" smtClean="0"/>
              <a:t>23/10/2024</a:t>
            </a:fld>
            <a:endParaRPr lang="en-US" dirty="0"/>
          </a:p>
        </p:txBody>
      </p:sp>
      <p:sp>
        <p:nvSpPr>
          <p:cNvPr id="4" name="Espace réservé du pied de page 3">
            <a:extLst>
              <a:ext uri="{FF2B5EF4-FFF2-40B4-BE49-F238E27FC236}">
                <a16:creationId xmlns:a16="http://schemas.microsoft.com/office/drawing/2014/main" id="{288CB85E-D492-7D9A-815D-40FB241EED7F}"/>
              </a:ext>
            </a:extLst>
          </p:cNvPr>
          <p:cNvSpPr>
            <a:spLocks noGrp="1"/>
          </p:cNvSpPr>
          <p:nvPr>
            <p:ph type="ftr" sz="quarter" idx="11"/>
          </p:nvPr>
        </p:nvSpPr>
        <p:spPr/>
        <p:txBody>
          <a:bodyPr/>
          <a:lstStyle/>
          <a:p>
            <a:endParaRPr lang="en-US" dirty="0"/>
          </a:p>
        </p:txBody>
      </p:sp>
      <p:sp>
        <p:nvSpPr>
          <p:cNvPr id="5" name="Espace réservé du numéro de diapositive 4">
            <a:extLst>
              <a:ext uri="{FF2B5EF4-FFF2-40B4-BE49-F238E27FC236}">
                <a16:creationId xmlns:a16="http://schemas.microsoft.com/office/drawing/2014/main" id="{C84DE408-2B80-18A2-CDD2-0799A9F090C8}"/>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1298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033CEAE-3B4C-756D-A223-F660F35BC462}"/>
              </a:ext>
            </a:extLst>
          </p:cNvPr>
          <p:cNvSpPr>
            <a:spLocks noGrp="1"/>
          </p:cNvSpPr>
          <p:nvPr>
            <p:ph type="dt" sz="half" idx="10"/>
          </p:nvPr>
        </p:nvSpPr>
        <p:spPr/>
        <p:txBody>
          <a:bodyPr/>
          <a:lstStyle/>
          <a:p>
            <a:fld id="{C764DE79-268F-4C1A-8933-263129D2AF90}" type="datetimeFigureOut">
              <a:rPr lang="en-US" smtClean="0"/>
              <a:t>23/10/2024</a:t>
            </a:fld>
            <a:endParaRPr lang="en-US" dirty="0"/>
          </a:p>
        </p:txBody>
      </p:sp>
      <p:sp>
        <p:nvSpPr>
          <p:cNvPr id="3" name="Espace réservé du pied de page 2">
            <a:extLst>
              <a:ext uri="{FF2B5EF4-FFF2-40B4-BE49-F238E27FC236}">
                <a16:creationId xmlns:a16="http://schemas.microsoft.com/office/drawing/2014/main" id="{3C54D0CB-2365-7F28-00EC-47304CBECC60}"/>
              </a:ext>
            </a:extLst>
          </p:cNvPr>
          <p:cNvSpPr>
            <a:spLocks noGrp="1"/>
          </p:cNvSpPr>
          <p:nvPr>
            <p:ph type="ftr" sz="quarter" idx="1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1A0B3055-C77F-1180-9A1D-1A46805577FF}"/>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69079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0A0448-65D5-1E7C-3435-DD422C696F9E}"/>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41773512-D141-84C3-5D05-74907541DA0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F6C0336-2652-ABFC-A601-AFD14BC9D82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602D311-4451-3D36-239B-5ABBE42349A6}"/>
              </a:ext>
            </a:extLst>
          </p:cNvPr>
          <p:cNvSpPr>
            <a:spLocks noGrp="1"/>
          </p:cNvSpPr>
          <p:nvPr>
            <p:ph type="dt" sz="half" idx="10"/>
          </p:nvPr>
        </p:nvSpPr>
        <p:spPr/>
        <p:txBody>
          <a:bodyPr/>
          <a:lstStyle/>
          <a:p>
            <a:fld id="{C764DE79-268F-4C1A-8933-263129D2AF90}" type="datetimeFigureOut">
              <a:rPr lang="en-US" smtClean="0"/>
              <a:t>23/10/2024</a:t>
            </a:fld>
            <a:endParaRPr lang="en-US" dirty="0"/>
          </a:p>
        </p:txBody>
      </p:sp>
      <p:sp>
        <p:nvSpPr>
          <p:cNvPr id="6" name="Espace réservé du pied de page 5">
            <a:extLst>
              <a:ext uri="{FF2B5EF4-FFF2-40B4-BE49-F238E27FC236}">
                <a16:creationId xmlns:a16="http://schemas.microsoft.com/office/drawing/2014/main" id="{38AD2E6B-3BB2-85B3-FB46-43223C15CAFB}"/>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DC830811-39AD-B710-C35F-690E5D3F3539}"/>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7970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0BD8D0-EAA7-EAB7-3C34-67C875E55EE7}"/>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040719C8-419E-E885-4E0F-A43ECF7D11B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dirty="0"/>
          </a:p>
        </p:txBody>
      </p:sp>
      <p:sp>
        <p:nvSpPr>
          <p:cNvPr id="4" name="Espace réservé du texte 3">
            <a:extLst>
              <a:ext uri="{FF2B5EF4-FFF2-40B4-BE49-F238E27FC236}">
                <a16:creationId xmlns:a16="http://schemas.microsoft.com/office/drawing/2014/main" id="{E85D1E80-F53D-96B9-D0A5-5017D13B7F9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301531C-1B70-1683-4DD9-D358D77E8ED3}"/>
              </a:ext>
            </a:extLst>
          </p:cNvPr>
          <p:cNvSpPr>
            <a:spLocks noGrp="1"/>
          </p:cNvSpPr>
          <p:nvPr>
            <p:ph type="dt" sz="half" idx="10"/>
          </p:nvPr>
        </p:nvSpPr>
        <p:spPr/>
        <p:txBody>
          <a:bodyPr/>
          <a:lstStyle/>
          <a:p>
            <a:fld id="{C764DE79-268F-4C1A-8933-263129D2AF90}" type="datetimeFigureOut">
              <a:rPr lang="en-US" smtClean="0"/>
              <a:t>23/10/2024</a:t>
            </a:fld>
            <a:endParaRPr lang="en-US" dirty="0"/>
          </a:p>
        </p:txBody>
      </p:sp>
      <p:sp>
        <p:nvSpPr>
          <p:cNvPr id="6" name="Espace réservé du pied de page 5">
            <a:extLst>
              <a:ext uri="{FF2B5EF4-FFF2-40B4-BE49-F238E27FC236}">
                <a16:creationId xmlns:a16="http://schemas.microsoft.com/office/drawing/2014/main" id="{69D521AC-797B-643A-6EC3-715ACF471368}"/>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231F624D-A293-79F9-33A3-C26D1AB2B2F5}"/>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41011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50740A3-3627-9318-43FF-4685A02E603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92C4745-B48E-E976-BBEE-33DB035E2ED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38659A0-B275-502F-F5FE-CD4A89570FD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23/10/2024</a:t>
            </a:fld>
            <a:endParaRPr lang="en-US" dirty="0"/>
          </a:p>
        </p:txBody>
      </p:sp>
      <p:sp>
        <p:nvSpPr>
          <p:cNvPr id="5" name="Espace réservé du pied de page 4">
            <a:extLst>
              <a:ext uri="{FF2B5EF4-FFF2-40B4-BE49-F238E27FC236}">
                <a16:creationId xmlns:a16="http://schemas.microsoft.com/office/drawing/2014/main" id="{5A2CB4F7-E11A-840A-B11B-D84ABB21C0D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Espace réservé du numéro de diapositive 5">
            <a:extLst>
              <a:ext uri="{FF2B5EF4-FFF2-40B4-BE49-F238E27FC236}">
                <a16:creationId xmlns:a16="http://schemas.microsoft.com/office/drawing/2014/main" id="{7066BBBF-8609-8737-E414-54A18745946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86215685"/>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25" r:id="rId13"/>
    <p:sldLayoutId id="2147484023" r:id="rId14"/>
    <p:sldLayoutId id="2147484016" r:id="rId15"/>
    <p:sldLayoutId id="2147484022" r:id="rId16"/>
    <p:sldLayoutId id="2147484017" r:id="rId17"/>
    <p:sldLayoutId id="2147484018" r:id="rId18"/>
    <p:sldLayoutId id="2147484024" r:id="rId19"/>
    <p:sldLayoutId id="2147484020" r:id="rId20"/>
    <p:sldLayoutId id="2147484021" r:id="rId21"/>
    <p:sldLayoutId id="2147484001" r:id="rId22"/>
    <p:sldLayoutId id="2147484019" r:id="rId23"/>
    <p:sldLayoutId id="2147483995" r:id="rId24"/>
    <p:sldLayoutId id="2147483996" r:id="rId25"/>
    <p:sldLayoutId id="2147483997" r:id="rId26"/>
    <p:sldLayoutId id="2147483998" r:id="rId27"/>
    <p:sldLayoutId id="2147483999" r:id="rId28"/>
    <p:sldLayoutId id="2147484000" r:id="rId2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2.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22.xml"/></Relationships>
</file>

<file path=ppt/slides/_rels/slide103.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22.xml"/></Relationships>
</file>

<file path=ppt/slides/_rels/slide104.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22.xml"/></Relationships>
</file>

<file path=ppt/slides/_rels/slide105.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22.xml"/></Relationships>
</file>

<file path=ppt/slides/_rels/slide106.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22.xml"/></Relationships>
</file>

<file path=ppt/slides/_rels/slide10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hyperlink" Target="https://youtu.be/FQbt718B2Ls" TargetMode="External"/><Relationship Id="rId1" Type="http://schemas.openxmlformats.org/officeDocument/2006/relationships/slideLayout" Target="../slideLayouts/slideLayout2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Layout" Target="../slideLayouts/slideLayout22.xml"/><Relationship Id="rId4" Type="http://schemas.openxmlformats.org/officeDocument/2006/relationships/image" Target="../media/image78.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7.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22.xml"/></Relationships>
</file>

<file path=ppt/slides/_rels/slide118.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22.xml"/></Relationships>
</file>

<file path=ppt/slides/_rels/slide119.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1.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22.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s://youtu.be/kCzdVMX2VZw" TargetMode="External"/><Relationship Id="rId1" Type="http://schemas.openxmlformats.org/officeDocument/2006/relationships/slideLayout" Target="../slideLayouts/slideLayout2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22.xml"/><Relationship Id="rId5" Type="http://schemas.openxmlformats.org/officeDocument/2006/relationships/image" Target="../media/image85.svg"/><Relationship Id="rId4" Type="http://schemas.openxmlformats.org/officeDocument/2006/relationships/image" Target="../media/image84.png"/></Relationships>
</file>

<file path=ppt/slides/_rels/slide13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hyperlink" Target="mailto:info@cet.lu" TargetMode="External"/><Relationship Id="rId7" Type="http://schemas.openxmlformats.org/officeDocument/2006/relationships/image" Target="../media/image89.svg"/><Relationship Id="rId2" Type="http://schemas.openxmlformats.org/officeDocument/2006/relationships/hyperlink" Target="mailto:contact@cesas.lu" TargetMode="External"/><Relationship Id="rId1" Type="http://schemas.openxmlformats.org/officeDocument/2006/relationships/slideLayout" Target="../slideLayouts/slideLayout22.xml"/><Relationship Id="rId6" Type="http://schemas.openxmlformats.org/officeDocument/2006/relationships/image" Target="../media/image88.png"/><Relationship Id="rId5" Type="http://schemas.openxmlformats.org/officeDocument/2006/relationships/image" Target="../media/image87.svg"/><Relationship Id="rId4" Type="http://schemas.openxmlformats.org/officeDocument/2006/relationships/image" Target="../media/image86.png"/><Relationship Id="rId9" Type="http://schemas.openxmlformats.org/officeDocument/2006/relationships/image" Target="../media/image91.svg"/></Relationships>
</file>

<file path=ppt/slides/_rels/slide132.xml.rels><?xml version="1.0" encoding="UTF-8" standalone="yes"?>
<Relationships xmlns="http://schemas.openxmlformats.org/package/2006/relationships"><Relationship Id="rId3" Type="http://schemas.openxmlformats.org/officeDocument/2006/relationships/image" Target="../media/image93.svg"/><Relationship Id="rId2" Type="http://schemas.openxmlformats.org/officeDocument/2006/relationships/image" Target="../media/image92.png"/><Relationship Id="rId1" Type="http://schemas.openxmlformats.org/officeDocument/2006/relationships/slideLayout" Target="../slideLayouts/slideLayout2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image" Target="../media/image94.png"/><Relationship Id="rId7" Type="http://schemas.openxmlformats.org/officeDocument/2006/relationships/image" Target="../media/image96.png"/><Relationship Id="rId2" Type="http://schemas.openxmlformats.org/officeDocument/2006/relationships/hyperlink" Target="https://formdivers.typeform.com/to/y6AGhaXl" TargetMode="External"/><Relationship Id="rId1" Type="http://schemas.openxmlformats.org/officeDocument/2006/relationships/slideLayout" Target="../slideLayouts/slideLayout13.xml"/><Relationship Id="rId6" Type="http://schemas.openxmlformats.org/officeDocument/2006/relationships/hyperlink" Target="psea@cercle.lu" TargetMode="External"/><Relationship Id="rId5" Type="http://schemas.openxmlformats.org/officeDocument/2006/relationships/hyperlink" Target="https://www.proprofs.com/quiz-school/ugc/story.php?title=quiz-autoformation-contre-les-violences-sexistes-et-sexuelles-lexploitation-abus-sexuels-seah" TargetMode="External"/><Relationship Id="rId4" Type="http://schemas.openxmlformats.org/officeDocument/2006/relationships/image" Target="../media/image95.svg"/></Relationships>
</file>

<file path=ppt/slides/_rels/slide137.xml.rels><?xml version="1.0" encoding="UTF-8" standalone="yes"?>
<Relationships xmlns="http://schemas.openxmlformats.org/package/2006/relationships"><Relationship Id="rId3" Type="http://schemas.openxmlformats.org/officeDocument/2006/relationships/hyperlink" Target="https://cooperation.gouvernement.lu/dam-assets/espace-ong/charte-harcelement-exploitation-abus-sexuels/2024/document-standard-note-seah.docx" TargetMode="External"/><Relationship Id="rId2" Type="http://schemas.openxmlformats.org/officeDocument/2006/relationships/hyperlink" Target="https://cooperation.gouvernement.lu/dam-assets/espace-ong/charte-harcelement-exploitation-abus-sexuels/2024/charte-seah.pdf" TargetMode="External"/><Relationship Id="rId1" Type="http://schemas.openxmlformats.org/officeDocument/2006/relationships/slideLayout" Target="../slideLayouts/slideLayout15.xml"/><Relationship Id="rId6" Type="http://schemas.openxmlformats.org/officeDocument/2006/relationships/image" Target="../media/image99.svg"/><Relationship Id="rId5" Type="http://schemas.openxmlformats.org/officeDocument/2006/relationships/image" Target="../media/image98.png"/><Relationship Id="rId4" Type="http://schemas.openxmlformats.org/officeDocument/2006/relationships/hyperlink" Target="https://cooperation.gouvernement.lu/dam-assets/espace-ong/charte-harcelement-exploitation-abus-sexuels/2024/faq-charte-seah.pdf" TargetMode="External"/></Relationships>
</file>

<file path=ppt/slides/_rels/slide13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hyperlink" Target="https://legilux.public.lu/eli/etat/leg/code/travail/" TargetMode="External"/><Relationship Id="rId1" Type="http://schemas.openxmlformats.org/officeDocument/2006/relationships/slideLayout" Target="../slideLayouts/slideLayout15.xml"/><Relationship Id="rId4" Type="http://schemas.openxmlformats.org/officeDocument/2006/relationships/image" Target="../media/image99.svg"/></Relationships>
</file>

<file path=ppt/slides/_rels/slide139.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8.png"/><Relationship Id="rId7" Type="http://schemas.openxmlformats.org/officeDocument/2006/relationships/diagramQuickStyle" Target="../diagrams/quickStyle3.xml"/><Relationship Id="rId2" Type="http://schemas.openxmlformats.org/officeDocument/2006/relationships/hyperlink" Target="https://www.legilux.public.lu/eli/etat/leg/code/travail/20201101#art_l_241_1" TargetMode="External"/><Relationship Id="rId1" Type="http://schemas.openxmlformats.org/officeDocument/2006/relationships/slideLayout" Target="../slideLayouts/slideLayout18.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9.svg"/><Relationship Id="rId9" Type="http://schemas.microsoft.com/office/2007/relationships/diagramDrawing" Target="../diagrams/drawing3.xml"/></Relationships>
</file>

<file path=ppt/slides/_rels/slide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hyperlink" Target="https://www.legilux.public.lu/eli/etat/leg/code/travail/20201101#art_l_245_2" TargetMode="Externa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hyperlink" Target="https://www.legilux.public.lu/eli/etat/leg/code/travail/20201101#art_l_245_2"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29.svg"/><Relationship Id="rId4" Type="http://schemas.openxmlformats.org/officeDocument/2006/relationships/diagramLayout" Target="../diagrams/layout5.xml"/><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hyperlink" Target="https://www.legilux.public.lu/eli/etat/leg/loi/2023/08/07/a520/jo" TargetMode="Externa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9.svg"/></Relationships>
</file>

<file path=ppt/slides/_rels/slide2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hyperlink" Target="https://www.legilux.public.lu/eli/etat/leg/code/penal/20230905#art_375" TargetMode="Externa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9.sv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8.xml"/><Relationship Id="rId4" Type="http://schemas.openxmlformats.org/officeDocument/2006/relationships/image" Target="../media/image32.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pseataskforce.org/uploads/tools/secretarygeneralsbulletinspecialmeasuresforprotectionfromsexualexploitationandsexualabuse_unsecretarygeneral_french.pdf" TargetMode="External"/><Relationship Id="rId1" Type="http://schemas.openxmlformats.org/officeDocument/2006/relationships/slideLayout" Target="../slideLayouts/slideLayout18.xml"/><Relationship Id="rId4" Type="http://schemas.openxmlformats.org/officeDocument/2006/relationships/image" Target="../media/image29.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J2bRMAjqlXw" TargetMode="Externa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4.svg"/><Relationship Id="rId2" Type="http://schemas.openxmlformats.org/officeDocument/2006/relationships/hyperlink" Target="https://cooperation.gouvernement.lu/dam-assets/espace-ong/charte-harcelement-exploitation-abus-sexuels/charteseah2024.pdf" TargetMode="External"/><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hyperlink" Target="https://cooperation.gouvernement.lu/dam-assets/espace-ong/charte-harcelement-exploitation-abus-sexuels/FAQ-Charte.pdf" TargetMode="External"/><Relationship Id="rId4" Type="http://schemas.openxmlformats.org/officeDocument/2006/relationships/image" Target="../media/image29.svg"/></Relationships>
</file>

<file path=ppt/slides/_rels/slide4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8.xml"/><Relationship Id="rId5" Type="http://schemas.openxmlformats.org/officeDocument/2006/relationships/image" Target="../media/image38.sv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youtu.be/da_kt6MgAsk" TargetMode="External"/><Relationship Id="rId1" Type="http://schemas.openxmlformats.org/officeDocument/2006/relationships/slideLayout" Target="../slideLayouts/slideLayout18.xml"/><Relationship Id="rId4" Type="http://schemas.openxmlformats.org/officeDocument/2006/relationships/hyperlink" Target="https://cercle.lu/wp-content/uploads/2023/11/2023_06_05_sortie_rapport_comm_g&#233;n&#233;rale.pd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0.xml"/><Relationship Id="rId4" Type="http://schemas.openxmlformats.org/officeDocument/2006/relationships/image" Target="../media/image42.sv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0.xml"/><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0.xml"/><Relationship Id="rId4" Type="http://schemas.openxmlformats.org/officeDocument/2006/relationships/image" Target="../media/image42.sv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20.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0.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youtu.be/-Bc4HLYhy0M" TargetMode="External"/><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8.xml.rels><?xml version="1.0" encoding="UTF-8" standalone="yes"?>
<Relationships xmlns="http://schemas.openxmlformats.org/package/2006/relationships"><Relationship Id="rId3" Type="http://schemas.openxmlformats.org/officeDocument/2006/relationships/hyperlink" Target="https://www.legilux.public.lu/eli/etat/leg/code/travail/20201101#art_l_242_2" TargetMode="External"/><Relationship Id="rId2" Type="http://schemas.openxmlformats.org/officeDocument/2006/relationships/hyperlink" Target="https://www.legilux.public.lu/eli/etat/leg/code/travail/20201101#art_l_312_1" TargetMode="External"/><Relationship Id="rId1" Type="http://schemas.openxmlformats.org/officeDocument/2006/relationships/slideLayout" Target="../slideLayouts/slideLayout21.xml"/><Relationship Id="rId5" Type="http://schemas.openxmlformats.org/officeDocument/2006/relationships/image" Target="../media/image57.svg"/><Relationship Id="rId4" Type="http://schemas.openxmlformats.org/officeDocument/2006/relationships/image" Target="../media/image56.png"/></Relationships>
</file>

<file path=ppt/slides/_rels/slide79.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3.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diagramLayout" Target="../diagrams/layout15.xml"/><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diagramData" Target="../diagrams/data15.xml"/><Relationship Id="rId1" Type="http://schemas.openxmlformats.org/officeDocument/2006/relationships/slideLayout" Target="../slideLayouts/slideLayout21.xml"/><Relationship Id="rId6" Type="http://schemas.microsoft.com/office/2007/relationships/diagramDrawing" Target="../diagrams/drawing15.xml"/><Relationship Id="rId11" Type="http://schemas.openxmlformats.org/officeDocument/2006/relationships/image" Target="../media/image64.png"/><Relationship Id="rId5" Type="http://schemas.openxmlformats.org/officeDocument/2006/relationships/diagramColors" Target="../diagrams/colors15.xml"/><Relationship Id="rId10" Type="http://schemas.openxmlformats.org/officeDocument/2006/relationships/image" Target="../media/image63.svg"/><Relationship Id="rId4" Type="http://schemas.openxmlformats.org/officeDocument/2006/relationships/diagramQuickStyle" Target="../diagrams/quickStyle15.xml"/><Relationship Id="rId9" Type="http://schemas.openxmlformats.org/officeDocument/2006/relationships/image" Target="../media/image62.png"/></Relationships>
</file>

<file path=ppt/slides/_rels/slide8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ww.legilux.public.lu/eli/etat/leg/code/travail/20201101#art_l_245_2" TargetMode="External"/><Relationship Id="rId1" Type="http://schemas.openxmlformats.org/officeDocument/2006/relationships/slideLayout" Target="../slideLayouts/slideLayout21.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57.svg"/></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86.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21.xml"/></Relationships>
</file>

<file path=ppt/slides/_rels/slide88.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diagramLayout" Target="../diagrams/layout17.xml"/><Relationship Id="rId7" Type="http://schemas.openxmlformats.org/officeDocument/2006/relationships/image" Target="../media/image68.png"/><Relationship Id="rId2" Type="http://schemas.openxmlformats.org/officeDocument/2006/relationships/diagramData" Target="../diagrams/data17.xml"/><Relationship Id="rId1" Type="http://schemas.openxmlformats.org/officeDocument/2006/relationships/slideLayout" Target="../slideLayouts/slideLayout2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89.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diagramLayout" Target="../diagrams/layout18.xml"/><Relationship Id="rId7" Type="http://schemas.openxmlformats.org/officeDocument/2006/relationships/image" Target="../media/image68.png"/><Relationship Id="rId2" Type="http://schemas.openxmlformats.org/officeDocument/2006/relationships/diagramData" Target="../diagrams/data18.xml"/><Relationship Id="rId1" Type="http://schemas.openxmlformats.org/officeDocument/2006/relationships/slideLayout" Target="../slideLayouts/slideLayout2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diagramLayout" Target="../diagrams/layout19.xml"/><Relationship Id="rId7" Type="http://schemas.openxmlformats.org/officeDocument/2006/relationships/image" Target="../media/image70.png"/><Relationship Id="rId2" Type="http://schemas.openxmlformats.org/officeDocument/2006/relationships/diagramData" Target="../diagrams/data19.xml"/><Relationship Id="rId1" Type="http://schemas.openxmlformats.org/officeDocument/2006/relationships/slideLayout" Target="../slideLayouts/slideLayout2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9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diagramLayout" Target="../diagrams/layout20.xml"/><Relationship Id="rId7" Type="http://schemas.openxmlformats.org/officeDocument/2006/relationships/image" Target="../media/image70.png"/><Relationship Id="rId2" Type="http://schemas.openxmlformats.org/officeDocument/2006/relationships/diagramData" Target="../diagrams/data20.xml"/><Relationship Id="rId1" Type="http://schemas.openxmlformats.org/officeDocument/2006/relationships/slideLayout" Target="../slideLayouts/slideLayout2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9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youtu.be/SCZB1Rv252M" TargetMode="External"/><Relationship Id="rId1" Type="http://schemas.openxmlformats.org/officeDocument/2006/relationships/slideLayout" Target="../slideLayouts/slideLayout2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1835342" y="1069405"/>
            <a:ext cx="6553745" cy="3485220"/>
          </a:xfrm>
        </p:spPr>
        <p:txBody>
          <a:bodyPr vert="horz" lIns="91440" tIns="45720" rIns="91440" bIns="45720" rtlCol="0" anchor="t">
            <a:noAutofit/>
          </a:bodyPr>
          <a:lstStyle/>
          <a:p>
            <a:pPr algn="ctr"/>
            <a:r>
              <a:rPr lang="en-US" sz="4400" b="1" dirty="0">
                <a:solidFill>
                  <a:schemeClr val="tx2"/>
                </a:solidFill>
                <a:latin typeface="Tw Cen MT"/>
              </a:rPr>
              <a:t>Guide d’</a:t>
            </a:r>
            <a:r>
              <a:rPr lang="fr-FR" sz="4400" b="1" dirty="0">
                <a:solidFill>
                  <a:schemeClr val="tx2"/>
                </a:solidFill>
                <a:latin typeface="Tw Cen MT"/>
              </a:rPr>
              <a:t>autoformation sur l’application de la </a:t>
            </a:r>
            <a:r>
              <a:rPr lang="en-US" sz="4400" b="1" dirty="0">
                <a:solidFill>
                  <a:schemeClr val="tx2"/>
                </a:solidFill>
                <a:latin typeface="Tw Cen MT"/>
              </a:rPr>
              <a:t>Charte contre les violences sexistes et sexuelles, l’exploitation et les abus sexuels (SEAH)</a:t>
            </a:r>
            <a:br>
              <a:rPr lang="en-US" sz="4400" dirty="0">
                <a:solidFill>
                  <a:schemeClr val="tx2"/>
                </a:solidFill>
                <a:latin typeface="Tw Cen MT"/>
                <a:ea typeface="+mn-lt"/>
                <a:cs typeface="+mn-lt"/>
              </a:rPr>
            </a:br>
            <a:br>
              <a:rPr lang="fr-FR" sz="4400" dirty="0">
                <a:solidFill>
                  <a:schemeClr val="tx2"/>
                </a:solidFill>
                <a:latin typeface="Tw Cen MT"/>
              </a:rPr>
            </a:br>
            <a:endParaRPr lang="en-US" sz="4400" dirty="0">
              <a:solidFill>
                <a:schemeClr val="tx2"/>
              </a:solidFill>
              <a:latin typeface="Tw Cen MT"/>
            </a:endParaRPr>
          </a:p>
        </p:txBody>
      </p:sp>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A5AE23D-064A-4E38-E25A-A7D285936E16}"/>
              </a:ext>
            </a:extLst>
          </p:cNvPr>
          <p:cNvSpPr>
            <a:spLocks noGrp="1"/>
          </p:cNvSpPr>
          <p:nvPr>
            <p:ph type="title"/>
          </p:nvPr>
        </p:nvSpPr>
        <p:spPr/>
        <p:txBody>
          <a:bodyPr>
            <a:normAutofit/>
          </a:bodyPr>
          <a:lstStyle/>
          <a:p>
            <a:r>
              <a:rPr lang="fr-FR" sz="3200" dirty="0">
                <a:solidFill>
                  <a:srgbClr val="8FCACE"/>
                </a:solidFill>
              </a:rPr>
              <a:t>Introduction</a:t>
            </a:r>
          </a:p>
        </p:txBody>
      </p:sp>
      <p:sp>
        <p:nvSpPr>
          <p:cNvPr id="3" name="Espace réservé du contenu 2">
            <a:extLst>
              <a:ext uri="{FF2B5EF4-FFF2-40B4-BE49-F238E27FC236}">
                <a16:creationId xmlns:a16="http://schemas.microsoft.com/office/drawing/2014/main" id="{7C321103-3E6E-47F8-D180-8CFEA3C93BFD}"/>
              </a:ext>
            </a:extLst>
          </p:cNvPr>
          <p:cNvSpPr>
            <a:spLocks noGrp="1"/>
          </p:cNvSpPr>
          <p:nvPr>
            <p:ph idx="1"/>
          </p:nvPr>
        </p:nvSpPr>
        <p:spPr>
          <a:xfrm>
            <a:off x="1065971" y="2012733"/>
            <a:ext cx="7630767" cy="4687612"/>
          </a:xfrm>
        </p:spPr>
        <p:txBody>
          <a:bodyPr>
            <a:normAutofit/>
          </a:bodyPr>
          <a:lstStyle/>
          <a:p>
            <a:pPr marL="0" indent="0" algn="l" rtl="0" fontAlgn="base">
              <a:buNone/>
            </a:pPr>
            <a:r>
              <a:rPr lang="fr-FR" b="0" i="0" u="none" strike="noStrike" dirty="0">
                <a:effectLst/>
              </a:rPr>
              <a:t>Dans ce chapitre, vous allez pouvoir tester vos connaissances sur l'ampleur des violences sexistes et </a:t>
            </a:r>
            <a:r>
              <a:rPr lang="fr-FR" dirty="0"/>
              <a:t>sexuelles (VSS) </a:t>
            </a:r>
            <a:r>
              <a:rPr lang="fr-FR" b="0" i="0" u="none" strike="noStrike" dirty="0">
                <a:effectLst/>
              </a:rPr>
              <a:t>au travail et dans le milieu de la solidarité internationale, à l'aide d'un quiz en ligne. </a:t>
            </a:r>
            <a:r>
              <a:rPr lang="en-US" b="0" i="0" u="none" strike="noStrike" dirty="0">
                <a:effectLst/>
              </a:rPr>
              <a:t>​</a:t>
            </a:r>
            <a:br>
              <a:rPr lang="en-US" b="0" i="0" u="none" strike="noStrike" dirty="0">
                <a:effectLst/>
              </a:rPr>
            </a:br>
            <a:endParaRPr lang="en-US" b="0" i="0" u="none" strike="noStrike" dirty="0">
              <a:effectLst/>
            </a:endParaRPr>
          </a:p>
          <a:p>
            <a:pPr marL="0" indent="0" algn="l" rtl="0" fontAlgn="base">
              <a:buNone/>
            </a:pPr>
            <a:r>
              <a:rPr lang="fr-FR" b="0" i="0" u="none" strike="noStrike" dirty="0">
                <a:effectLst/>
              </a:rPr>
              <a:t>Vous allez également acquérir les connaissances nécessaires afin de savoir comment identifier et qualifier différents types de violences sexistes et sexuelles selon les référentiels du droit luxembourgeois et du droit international. De nombreuses études de cas seront présentes tout au long du chapitre afin d'illustrer les définitions légales. Un rappel des obligations légales de vos structures en tant qu'employeur sera aussi fait.</a:t>
            </a:r>
            <a:r>
              <a:rPr lang="en-US" b="0" i="0" u="none" strike="noStrike" dirty="0">
                <a:effectLst/>
              </a:rPr>
              <a:t>​</a:t>
            </a:r>
            <a:br>
              <a:rPr lang="en-US" b="0" i="0" u="none" strike="noStrike" dirty="0">
                <a:effectLst/>
              </a:rPr>
            </a:br>
            <a:endParaRPr lang="en-US" b="0" i="0" u="none" strike="noStrike" dirty="0">
              <a:effectLst/>
            </a:endParaRPr>
          </a:p>
          <a:p>
            <a:pPr marL="0" indent="0" algn="l" rtl="0" fontAlgn="base">
              <a:buNone/>
            </a:pPr>
            <a:r>
              <a:rPr lang="fr-FR" b="0" i="0" u="none" strike="noStrike" dirty="0">
                <a:effectLst/>
              </a:rPr>
              <a:t>Enfin, une vidéo de partage de bonnes pratiques sur l'application de tout ce cadre légal à vos partenaires sur le terrain viendra conclure cette partie.</a:t>
            </a:r>
            <a:endParaRPr lang="en-US" b="0" i="0" u="none" strike="noStrike" dirty="0">
              <a:effectLst/>
            </a:endParaRPr>
          </a:p>
        </p:txBody>
      </p:sp>
    </p:spTree>
    <p:extLst>
      <p:ext uri="{BB962C8B-B14F-4D97-AF65-F5344CB8AC3E}">
        <p14:creationId xmlns:p14="http://schemas.microsoft.com/office/powerpoint/2010/main" val="28753250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C661EDB3-97E4-73CB-0BC9-6975CE50101C}"/>
              </a:ext>
            </a:extLst>
          </p:cNvPr>
          <p:cNvSpPr txBox="1">
            <a:spLocks/>
          </p:cNvSpPr>
          <p:nvPr/>
        </p:nvSpPr>
        <p:spPr>
          <a:xfrm>
            <a:off x="1659834" y="863600"/>
            <a:ext cx="7036904" cy="1325563"/>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br>
              <a:rPr lang="fr-FR" sz="3200" dirty="0">
                <a:solidFill>
                  <a:srgbClr val="AFBEDD"/>
                </a:solidFill>
                <a:latin typeface="Tw Cen MT"/>
                <a:cs typeface="Arial"/>
              </a:rPr>
            </a:br>
            <a:r>
              <a:rPr lang="fr-FR" sz="3200" dirty="0">
                <a:solidFill>
                  <a:srgbClr val="AFBEDD"/>
                </a:solidFill>
                <a:latin typeface="Tw Cen MT"/>
                <a:cs typeface="Arial"/>
              </a:rPr>
              <a:t>Programme du chapitre</a:t>
            </a:r>
            <a:br>
              <a:rPr lang="fr-FR" sz="3200" dirty="0">
                <a:solidFill>
                  <a:srgbClr val="AFBEDD"/>
                </a:solidFill>
                <a:latin typeface="Tw Cen MT"/>
                <a:cs typeface="Arial"/>
              </a:rPr>
            </a:br>
            <a:endParaRPr lang="fr-FR" dirty="0">
              <a:solidFill>
                <a:srgbClr val="AFBEDD"/>
              </a:solidFill>
            </a:endParaRPr>
          </a:p>
        </p:txBody>
      </p:sp>
      <p:sp>
        <p:nvSpPr>
          <p:cNvPr id="9" name="Content Placeholder 2">
            <a:extLst>
              <a:ext uri="{FF2B5EF4-FFF2-40B4-BE49-F238E27FC236}">
                <a16:creationId xmlns:a16="http://schemas.microsoft.com/office/drawing/2014/main" id="{3F2E4CE9-63A7-7B99-4240-83A5C75A3F4A}"/>
              </a:ext>
            </a:extLst>
          </p:cNvPr>
          <p:cNvSpPr txBox="1">
            <a:spLocks/>
          </p:cNvSpPr>
          <p:nvPr/>
        </p:nvSpPr>
        <p:spPr>
          <a:xfrm>
            <a:off x="1065971" y="2324099"/>
            <a:ext cx="7630767" cy="4351338"/>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900" kern="1200">
                <a:solidFill>
                  <a:srgbClr val="44546A"/>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rtl="0" fontAlgn="base">
              <a:buFont typeface="+mj-lt"/>
              <a:buAutoNum type="arabicPeriod"/>
            </a:pPr>
            <a:r>
              <a:rPr lang="fr-FR" sz="2200" b="1" i="0" u="none" strike="noStrike" dirty="0">
                <a:solidFill>
                  <a:srgbClr val="44546A"/>
                </a:solidFill>
                <a:effectLst/>
                <a:latin typeface="Tw Cen MT" panose="020B0602020104020603" pitchFamily="34" charset="77"/>
              </a:rPr>
              <a:t> Outils de prévention </a:t>
            </a:r>
            <a:r>
              <a:rPr lang="fr-FR" sz="2200" b="0" i="0" u="none" strike="noStrike" dirty="0">
                <a:solidFill>
                  <a:srgbClr val="44546A"/>
                </a:solidFill>
                <a:effectLst/>
                <a:latin typeface="Tw Cen MT" panose="020B0602020104020603" pitchFamily="34" charset="77"/>
              </a:rPr>
              <a:t>​</a:t>
            </a:r>
            <a:r>
              <a:rPr lang="fr-FR" sz="2200" dirty="0">
                <a:solidFill>
                  <a:srgbClr val="000000"/>
                </a:solidFill>
                <a:latin typeface="Tw Cen MT" panose="020B0602020104020603" pitchFamily="34" charset="77"/>
              </a:rPr>
              <a:t>- </a:t>
            </a:r>
            <a:r>
              <a:rPr lang="fr-FR" sz="2200" b="1" i="0" u="none" strike="noStrike" dirty="0">
                <a:solidFill>
                  <a:srgbClr val="44546A"/>
                </a:solidFill>
                <a:effectLst/>
                <a:latin typeface="Tw Cen MT" panose="020B0602020104020603" pitchFamily="34" charset="77"/>
              </a:rPr>
              <a:t>Vidéo ONGD</a:t>
            </a:r>
            <a:r>
              <a:rPr lang="fr-FR" sz="2200" b="0" i="0" u="none" strike="noStrike" dirty="0">
                <a:solidFill>
                  <a:srgbClr val="44546A"/>
                </a:solidFill>
                <a:effectLst/>
                <a:latin typeface="Tw Cen MT" panose="020B0602020104020603" pitchFamily="34" charset="77"/>
              </a:rPr>
              <a:t>​</a:t>
            </a:r>
            <a:endParaRPr lang="fr-FR" sz="2200" b="0" i="0" u="none" strike="noStrike" dirty="0">
              <a:solidFill>
                <a:srgbClr val="000000"/>
              </a:solidFill>
              <a:effectLst/>
              <a:latin typeface="Tw Cen MT" panose="020B0602020104020603" pitchFamily="34" charset="77"/>
            </a:endParaRPr>
          </a:p>
          <a:p>
            <a:pPr algn="l" rtl="0" fontAlgn="base">
              <a:buFont typeface="+mj-lt"/>
              <a:buAutoNum type="arabicPeriod"/>
            </a:pPr>
            <a:r>
              <a:rPr lang="fr-FR" sz="2200" b="1" i="0" u="none" strike="noStrike" dirty="0">
                <a:solidFill>
                  <a:srgbClr val="44546A"/>
                </a:solidFill>
                <a:effectLst/>
                <a:latin typeface="Tw Cen MT" panose="020B0602020104020603" pitchFamily="34" charset="77"/>
              </a:rPr>
              <a:t> Améliorer sa détection</a:t>
            </a:r>
            <a:r>
              <a:rPr lang="en-US" sz="2200" b="0" i="0" u="none" strike="noStrike" dirty="0">
                <a:solidFill>
                  <a:srgbClr val="44546A"/>
                </a:solidFill>
                <a:effectLst/>
                <a:latin typeface="Tw Cen MT" panose="020B0602020104020603" pitchFamily="34" charset="77"/>
              </a:rPr>
              <a:t>​</a:t>
            </a:r>
            <a:endParaRPr lang="en-US" sz="2200" b="0" i="0" u="none" strike="noStrike" dirty="0">
              <a:solidFill>
                <a:srgbClr val="000000"/>
              </a:solidFill>
              <a:effectLst/>
              <a:latin typeface="Tw Cen MT" panose="020B0602020104020603" pitchFamily="34" charset="77"/>
            </a:endParaRPr>
          </a:p>
          <a:p>
            <a:pPr algn="l" rtl="0" fontAlgn="base">
              <a:buFont typeface="+mj-lt"/>
              <a:buAutoNum type="arabicPeriod"/>
            </a:pPr>
            <a:r>
              <a:rPr lang="fr-FR" sz="2200" b="1" i="0" u="none" strike="noStrike" dirty="0">
                <a:solidFill>
                  <a:srgbClr val="44546A"/>
                </a:solidFill>
                <a:effectLst/>
                <a:latin typeface="Tw Cen MT" panose="020B0602020104020603" pitchFamily="34" charset="77"/>
              </a:rPr>
              <a:t> Savoir réagir en tant que témoin</a:t>
            </a:r>
            <a:r>
              <a:rPr lang="en-US" sz="2200" b="0" i="0" u="none" strike="noStrike" dirty="0">
                <a:solidFill>
                  <a:srgbClr val="44546A"/>
                </a:solidFill>
                <a:effectLst/>
                <a:latin typeface="Tw Cen MT" panose="020B0602020104020603" pitchFamily="34" charset="77"/>
              </a:rPr>
              <a:t>​</a:t>
            </a:r>
            <a:endParaRPr lang="en-US" sz="2200" b="0" i="0" u="none" strike="noStrike" dirty="0">
              <a:solidFill>
                <a:srgbClr val="000000"/>
              </a:solidFill>
              <a:effectLst/>
              <a:latin typeface="Tw Cen MT" panose="020B0602020104020603" pitchFamily="34" charset="77"/>
            </a:endParaRPr>
          </a:p>
          <a:p>
            <a:pPr algn="l" rtl="0" fontAlgn="base">
              <a:buFont typeface="+mj-lt"/>
              <a:buAutoNum type="arabicPeriod"/>
            </a:pPr>
            <a:r>
              <a:rPr lang="fr-FR" sz="2200" b="1" i="0" u="none" strike="noStrike" dirty="0">
                <a:solidFill>
                  <a:srgbClr val="44546A"/>
                </a:solidFill>
                <a:effectLst/>
                <a:latin typeface="Tw Cen MT" panose="020B0602020104020603" pitchFamily="34" charset="77"/>
              </a:rPr>
              <a:t> Accueillir la parole d'une personne</a:t>
            </a:r>
            <a:r>
              <a:rPr lang="fr-FR" sz="2200" b="1" dirty="0">
                <a:latin typeface="Tw Cen MT" panose="020B0602020104020603" pitchFamily="34" charset="77"/>
              </a:rPr>
              <a:t> présupposée </a:t>
            </a:r>
            <a:r>
              <a:rPr lang="fr-FR" sz="2200" b="1" i="0" u="none" strike="noStrike" dirty="0">
                <a:solidFill>
                  <a:srgbClr val="44546A"/>
                </a:solidFill>
                <a:effectLst/>
                <a:latin typeface="Tw Cen MT" panose="020B0602020104020603" pitchFamily="34" charset="77"/>
              </a:rPr>
              <a:t>victime</a:t>
            </a:r>
            <a:r>
              <a:rPr lang="en-US" sz="2200" b="0" i="0" u="none" strike="noStrike" dirty="0">
                <a:solidFill>
                  <a:srgbClr val="44546A"/>
                </a:solidFill>
                <a:effectLst/>
                <a:latin typeface="Tw Cen MT" panose="020B0602020104020603" pitchFamily="34" charset="77"/>
              </a:rPr>
              <a:t>​</a:t>
            </a:r>
            <a:endParaRPr lang="en-US" sz="2200" b="0" i="0" u="none" strike="noStrike" dirty="0">
              <a:solidFill>
                <a:srgbClr val="000000"/>
              </a:solidFill>
              <a:effectLst/>
              <a:latin typeface="Tw Cen MT" panose="020B0602020104020603" pitchFamily="34" charset="77"/>
            </a:endParaRPr>
          </a:p>
          <a:p>
            <a:pPr algn="l" rtl="0" fontAlgn="base">
              <a:buFont typeface="+mj-lt"/>
              <a:buAutoNum type="arabicPeriod"/>
            </a:pPr>
            <a:r>
              <a:rPr lang="fr-FR" sz="2200" b="1" i="0" u="none" strike="noStrike" dirty="0">
                <a:solidFill>
                  <a:srgbClr val="44546A"/>
                </a:solidFill>
                <a:effectLst/>
                <a:latin typeface="Tw Cen MT" panose="020B0602020104020603" pitchFamily="34" charset="77"/>
              </a:rPr>
              <a:t> Vidéo experte du groupe Egaé</a:t>
            </a:r>
            <a:r>
              <a:rPr lang="en-US" sz="2200" b="0" i="0" u="none" strike="noStrike" dirty="0">
                <a:solidFill>
                  <a:srgbClr val="44546A"/>
                </a:solidFill>
                <a:effectLst/>
                <a:latin typeface="Tw Cen MT" panose="020B0602020104020603" pitchFamily="34" charset="77"/>
              </a:rPr>
              <a:t>​</a:t>
            </a:r>
            <a:endParaRPr lang="en-US" sz="2200" b="0" i="0" u="none" strike="noStrike" dirty="0">
              <a:solidFill>
                <a:srgbClr val="000000"/>
              </a:solidFill>
              <a:effectLst/>
              <a:latin typeface="Tw Cen MT" panose="020B0602020104020603" pitchFamily="34" charset="77"/>
            </a:endParaRPr>
          </a:p>
          <a:p>
            <a:pPr algn="l" rtl="0" fontAlgn="base">
              <a:buFont typeface="+mj-lt"/>
              <a:buAutoNum type="arabicPeriod"/>
            </a:pPr>
            <a:r>
              <a:rPr lang="fr-FR" sz="2200" b="1" i="0" u="none" strike="noStrike" dirty="0">
                <a:solidFill>
                  <a:srgbClr val="44546A"/>
                </a:solidFill>
                <a:effectLst/>
                <a:latin typeface="Tw Cen MT" panose="020B0602020104020603" pitchFamily="34" charset="77"/>
              </a:rPr>
              <a:t> Accompagner - Interview d'une ONGD partenaire</a:t>
            </a:r>
            <a:endParaRPr lang="en-US" sz="2200" b="0" i="0" u="none" strike="noStrike" dirty="0">
              <a:solidFill>
                <a:srgbClr val="000000"/>
              </a:solidFill>
              <a:effectLst/>
              <a:latin typeface="Tw Cen MT" panose="020B0602020104020603" pitchFamily="34" charset="77"/>
            </a:endParaRPr>
          </a:p>
        </p:txBody>
      </p:sp>
    </p:spTree>
    <p:extLst>
      <p:ext uri="{BB962C8B-B14F-4D97-AF65-F5344CB8AC3E}">
        <p14:creationId xmlns:p14="http://schemas.microsoft.com/office/powerpoint/2010/main" val="3585726756"/>
      </p:ext>
    </p:extLst>
  </p:cSld>
  <p:clrMapOvr>
    <a:overrideClrMapping bg1="lt1" tx1="dk1" bg2="lt2" tx2="dk2" accent1="accent1" accent2="accent2" accent3="accent3" accent4="accent4" accent5="accent5" accent6="accent6" hlink="hlink" folHlink="folHlink"/>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3">
            <a:extLst>
              <a:ext uri="{FF2B5EF4-FFF2-40B4-BE49-F238E27FC236}">
                <a16:creationId xmlns:a16="http://schemas.microsoft.com/office/drawing/2014/main" id="{2FDD59D1-02F3-6E3E-DBD6-B2AD67CEE896}"/>
              </a:ext>
            </a:extLst>
          </p:cNvPr>
          <p:cNvSpPr>
            <a:spLocks noGrp="1"/>
          </p:cNvSpPr>
          <p:nvPr>
            <p:ph type="title"/>
          </p:nvPr>
        </p:nvSpPr>
        <p:spPr>
          <a:xfrm>
            <a:off x="1659834" y="863600"/>
            <a:ext cx="7036904" cy="1325563"/>
          </a:xfrm>
        </p:spPr>
        <p:txBody>
          <a:bodyPr>
            <a:normAutofit/>
          </a:bodyPr>
          <a:lstStyle/>
          <a:p>
            <a:br>
              <a:rPr lang="fr-FR" sz="2900" b="1" dirty="0">
                <a:latin typeface="TW Cen MT"/>
                <a:cs typeface="Calibri" panose="020F0502020204030204"/>
              </a:rPr>
            </a:br>
            <a:r>
              <a:rPr lang="fr-FR" sz="2900" b="1" dirty="0">
                <a:latin typeface="TW Cen MT"/>
                <a:cs typeface="Calibri" panose="020F0502020204030204"/>
              </a:rPr>
              <a:t>1. Agir en prévention</a:t>
            </a:r>
            <a:br>
              <a:rPr lang="fr-FR" sz="2900" b="1" dirty="0">
                <a:latin typeface="TW Cen MT"/>
                <a:cs typeface="Calibri" panose="020F0502020204030204"/>
              </a:rPr>
            </a:br>
            <a:endParaRPr lang="fr-FR" sz="2900" dirty="0"/>
          </a:p>
        </p:txBody>
      </p:sp>
      <p:sp>
        <p:nvSpPr>
          <p:cNvPr id="9" name="Espace réservé du contenu 2">
            <a:extLst>
              <a:ext uri="{FF2B5EF4-FFF2-40B4-BE49-F238E27FC236}">
                <a16:creationId xmlns:a16="http://schemas.microsoft.com/office/drawing/2014/main" id="{0C920987-10BF-41AA-B141-F26B92514706}"/>
              </a:ext>
            </a:extLst>
          </p:cNvPr>
          <p:cNvSpPr txBox="1">
            <a:spLocks/>
          </p:cNvSpPr>
          <p:nvPr/>
        </p:nvSpPr>
        <p:spPr>
          <a:xfrm>
            <a:off x="1065971" y="2324099"/>
            <a:ext cx="7476896" cy="435133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4546A"/>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fontAlgn="base">
              <a:buNone/>
            </a:pPr>
            <a:r>
              <a:rPr lang="fr-FR" b="0" i="0" u="none" strike="noStrike" dirty="0">
                <a:effectLst/>
              </a:rPr>
              <a:t>Il existe plusieurs types d'actions à mettre en place en interne pour prévenir des faits de violences sexistes et sexuelles dans le cadre de votre organisation. ​</a:t>
            </a:r>
            <a:br>
              <a:rPr lang="fr-FR" b="0" i="0" u="none" strike="noStrike" dirty="0">
                <a:effectLst/>
              </a:rPr>
            </a:br>
            <a:endParaRPr lang="fr-FR" b="0" i="0" u="none" strike="noStrike" dirty="0">
              <a:effectLst/>
            </a:endParaRPr>
          </a:p>
          <a:p>
            <a:pPr marL="0" indent="0" algn="l" rtl="0" fontAlgn="base">
              <a:buNone/>
            </a:pPr>
            <a:r>
              <a:rPr lang="fr-FR" b="0" i="0" u="none" strike="noStrike" dirty="0">
                <a:effectLst/>
              </a:rPr>
              <a:t>Des mesures spécifiques peuvent être instaurées par la structure.</a:t>
            </a:r>
            <a:br>
              <a:rPr lang="fr-FR" b="0" i="0" u="none" strike="noStrike" dirty="0">
                <a:effectLst/>
              </a:rPr>
            </a:br>
            <a:r>
              <a:rPr lang="fr-FR" b="0" i="0" u="none" strike="noStrike" dirty="0">
                <a:effectLst/>
              </a:rPr>
              <a:t> </a:t>
            </a:r>
            <a:r>
              <a:rPr lang="en-US" b="0" i="0" u="none" strike="noStrike" dirty="0">
                <a:effectLst/>
              </a:rPr>
              <a:t>​</a:t>
            </a:r>
          </a:p>
          <a:p>
            <a:pPr marL="0" indent="0" algn="l" rtl="0" fontAlgn="base">
              <a:buNone/>
            </a:pPr>
            <a:r>
              <a:rPr lang="fr-FR" b="0" i="0" u="none" strike="noStrike" dirty="0">
                <a:effectLst/>
              </a:rPr>
              <a:t>Certaines actions peuvent également dépendre de la pratique managériale. </a:t>
            </a:r>
            <a:r>
              <a:rPr lang="en-US" b="0" i="0" u="none" strike="noStrike" dirty="0">
                <a:effectLst/>
              </a:rPr>
              <a:t>​</a:t>
            </a:r>
            <a:br>
              <a:rPr lang="en-US" b="0" i="0" u="none" strike="noStrike" dirty="0">
                <a:effectLst/>
              </a:rPr>
            </a:br>
            <a:endParaRPr lang="en-US" b="0" i="0" u="none" strike="noStrike" dirty="0">
              <a:effectLst/>
            </a:endParaRPr>
          </a:p>
          <a:p>
            <a:pPr marL="0" indent="0" algn="l" rtl="0" fontAlgn="base">
              <a:buNone/>
            </a:pPr>
            <a:r>
              <a:rPr lang="fr-FR" b="0" i="0" u="none" strike="noStrike" dirty="0">
                <a:effectLst/>
              </a:rPr>
              <a:t>Enfin, il existe des outils mis à la disposition des membres de l'ONGD.</a:t>
            </a:r>
            <a:endParaRPr lang="en-US" b="0" i="0" u="none" strike="noStrike" dirty="0">
              <a:effectLst/>
            </a:endParaRPr>
          </a:p>
        </p:txBody>
      </p:sp>
    </p:spTree>
    <p:extLst>
      <p:ext uri="{BB962C8B-B14F-4D97-AF65-F5344CB8AC3E}">
        <p14:creationId xmlns:p14="http://schemas.microsoft.com/office/powerpoint/2010/main" val="1630980410"/>
      </p:ext>
    </p:extLst>
  </p:cSld>
  <p:clrMapOvr>
    <a:overrideClrMapping bg1="lt1" tx1="dk1" bg2="lt2" tx2="dk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5">
            <a:extLst>
              <a:ext uri="{FF2B5EF4-FFF2-40B4-BE49-F238E27FC236}">
                <a16:creationId xmlns:a16="http://schemas.microsoft.com/office/drawing/2014/main" id="{19A62EED-D07E-E350-56FF-2C6F68439D71}"/>
              </a:ext>
            </a:extLst>
          </p:cNvPr>
          <p:cNvSpPr txBox="1">
            <a:spLocks/>
          </p:cNvSpPr>
          <p:nvPr/>
        </p:nvSpPr>
        <p:spPr>
          <a:xfrm>
            <a:off x="1065971" y="863600"/>
            <a:ext cx="7036904"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pPr marL="0" indent="0">
              <a:buNone/>
            </a:pPr>
            <a:r>
              <a:rPr lang="fr-FR" sz="2000" b="1" dirty="0">
                <a:latin typeface="TW Cen MT"/>
                <a:cs typeface="Calibri" panose="020F0502020204030204"/>
              </a:rPr>
              <a:t>Les outils de prévention à mettre en place par l'organisation :</a:t>
            </a:r>
          </a:p>
        </p:txBody>
      </p:sp>
      <p:sp>
        <p:nvSpPr>
          <p:cNvPr id="4" name="Content Placeholder 2">
            <a:extLst>
              <a:ext uri="{FF2B5EF4-FFF2-40B4-BE49-F238E27FC236}">
                <a16:creationId xmlns:a16="http://schemas.microsoft.com/office/drawing/2014/main" id="{FC1E8D05-C049-379F-04AE-04A7A08C69FE}"/>
              </a:ext>
            </a:extLst>
          </p:cNvPr>
          <p:cNvSpPr txBox="1">
            <a:spLocks/>
          </p:cNvSpPr>
          <p:nvPr/>
        </p:nvSpPr>
        <p:spPr>
          <a:xfrm>
            <a:off x="1065971" y="2189163"/>
            <a:ext cx="7630767" cy="4351338"/>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900" kern="1200">
                <a:solidFill>
                  <a:srgbClr val="44546A"/>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fontAlgn="base">
              <a:buNone/>
            </a:pPr>
            <a:r>
              <a:rPr lang="fr-FR" sz="2000" b="0" i="0" u="none" strike="noStrike" dirty="0">
                <a:effectLst/>
                <a:latin typeface="Tw Cen MT" panose="020B0602020104020603" pitchFamily="34" charset="77"/>
              </a:rPr>
              <a:t>     </a:t>
            </a:r>
            <a:r>
              <a:rPr lang="fr-FR" sz="2000" b="1" i="0" u="none" strike="noStrike" dirty="0">
                <a:effectLst/>
                <a:latin typeface="Tw Cen MT" panose="020B0602020104020603" pitchFamily="34" charset="77"/>
              </a:rPr>
              <a:t>Adopter un règlement intérieur​</a:t>
            </a:r>
          </a:p>
          <a:p>
            <a:pPr marL="0" indent="0" algn="l" rtl="0" fontAlgn="base">
              <a:buNone/>
            </a:pPr>
            <a:r>
              <a:rPr lang="fr-FR" sz="2000" b="0" i="0" u="none" strike="noStrike" dirty="0">
                <a:effectLst/>
                <a:latin typeface="Tw Cen MT" panose="020B0602020104020603" pitchFamily="34" charset="77"/>
              </a:rPr>
              <a:t>Formaliser et communiquer, avec un règlement intérieur et/ou via une charte </a:t>
            </a:r>
            <a:r>
              <a:rPr lang="fr-FR" sz="2000" dirty="0">
                <a:latin typeface="Tw Cen MT" panose="020B0602020104020603" pitchFamily="34" charset="77"/>
              </a:rPr>
              <a:t>éthique/code de conduite, la volonté </a:t>
            </a:r>
            <a:r>
              <a:rPr lang="fr-FR" sz="2000" b="0" i="0" u="none" strike="noStrike" dirty="0">
                <a:effectLst/>
                <a:latin typeface="Tw Cen MT" panose="020B0602020104020603" pitchFamily="34" charset="77"/>
              </a:rPr>
              <a:t>et l’obligation de tout organisme employeur de créer un cadre de travail respectueux en précisant les situations inacceptables et les actes punis par le droit national et international. </a:t>
            </a:r>
            <a:r>
              <a:rPr lang="en-US" sz="2000" b="0" i="0" u="none" strike="noStrike" dirty="0">
                <a:effectLst/>
                <a:latin typeface="Tw Cen MT" panose="020B0602020104020603" pitchFamily="34" charset="77"/>
              </a:rPr>
              <a:t>​</a:t>
            </a:r>
          </a:p>
          <a:p>
            <a:pPr marL="0" indent="0" algn="l" rtl="0" fontAlgn="base">
              <a:buNone/>
            </a:pPr>
            <a:r>
              <a:rPr lang="en-US" sz="2000" dirty="0">
                <a:latin typeface="Tw Cen MT" panose="020B0602020104020603" pitchFamily="34" charset="77"/>
              </a:rPr>
              <a:t>    </a:t>
            </a:r>
            <a:r>
              <a:rPr lang="fr-FR" sz="2000" b="0" i="0" u="none" strike="noStrike" dirty="0">
                <a:effectLst/>
                <a:latin typeface="Tw Cen MT" panose="020B0602020104020603" pitchFamily="34" charset="77"/>
              </a:rPr>
              <a:t> </a:t>
            </a:r>
            <a:r>
              <a:rPr lang="fr-FR" sz="2000" b="1" i="0" u="none" strike="noStrike" dirty="0">
                <a:effectLst/>
                <a:latin typeface="Tw Cen MT" panose="020B0602020104020603" pitchFamily="34" charset="77"/>
              </a:rPr>
              <a:t>Former et sensibiliser régulièrement les équipes </a:t>
            </a:r>
            <a:r>
              <a:rPr lang="fr-FR" sz="2000" b="0" i="0" u="none" strike="noStrike" dirty="0">
                <a:effectLst/>
                <a:latin typeface="Tw Cen MT" panose="020B0602020104020603" pitchFamily="34" charset="77"/>
              </a:rPr>
              <a:t>​</a:t>
            </a:r>
          </a:p>
          <a:p>
            <a:pPr marL="0" indent="0" algn="l" rtl="0" fontAlgn="base">
              <a:buNone/>
            </a:pPr>
            <a:r>
              <a:rPr lang="fr-FR" sz="2000" b="0" i="0" u="none" strike="noStrike" dirty="0">
                <a:effectLst/>
                <a:latin typeface="Tw Cen MT" panose="020B0602020104020603" pitchFamily="34" charset="77"/>
              </a:rPr>
              <a:t>Sensibiliser et former les instances </a:t>
            </a:r>
            <a:r>
              <a:rPr lang="fr-FR" sz="2000" dirty="0">
                <a:latin typeface="Tw Cen MT" panose="020B0602020104020603" pitchFamily="34" charset="77"/>
              </a:rPr>
              <a:t>décisionnelles (exemple : CA) ou exécutives (direction, RH, gestionnaire de projets etc.), les responsables, les équipes, les bénévoles, les volontaires de l’ONGD </a:t>
            </a:r>
            <a:r>
              <a:rPr lang="fr-FR" sz="2000" b="0" i="0" u="none" strike="noStrike" dirty="0">
                <a:effectLst/>
                <a:latin typeface="Tw Cen MT" panose="020B0602020104020603" pitchFamily="34" charset="77"/>
              </a:rPr>
              <a:t>(au siège comme sur le terrain) sur ce que recouvrent les violences sexistes et sexuelles au travail et sur le rôle et la responsabilité de toute personne membre de l’équipe et de l’encadrement.​</a:t>
            </a:r>
          </a:p>
        </p:txBody>
      </p:sp>
      <p:pic>
        <p:nvPicPr>
          <p:cNvPr id="8" name="Graphique 7" descr="Badge Tick1 avec un remplissage uni">
            <a:extLst>
              <a:ext uri="{FF2B5EF4-FFF2-40B4-BE49-F238E27FC236}">
                <a16:creationId xmlns:a16="http://schemas.microsoft.com/office/drawing/2014/main" id="{83E88886-ABC9-0081-0BF6-17DEE30E5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1125" y="2188117"/>
            <a:ext cx="341824" cy="341824"/>
          </a:xfrm>
          <a:prstGeom prst="rect">
            <a:avLst/>
          </a:prstGeom>
        </p:spPr>
      </p:pic>
      <p:pic>
        <p:nvPicPr>
          <p:cNvPr id="9" name="Graphique 8" descr="Badge Tick1 avec un remplissage uni">
            <a:extLst>
              <a:ext uri="{FF2B5EF4-FFF2-40B4-BE49-F238E27FC236}">
                <a16:creationId xmlns:a16="http://schemas.microsoft.com/office/drawing/2014/main" id="{F675563D-3AB7-6158-5C8F-0CC81B2E8F3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971" y="4023531"/>
            <a:ext cx="341824" cy="341824"/>
          </a:xfrm>
          <a:prstGeom prst="rect">
            <a:avLst/>
          </a:prstGeom>
        </p:spPr>
      </p:pic>
    </p:spTree>
    <p:extLst>
      <p:ext uri="{BB962C8B-B14F-4D97-AF65-F5344CB8AC3E}">
        <p14:creationId xmlns:p14="http://schemas.microsoft.com/office/powerpoint/2010/main" val="4154396620"/>
      </p:ext>
    </p:extLst>
  </p:cSld>
  <p:clrMapOvr>
    <a:overrideClrMapping bg1="lt1" tx1="dk1" bg2="lt2" tx2="dk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FC625CD7-0711-4997-4CD5-17C07C35B7FD}"/>
              </a:ext>
            </a:extLst>
          </p:cNvPr>
          <p:cNvSpPr txBox="1">
            <a:spLocks/>
          </p:cNvSpPr>
          <p:nvPr/>
        </p:nvSpPr>
        <p:spPr>
          <a:xfrm>
            <a:off x="1065971" y="1758239"/>
            <a:ext cx="7630767" cy="4351338"/>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900" kern="1200">
                <a:solidFill>
                  <a:srgbClr val="44546A"/>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fontAlgn="base">
              <a:buNone/>
            </a:pPr>
            <a:r>
              <a:rPr lang="fr-FR" sz="2000" b="0" i="0" u="none" strike="noStrike" dirty="0">
                <a:effectLst/>
                <a:latin typeface="Tw Cen MT" panose="020B0602020104020603" pitchFamily="34" charset="77"/>
              </a:rPr>
              <a:t>     </a:t>
            </a:r>
            <a:r>
              <a:rPr lang="fr-FR" sz="2000" b="1" i="0" u="none" strike="noStrike" dirty="0">
                <a:effectLst/>
                <a:latin typeface="Tw Cen MT" panose="020B0602020104020603" pitchFamily="34" charset="77"/>
              </a:rPr>
              <a:t>Nommer et former des personnes référentes​</a:t>
            </a:r>
          </a:p>
          <a:p>
            <a:pPr marL="0" indent="0" algn="l" rtl="0" fontAlgn="base">
              <a:buNone/>
            </a:pPr>
            <a:r>
              <a:rPr lang="fr-FR" sz="2000" b="0" i="0" u="none" strike="noStrike" dirty="0">
                <a:effectLst/>
                <a:latin typeface="Tw Cen MT" panose="020B0602020104020603" pitchFamily="34" charset="77"/>
              </a:rPr>
              <a:t>Désigner une personne référente en matière de lutte contre les violences sexistes et sexuelles à la fois au sein des sièges, des bureaux en capital et même dans les zones les plus éloignées sur le terrain.</a:t>
            </a:r>
            <a:r>
              <a:rPr lang="en-US" sz="2000" b="0" i="0" u="none" strike="noStrike" dirty="0">
                <a:effectLst/>
                <a:latin typeface="Tw Cen MT" panose="020B0602020104020603" pitchFamily="34" charset="77"/>
              </a:rPr>
              <a:t>​</a:t>
            </a:r>
          </a:p>
          <a:p>
            <a:pPr marL="0" indent="0" algn="l" rtl="0" fontAlgn="base">
              <a:buNone/>
            </a:pPr>
            <a:endParaRPr lang="en-US" sz="2000" dirty="0">
              <a:latin typeface="Tw Cen MT" panose="020B0602020104020603" pitchFamily="34" charset="77"/>
            </a:endParaRPr>
          </a:p>
          <a:p>
            <a:pPr marL="0" indent="0" algn="l" rtl="0" fontAlgn="base">
              <a:buNone/>
            </a:pPr>
            <a:r>
              <a:rPr lang="en-US" sz="2000" b="0" i="0" u="none" strike="noStrike" dirty="0">
                <a:effectLst/>
                <a:latin typeface="Tw Cen MT" panose="020B0602020104020603" pitchFamily="34" charset="77"/>
              </a:rPr>
              <a:t>     </a:t>
            </a:r>
            <a:r>
              <a:rPr lang="fr-FR" sz="2000" b="1" i="0" u="none" strike="noStrike" dirty="0">
                <a:effectLst/>
                <a:latin typeface="Tw Cen MT" panose="020B0602020104020603" pitchFamily="34" charset="77"/>
              </a:rPr>
              <a:t>Adopter une procédure de signalement en interne​</a:t>
            </a:r>
          </a:p>
          <a:p>
            <a:pPr marL="0" indent="0" algn="l" rtl="0" fontAlgn="base">
              <a:buNone/>
            </a:pPr>
            <a:r>
              <a:rPr lang="fr-FR" sz="2000" b="0" i="0" u="none" strike="noStrike" dirty="0">
                <a:effectLst/>
                <a:latin typeface="Tw Cen MT" panose="020B0602020104020603" pitchFamily="34" charset="77"/>
              </a:rPr>
              <a:t>Élaborer une procédure interne de signalement et de traitement des faits de violences et communiquer à tous les niveaux sur sa mise en place. Veiller à l’accessibilité de ces procédures par les populations sur les terrains et organiser des ateliers/sensibilisations pour en assurer l’appropriation.</a:t>
            </a:r>
            <a:r>
              <a:rPr lang="en-US" sz="2000" b="0" i="0" u="none" strike="noStrike" dirty="0">
                <a:effectLst/>
                <a:latin typeface="Tw Cen MT" panose="020B0602020104020603" pitchFamily="34" charset="77"/>
              </a:rPr>
              <a:t>​</a:t>
            </a:r>
          </a:p>
        </p:txBody>
      </p:sp>
      <p:pic>
        <p:nvPicPr>
          <p:cNvPr id="10" name="Graphique 9" descr="Badge Tick1 avec un remplissage uni">
            <a:extLst>
              <a:ext uri="{FF2B5EF4-FFF2-40B4-BE49-F238E27FC236}">
                <a16:creationId xmlns:a16="http://schemas.microsoft.com/office/drawing/2014/main" id="{D6465D16-EE3C-EE09-96C2-7D67BA388E5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1125" y="1757193"/>
            <a:ext cx="341824" cy="341824"/>
          </a:xfrm>
          <a:prstGeom prst="rect">
            <a:avLst/>
          </a:prstGeom>
        </p:spPr>
      </p:pic>
      <p:pic>
        <p:nvPicPr>
          <p:cNvPr id="11" name="Graphique 10" descr="Badge Tick1 avec un remplissage uni">
            <a:extLst>
              <a:ext uri="{FF2B5EF4-FFF2-40B4-BE49-F238E27FC236}">
                <a16:creationId xmlns:a16="http://schemas.microsoft.com/office/drawing/2014/main" id="{525CC461-EC11-F285-C580-85953115B49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1125" y="3429000"/>
            <a:ext cx="341824" cy="341824"/>
          </a:xfrm>
          <a:prstGeom prst="rect">
            <a:avLst/>
          </a:prstGeom>
        </p:spPr>
      </p:pic>
    </p:spTree>
    <p:extLst>
      <p:ext uri="{BB962C8B-B14F-4D97-AF65-F5344CB8AC3E}">
        <p14:creationId xmlns:p14="http://schemas.microsoft.com/office/powerpoint/2010/main" val="1540481918"/>
      </p:ext>
    </p:extLst>
  </p:cSld>
  <p:clrMapOvr>
    <a:overrideClrMapping bg1="lt1" tx1="dk1" bg2="lt2" tx2="dk2" accent1="accent1" accent2="accent2" accent3="accent3" accent4="accent4" accent5="accent5" accent6="accent6" hlink="hlink" folHlink="folHlink"/>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45F44246-E3AA-4B5F-4B53-D8EEAF851EF0}"/>
              </a:ext>
            </a:extLst>
          </p:cNvPr>
          <p:cNvSpPr txBox="1">
            <a:spLocks/>
          </p:cNvSpPr>
          <p:nvPr/>
        </p:nvSpPr>
        <p:spPr>
          <a:xfrm>
            <a:off x="1065971" y="1758239"/>
            <a:ext cx="7630767" cy="4351338"/>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900" kern="1200">
                <a:solidFill>
                  <a:srgbClr val="44546A"/>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fontAlgn="base">
              <a:buNone/>
            </a:pPr>
            <a:r>
              <a:rPr lang="fr-FR" sz="2000" b="0" i="0" u="none" strike="noStrike" dirty="0">
                <a:effectLst/>
                <a:latin typeface="Tw Cen MT" panose="020B0602020104020603" pitchFamily="34" charset="77"/>
              </a:rPr>
              <a:t>     </a:t>
            </a:r>
            <a:r>
              <a:rPr lang="fr-FR" sz="2000" b="1" i="0" u="none" strike="noStrike" dirty="0">
                <a:effectLst/>
                <a:latin typeface="Tw Cen MT" panose="020B0602020104020603" pitchFamily="34" charset="77"/>
              </a:rPr>
              <a:t>Travailler avec les partenaires à la définition d’une politique de protection contre les violences sexistes et sexuelles</a:t>
            </a:r>
            <a:endParaRPr lang="en-US" sz="2000" b="1" i="0" u="none" strike="noStrike" dirty="0">
              <a:effectLst/>
              <a:latin typeface="Tw Cen MT" panose="020B0602020104020603" pitchFamily="34" charset="77"/>
            </a:endParaRPr>
          </a:p>
          <a:p>
            <a:pPr marL="0" indent="0" algn="l" rtl="0" fontAlgn="base">
              <a:buNone/>
            </a:pPr>
            <a:r>
              <a:rPr lang="fr-FR" sz="2000" b="0" i="0" u="none" strike="noStrike" dirty="0">
                <a:effectLst/>
                <a:latin typeface="Tw Cen MT" panose="020B0602020104020603" pitchFamily="34" charset="77"/>
              </a:rPr>
              <a:t>Organiser des groupes de paroles sur le sujet pour sensibiliser, confronter les regards, lever les freins et définir ensemble des politiques adaptées au contexte d’intervention et aux </a:t>
            </a:r>
            <a:r>
              <a:rPr lang="fr-FR" sz="2000" dirty="0">
                <a:latin typeface="Tw Cen MT" panose="020B0602020104020603" pitchFamily="34" charset="77"/>
              </a:rPr>
              <a:t>communautés bénéficiaires.</a:t>
            </a:r>
            <a:r>
              <a:rPr lang="en-US" sz="2000" dirty="0">
                <a:latin typeface="Tw Cen MT" panose="020B0602020104020603" pitchFamily="34" charset="77"/>
              </a:rPr>
              <a:t>​</a:t>
            </a:r>
          </a:p>
          <a:p>
            <a:pPr marL="0" indent="0" algn="l" rtl="0" fontAlgn="base">
              <a:buNone/>
            </a:pPr>
            <a:endParaRPr lang="fr-FR" sz="2000" dirty="0">
              <a:latin typeface="Tw Cen MT" panose="020B0602020104020603" pitchFamily="34" charset="77"/>
            </a:endParaRPr>
          </a:p>
          <a:p>
            <a:pPr marL="0" indent="0" algn="l" rtl="0" fontAlgn="base">
              <a:buNone/>
            </a:pPr>
            <a:r>
              <a:rPr lang="fr-FR" sz="2000" b="0" i="0" u="none" strike="noStrike" dirty="0">
                <a:effectLst/>
                <a:latin typeface="Tw Cen MT" panose="020B0602020104020603" pitchFamily="34" charset="77"/>
              </a:rPr>
              <a:t>     </a:t>
            </a:r>
            <a:r>
              <a:rPr lang="fr-FR" sz="2000" b="1" i="0" u="none" strike="noStrike" dirty="0">
                <a:effectLst/>
                <a:latin typeface="Tw Cen MT" panose="020B0602020104020603" pitchFamily="34" charset="77"/>
              </a:rPr>
              <a:t>Afficher en interne et sur les sites Internet les politiques et procédures de signalement​</a:t>
            </a:r>
          </a:p>
          <a:p>
            <a:pPr marL="0" indent="0" algn="l" rtl="0" fontAlgn="base">
              <a:buNone/>
            </a:pPr>
            <a:r>
              <a:rPr lang="fr-FR" sz="2000" b="0" i="0" u="none" strike="noStrike" dirty="0">
                <a:effectLst/>
                <a:latin typeface="Tw Cen MT" panose="020B0602020104020603" pitchFamily="34" charset="77"/>
              </a:rPr>
              <a:t>Mettre en ligne et afficher dans tous les locaux les procédures de signalement et le code de conduite de l’ONGD. Faire de même sur le terrain et les traduire si possible dans la langue </a:t>
            </a:r>
            <a:r>
              <a:rPr lang="fr-FR" sz="2000" dirty="0">
                <a:latin typeface="Tw Cen MT" panose="020B0602020104020603" pitchFamily="34" charset="77"/>
              </a:rPr>
              <a:t>des communautés bénéficiaires des projets.</a:t>
            </a:r>
            <a:r>
              <a:rPr lang="en-US" sz="2000" dirty="0">
                <a:latin typeface="Tw Cen MT" panose="020B0602020104020603" pitchFamily="34" charset="77"/>
              </a:rPr>
              <a:t>​</a:t>
            </a:r>
          </a:p>
        </p:txBody>
      </p:sp>
      <p:pic>
        <p:nvPicPr>
          <p:cNvPr id="11" name="Graphique 10" descr="Badge Tick1 avec un remplissage uni">
            <a:extLst>
              <a:ext uri="{FF2B5EF4-FFF2-40B4-BE49-F238E27FC236}">
                <a16:creationId xmlns:a16="http://schemas.microsoft.com/office/drawing/2014/main" id="{698A29FD-A2E4-ACB2-D7E6-75EDC55D48C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1125" y="1757193"/>
            <a:ext cx="341824" cy="341824"/>
          </a:xfrm>
          <a:prstGeom prst="rect">
            <a:avLst/>
          </a:prstGeom>
        </p:spPr>
      </p:pic>
      <p:pic>
        <p:nvPicPr>
          <p:cNvPr id="12" name="Graphique 11" descr="Badge Tick1 avec un remplissage uni">
            <a:extLst>
              <a:ext uri="{FF2B5EF4-FFF2-40B4-BE49-F238E27FC236}">
                <a16:creationId xmlns:a16="http://schemas.microsoft.com/office/drawing/2014/main" id="{83246AF7-3216-A81A-B365-9A2722018EE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1125" y="3688903"/>
            <a:ext cx="341824" cy="341824"/>
          </a:xfrm>
          <a:prstGeom prst="rect">
            <a:avLst/>
          </a:prstGeom>
        </p:spPr>
      </p:pic>
    </p:spTree>
    <p:extLst>
      <p:ext uri="{BB962C8B-B14F-4D97-AF65-F5344CB8AC3E}">
        <p14:creationId xmlns:p14="http://schemas.microsoft.com/office/powerpoint/2010/main" val="4230720377"/>
      </p:ext>
    </p:extLst>
  </p:cSld>
  <p:clrMapOvr>
    <a:overrideClrMapping bg1="lt1" tx1="dk1" bg2="lt2" tx2="dk2" accent1="accent1" accent2="accent2" accent3="accent3" accent4="accent4" accent5="accent5" accent6="accent6" hlink="hlink" folHlink="folHlink"/>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5">
            <a:extLst>
              <a:ext uri="{FF2B5EF4-FFF2-40B4-BE49-F238E27FC236}">
                <a16:creationId xmlns:a16="http://schemas.microsoft.com/office/drawing/2014/main" id="{CC5A53AA-3030-17F9-4605-6A41010623D1}"/>
              </a:ext>
            </a:extLst>
          </p:cNvPr>
          <p:cNvSpPr txBox="1">
            <a:spLocks/>
          </p:cNvSpPr>
          <p:nvPr/>
        </p:nvSpPr>
        <p:spPr>
          <a:xfrm>
            <a:off x="1065971" y="569320"/>
            <a:ext cx="7036904"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pPr marL="0" indent="0">
              <a:buNone/>
            </a:pPr>
            <a:r>
              <a:rPr lang="fr-LU" sz="2000" b="1" u="none" strike="noStrike" dirty="0">
                <a:effectLst/>
                <a:latin typeface="TW Cen MT" panose="020B0602020104020603" pitchFamily="34" charset="77"/>
              </a:rPr>
              <a:t>Prévenir en tant que membre de l'encadrement :</a:t>
            </a:r>
            <a:endParaRPr lang="fr-FR" sz="2000" b="1" dirty="0">
              <a:latin typeface="TW Cen MT"/>
              <a:cs typeface="Calibri" panose="020F0502020204030204"/>
            </a:endParaRPr>
          </a:p>
        </p:txBody>
      </p:sp>
      <p:sp>
        <p:nvSpPr>
          <p:cNvPr id="9" name="Content Placeholder 2">
            <a:extLst>
              <a:ext uri="{FF2B5EF4-FFF2-40B4-BE49-F238E27FC236}">
                <a16:creationId xmlns:a16="http://schemas.microsoft.com/office/drawing/2014/main" id="{7A988F30-C1CA-7862-4469-ADA88E34C2B0}"/>
              </a:ext>
            </a:extLst>
          </p:cNvPr>
          <p:cNvSpPr txBox="1">
            <a:spLocks/>
          </p:cNvSpPr>
          <p:nvPr/>
        </p:nvSpPr>
        <p:spPr>
          <a:xfrm>
            <a:off x="1065971" y="1659011"/>
            <a:ext cx="7972926" cy="5078119"/>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900" kern="1200">
                <a:solidFill>
                  <a:srgbClr val="44546A"/>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fontAlgn="base">
              <a:buNone/>
            </a:pPr>
            <a:r>
              <a:rPr lang="fr-FR" sz="2000" b="0" i="0" u="none" strike="noStrike" dirty="0">
                <a:effectLst/>
                <a:latin typeface="Tw Cen MT" panose="020B0602020104020603" pitchFamily="34" charset="77"/>
              </a:rPr>
              <a:t>     </a:t>
            </a:r>
            <a:r>
              <a:rPr lang="fr-FR" sz="2000" b="1" i="0" u="none" strike="noStrike" dirty="0">
                <a:effectLst/>
                <a:latin typeface="Tw Cen MT" panose="020B0602020104020603" pitchFamily="34" charset="77"/>
              </a:rPr>
              <a:t>En faire un sujet </a:t>
            </a:r>
            <a:r>
              <a:rPr lang="en-US" sz="2000" b="0" i="0" u="none" strike="noStrike" dirty="0">
                <a:effectLst/>
                <a:latin typeface="Tw Cen MT" panose="020B0602020104020603" pitchFamily="34" charset="77"/>
              </a:rPr>
              <a:t>​</a:t>
            </a:r>
          </a:p>
          <a:p>
            <a:pPr marL="0" indent="0" algn="l" rtl="0" fontAlgn="base">
              <a:buNone/>
            </a:pPr>
            <a:r>
              <a:rPr lang="fr-FR" sz="2000" b="0" i="0" u="none" strike="noStrike" dirty="0">
                <a:effectLst/>
                <a:latin typeface="Tw Cen MT" panose="020B0602020104020603" pitchFamily="34" charset="77"/>
              </a:rPr>
              <a:t>Porter le sujet des violences sexistes et sexuelles auprès de son équipe. Cela peut passer par des moyens comme faire un point en réunion d’équipe afin de présenter ou rappeler les règles et les procédures internes en matière de prévention et de traitement des violences. On peut également faire des rappels plusieurs fois par an, lors de moments collectifs et en entretien individuel. </a:t>
            </a:r>
            <a:r>
              <a:rPr lang="en-US" sz="2000" b="0" i="0" u="none" strike="noStrike" dirty="0">
                <a:effectLst/>
                <a:latin typeface="Tw Cen MT" panose="020B0602020104020603" pitchFamily="34" charset="77"/>
              </a:rPr>
              <a:t>​</a:t>
            </a:r>
          </a:p>
          <a:p>
            <a:pPr marL="0" indent="0" algn="l" rtl="0" fontAlgn="base">
              <a:buNone/>
            </a:pPr>
            <a:endParaRPr lang="fr-FR" sz="2000" dirty="0">
              <a:latin typeface="Tw Cen MT" panose="020B0602020104020603" pitchFamily="34" charset="77"/>
            </a:endParaRPr>
          </a:p>
          <a:p>
            <a:pPr marL="0" indent="0" algn="l" rtl="0" fontAlgn="base">
              <a:buNone/>
            </a:pPr>
            <a:r>
              <a:rPr lang="fr-FR" sz="2000" b="0" i="0" u="none" strike="noStrike" dirty="0">
                <a:effectLst/>
                <a:latin typeface="Tw Cen MT" panose="020B0602020104020603" pitchFamily="34" charset="77"/>
              </a:rPr>
              <a:t>     </a:t>
            </a:r>
            <a:r>
              <a:rPr lang="fr-FR" sz="2000" b="1" i="0" u="none" strike="noStrike" dirty="0">
                <a:effectLst/>
                <a:latin typeface="Tw Cen MT" panose="020B0602020104020603" pitchFamily="34" charset="77"/>
              </a:rPr>
              <a:t>Être disponible et intervenir systématiquement</a:t>
            </a:r>
            <a:r>
              <a:rPr lang="en-US" sz="2000" b="1" i="0" u="none" strike="noStrike" dirty="0">
                <a:effectLst/>
                <a:latin typeface="Tw Cen MT" panose="020B0602020104020603" pitchFamily="34" charset="77"/>
              </a:rPr>
              <a:t>​</a:t>
            </a:r>
          </a:p>
          <a:p>
            <a:pPr marL="0" indent="0" algn="l" rtl="0" fontAlgn="base">
              <a:buNone/>
            </a:pPr>
            <a:r>
              <a:rPr lang="fr-FR" sz="2000" b="0" i="0" u="none" strike="noStrike" dirty="0">
                <a:effectLst/>
                <a:latin typeface="Tw Cen MT" panose="020B0602020104020603" pitchFamily="34" charset="77"/>
              </a:rPr>
              <a:t>Il est important d’envoyer le message aux équipes qu’en tant que responsable vous êtes disponible pour accueillir leur parole. N’hésitez pas, lorsque c’est le cas, à communiquer sur le fait que vous êtes formé·e sur les violences sexistes et sexuelles et que vous êtes une personne de confiance sur le sujet. Si vous êtes témoin ou si l’on vous rapporte des propos sexistes ou discriminatoires, il est important d’intervenir systématiquement pour reposer </a:t>
            </a:r>
            <a:br>
              <a:rPr lang="fr-FR" sz="2000" b="0" i="0" u="none" strike="noStrike" dirty="0">
                <a:effectLst/>
                <a:latin typeface="Tw Cen MT" panose="020B0602020104020603" pitchFamily="34" charset="77"/>
              </a:rPr>
            </a:br>
            <a:r>
              <a:rPr lang="fr-FR" sz="2000" b="0" i="0" u="none" strike="noStrike" dirty="0">
                <a:effectLst/>
                <a:latin typeface="Tw Cen MT" panose="020B0602020104020603" pitchFamily="34" charset="77"/>
              </a:rPr>
              <a:t>le cadre du droit du travail afin que cela ne se reproduise plus. ​</a:t>
            </a:r>
          </a:p>
        </p:txBody>
      </p:sp>
      <p:pic>
        <p:nvPicPr>
          <p:cNvPr id="10" name="Graphique 9" descr="Badge Tick1 avec un remplissage uni">
            <a:extLst>
              <a:ext uri="{FF2B5EF4-FFF2-40B4-BE49-F238E27FC236}">
                <a16:creationId xmlns:a16="http://schemas.microsoft.com/office/drawing/2014/main" id="{7E4CA3B6-07AF-56DE-2EEE-13D9ACDE1A0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1125" y="1659012"/>
            <a:ext cx="341824" cy="341824"/>
          </a:xfrm>
          <a:prstGeom prst="rect">
            <a:avLst/>
          </a:prstGeom>
        </p:spPr>
      </p:pic>
      <p:pic>
        <p:nvPicPr>
          <p:cNvPr id="11" name="Graphique 10" descr="Badge Tick1 avec un remplissage uni">
            <a:extLst>
              <a:ext uri="{FF2B5EF4-FFF2-40B4-BE49-F238E27FC236}">
                <a16:creationId xmlns:a16="http://schemas.microsoft.com/office/drawing/2014/main" id="{AD12BCF9-3434-ED23-9536-D268DDB3D41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1125" y="4128973"/>
            <a:ext cx="341824" cy="341824"/>
          </a:xfrm>
          <a:prstGeom prst="rect">
            <a:avLst/>
          </a:prstGeom>
        </p:spPr>
      </p:pic>
    </p:spTree>
    <p:extLst>
      <p:ext uri="{BB962C8B-B14F-4D97-AF65-F5344CB8AC3E}">
        <p14:creationId xmlns:p14="http://schemas.microsoft.com/office/powerpoint/2010/main" val="4273101409"/>
      </p:ext>
    </p:extLst>
  </p:cSld>
  <p:clrMapOvr>
    <a:overrideClrMapping bg1="lt1" tx1="dk1" bg2="lt2" tx2="dk2" accent1="accent1" accent2="accent2" accent3="accent3" accent4="accent4" accent5="accent5" accent6="accent6" hlink="hlink" folHlink="folHlink"/>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re 5">
            <a:extLst>
              <a:ext uri="{FF2B5EF4-FFF2-40B4-BE49-F238E27FC236}">
                <a16:creationId xmlns:a16="http://schemas.microsoft.com/office/drawing/2014/main" id="{235833D7-8C90-3366-8B93-DCBBA23B1FCD}"/>
              </a:ext>
            </a:extLst>
          </p:cNvPr>
          <p:cNvSpPr txBox="1">
            <a:spLocks/>
          </p:cNvSpPr>
          <p:nvPr/>
        </p:nvSpPr>
        <p:spPr>
          <a:xfrm>
            <a:off x="1065971" y="863600"/>
            <a:ext cx="7036904"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pPr algn="l" rtl="0" fontAlgn="base"/>
            <a:r>
              <a:rPr lang="fr-FR" sz="2000" b="0" u="none" strike="noStrike" dirty="0">
                <a:effectLst/>
              </a:rPr>
              <a:t>​</a:t>
            </a:r>
            <a:r>
              <a:rPr lang="fr-FR" sz="2000" b="1" u="none" strike="noStrike" dirty="0">
                <a:effectLst/>
              </a:rPr>
              <a:t>Les moyens de prévention à disposition de tout le monde :</a:t>
            </a:r>
            <a:endParaRPr lang="en-US" sz="2000" b="0" u="none" strike="noStrike" dirty="0">
              <a:effectLst/>
            </a:endParaRPr>
          </a:p>
        </p:txBody>
      </p:sp>
      <p:sp>
        <p:nvSpPr>
          <p:cNvPr id="11" name="Content Placeholder 2">
            <a:extLst>
              <a:ext uri="{FF2B5EF4-FFF2-40B4-BE49-F238E27FC236}">
                <a16:creationId xmlns:a16="http://schemas.microsoft.com/office/drawing/2014/main" id="{0AEC7144-AF03-2AC1-488D-F8DF397F665F}"/>
              </a:ext>
            </a:extLst>
          </p:cNvPr>
          <p:cNvSpPr txBox="1">
            <a:spLocks/>
          </p:cNvSpPr>
          <p:nvPr/>
        </p:nvSpPr>
        <p:spPr>
          <a:xfrm>
            <a:off x="1065971" y="2189163"/>
            <a:ext cx="7630767" cy="4351338"/>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900" kern="1200">
                <a:solidFill>
                  <a:srgbClr val="44546A"/>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fontAlgn="base">
              <a:buNone/>
            </a:pPr>
            <a:r>
              <a:rPr lang="fr-FR" sz="2000" b="0" i="0" u="none" strike="noStrike" dirty="0">
                <a:effectLst/>
                <a:latin typeface="Tw Cen MT" panose="020B0602020104020603" pitchFamily="34" charset="77"/>
              </a:rPr>
              <a:t>     </a:t>
            </a:r>
            <a:r>
              <a:rPr lang="fr-FR" sz="2000" b="1" i="0" u="none" strike="noStrike" dirty="0">
                <a:effectLst/>
                <a:latin typeface="Tw Cen MT" panose="020B0602020104020603" pitchFamily="34" charset="77"/>
              </a:rPr>
              <a:t>S'informer et communiquer </a:t>
            </a:r>
            <a:r>
              <a:rPr lang="en-US" sz="2000" b="1" i="0" u="none" strike="noStrike" dirty="0">
                <a:effectLst/>
                <a:latin typeface="Tw Cen MT" panose="020B0602020104020603" pitchFamily="34" charset="77"/>
              </a:rPr>
              <a:t>​</a:t>
            </a:r>
          </a:p>
          <a:p>
            <a:pPr marL="0" indent="0" algn="l" rtl="0" fontAlgn="base">
              <a:buNone/>
            </a:pPr>
            <a:r>
              <a:rPr lang="fr-FR" sz="2000" b="0" i="0" u="none" strike="noStrike" dirty="0">
                <a:effectLst/>
                <a:latin typeface="Tw Cen MT" panose="020B0602020104020603" pitchFamily="34" charset="77"/>
              </a:rPr>
              <a:t>Essayer de se former quand c'est possible sur ces thématiques et partager les informations et ressources acquises avec ses collègues durant les moments formels (réunions, séminaires...) ou informels (pause déjeuner, etc.). L’objectif est de créer une culture commune de l’égalité et d’avoir les mêmes informations qui circulent.</a:t>
            </a:r>
            <a:r>
              <a:rPr lang="en-US" sz="2000" b="0" i="0" u="none" strike="noStrike" dirty="0">
                <a:effectLst/>
                <a:latin typeface="Tw Cen MT" panose="020B0602020104020603" pitchFamily="34" charset="77"/>
              </a:rPr>
              <a:t>​</a:t>
            </a:r>
          </a:p>
          <a:p>
            <a:pPr marL="0" indent="0" algn="l" rtl="0" fontAlgn="base">
              <a:buNone/>
            </a:pPr>
            <a:endParaRPr lang="en-US" sz="2000" b="0" i="0" u="none" strike="noStrike" dirty="0">
              <a:effectLst/>
              <a:latin typeface="Tw Cen MT" panose="020B0602020104020603" pitchFamily="34" charset="77"/>
            </a:endParaRPr>
          </a:p>
          <a:p>
            <a:pPr marL="0" indent="0" algn="l" rtl="0" fontAlgn="base">
              <a:buNone/>
            </a:pPr>
            <a:r>
              <a:rPr lang="fr-FR" sz="2000" dirty="0">
                <a:latin typeface="Tw Cen MT" panose="020B0602020104020603" pitchFamily="34" charset="77"/>
              </a:rPr>
              <a:t>     </a:t>
            </a:r>
            <a:r>
              <a:rPr lang="fr-FR" sz="2000" b="1" i="0" u="none" strike="noStrike" dirty="0">
                <a:effectLst/>
                <a:latin typeface="Tw Cen MT" panose="020B0602020104020603" pitchFamily="34" charset="77"/>
              </a:rPr>
              <a:t>Être exemplaire</a:t>
            </a:r>
            <a:r>
              <a:rPr lang="en-US" sz="2000" b="0" i="0" u="none" strike="noStrike" dirty="0">
                <a:effectLst/>
                <a:latin typeface="Tw Cen MT" panose="020B0602020104020603" pitchFamily="34" charset="77"/>
              </a:rPr>
              <a:t>​</a:t>
            </a:r>
          </a:p>
          <a:p>
            <a:pPr marL="0" indent="0" algn="l" rtl="0" fontAlgn="base">
              <a:buNone/>
            </a:pPr>
            <a:r>
              <a:rPr lang="fr-FR" sz="2000" b="0" i="0" u="none" strike="noStrike" dirty="0">
                <a:effectLst/>
                <a:latin typeface="Tw Cen MT" panose="020B0602020104020603" pitchFamily="34" charset="77"/>
              </a:rPr>
              <a:t>Il est essentiel d’être vigilant·e à son propre comportement et à ses propos en prenant conscience de ses propres biais et en veillant à ce qu’ils n’impactent pas les personnes autour de vous.​</a:t>
            </a:r>
          </a:p>
        </p:txBody>
      </p:sp>
      <p:pic>
        <p:nvPicPr>
          <p:cNvPr id="12" name="Graphique 11" descr="Badge Tick1 avec un remplissage uni">
            <a:extLst>
              <a:ext uri="{FF2B5EF4-FFF2-40B4-BE49-F238E27FC236}">
                <a16:creationId xmlns:a16="http://schemas.microsoft.com/office/drawing/2014/main" id="{2463D9B8-CBE9-8E06-A902-0C51FF62AC8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1125" y="2188117"/>
            <a:ext cx="341824" cy="341824"/>
          </a:xfrm>
          <a:prstGeom prst="rect">
            <a:avLst/>
          </a:prstGeom>
        </p:spPr>
      </p:pic>
      <p:pic>
        <p:nvPicPr>
          <p:cNvPr id="13" name="Graphique 12" descr="Badge Tick1 avec un remplissage uni">
            <a:extLst>
              <a:ext uri="{FF2B5EF4-FFF2-40B4-BE49-F238E27FC236}">
                <a16:creationId xmlns:a16="http://schemas.microsoft.com/office/drawing/2014/main" id="{9C765EDC-1C7B-70FF-1661-3B1EEADD99C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1125" y="4412742"/>
            <a:ext cx="341824" cy="341824"/>
          </a:xfrm>
          <a:prstGeom prst="rect">
            <a:avLst/>
          </a:prstGeom>
        </p:spPr>
      </p:pic>
    </p:spTree>
    <p:extLst>
      <p:ext uri="{BB962C8B-B14F-4D97-AF65-F5344CB8AC3E}">
        <p14:creationId xmlns:p14="http://schemas.microsoft.com/office/powerpoint/2010/main" val="2525619041"/>
      </p:ext>
    </p:extLst>
  </p:cSld>
  <p:clrMapOvr>
    <a:overrideClrMapping bg1="lt1" tx1="dk1" bg2="lt2" tx2="dk2" accent1="accent1" accent2="accent2" accent3="accent3" accent4="accent4" accent5="accent5" accent6="accent6" hlink="hlink" folHlink="folHlink"/>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Image 12" descr="Une image contenant Visage humain, habits, sourire, capture d’écran&#10;&#10;Description générée automatiquement">
            <a:hlinkClick r:id="rId2"/>
            <a:extLst>
              <a:ext uri="{FF2B5EF4-FFF2-40B4-BE49-F238E27FC236}">
                <a16:creationId xmlns:a16="http://schemas.microsoft.com/office/drawing/2014/main" id="{B5D0F1BD-E4F3-5310-5F7F-5054323015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re 3">
            <a:extLst>
              <a:ext uri="{FF2B5EF4-FFF2-40B4-BE49-F238E27FC236}">
                <a16:creationId xmlns:a16="http://schemas.microsoft.com/office/drawing/2014/main" id="{EE345FC1-F8B7-6E9C-1D8B-DF8F6FF12625}"/>
              </a:ext>
            </a:extLst>
          </p:cNvPr>
          <p:cNvSpPr>
            <a:spLocks noGrp="1"/>
          </p:cNvSpPr>
          <p:nvPr>
            <p:ph type="title"/>
          </p:nvPr>
        </p:nvSpPr>
        <p:spPr>
          <a:xfrm>
            <a:off x="1659834" y="863600"/>
            <a:ext cx="7036904" cy="1325563"/>
          </a:xfrm>
        </p:spPr>
        <p:txBody>
          <a:bodyPr>
            <a:normAutofit/>
          </a:bodyPr>
          <a:lstStyle/>
          <a:p>
            <a:br>
              <a:rPr lang="fr-FR" sz="2900" b="1" dirty="0">
                <a:latin typeface="TW Cen MT"/>
                <a:cs typeface="Calibri" panose="020F0502020204030204"/>
              </a:rPr>
            </a:br>
            <a:r>
              <a:rPr lang="fr-FR" sz="2900" b="1" dirty="0">
                <a:latin typeface="TW Cen MT"/>
                <a:cs typeface="Calibri" panose="020F0502020204030204"/>
              </a:rPr>
              <a:t>1. Agir en prévention – Vidéo ONGD</a:t>
            </a:r>
            <a:br>
              <a:rPr lang="fr-FR" sz="2900" b="1" dirty="0">
                <a:latin typeface="TW Cen MT"/>
                <a:cs typeface="Calibri" panose="020F0502020204030204"/>
              </a:rPr>
            </a:br>
            <a:endParaRPr lang="fr-FR" sz="2900" dirty="0"/>
          </a:p>
        </p:txBody>
      </p:sp>
      <p:sp>
        <p:nvSpPr>
          <p:cNvPr id="16" name="Title 1">
            <a:extLst>
              <a:ext uri="{FF2B5EF4-FFF2-40B4-BE49-F238E27FC236}">
                <a16:creationId xmlns:a16="http://schemas.microsoft.com/office/drawing/2014/main" id="{229D1E96-701C-345B-0202-DA4D22996F54}"/>
              </a:ext>
            </a:extLst>
          </p:cNvPr>
          <p:cNvSpPr txBox="1">
            <a:spLocks/>
          </p:cNvSpPr>
          <p:nvPr/>
        </p:nvSpPr>
        <p:spPr>
          <a:xfrm>
            <a:off x="378373" y="2650741"/>
            <a:ext cx="3178806" cy="25729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457200"/>
            <a:r>
              <a:rPr lang="en-US" sz="2000" dirty="0">
                <a:solidFill>
                  <a:srgbClr val="44546A"/>
                </a:solidFill>
                <a:latin typeface="Tw Cen MT"/>
              </a:rPr>
              <a:t>Interview de</a:t>
            </a:r>
            <a:br>
              <a:rPr lang="en-US" sz="2000" dirty="0">
                <a:solidFill>
                  <a:srgbClr val="44546A"/>
                </a:solidFill>
                <a:latin typeface="Tw Cen MT"/>
              </a:rPr>
            </a:br>
            <a:r>
              <a:rPr lang="en-US" sz="2000" dirty="0">
                <a:solidFill>
                  <a:srgbClr val="44546A"/>
                </a:solidFill>
                <a:latin typeface="Tw Cen MT"/>
              </a:rPr>
              <a:t>Mme Paula MARQUES</a:t>
            </a:r>
            <a:br>
              <a:rPr lang="en-US" sz="2000" dirty="0">
                <a:solidFill>
                  <a:srgbClr val="44546A"/>
                </a:solidFill>
                <a:latin typeface="Tw Cen MT"/>
              </a:rPr>
            </a:br>
            <a:br>
              <a:rPr lang="en-US" sz="2000" dirty="0">
                <a:solidFill>
                  <a:srgbClr val="44546A"/>
                </a:solidFill>
                <a:latin typeface="Tw Cen MT"/>
              </a:rPr>
            </a:br>
            <a:r>
              <a:rPr lang="en-US" sz="1700" dirty="0">
                <a:solidFill>
                  <a:srgbClr val="AFBEDD"/>
                </a:solidFill>
                <a:latin typeface="Tw Cen MT"/>
              </a:rPr>
              <a:t>Gestionnaire de campagnes de communication et sensibilisation</a:t>
            </a:r>
            <a:br>
              <a:rPr lang="en-US" sz="2000" dirty="0">
                <a:solidFill>
                  <a:srgbClr val="44546A"/>
                </a:solidFill>
                <a:latin typeface="Tw Cen MT"/>
              </a:rPr>
            </a:br>
            <a:r>
              <a:rPr lang="en-US" sz="2000" dirty="0">
                <a:solidFill>
                  <a:srgbClr val="44546A"/>
                </a:solidFill>
                <a:latin typeface="Tw Cen MT"/>
              </a:rPr>
              <a:t>CARE Luxembourg</a:t>
            </a:r>
            <a:endParaRPr lang="fr-FR" sz="2000" dirty="0">
              <a:solidFill>
                <a:srgbClr val="44546A"/>
              </a:solidFill>
              <a:latin typeface="Tw Cen MT"/>
              <a:ea typeface="+mn-ea"/>
              <a:cs typeface="+mn-cs"/>
            </a:endParaRPr>
          </a:p>
        </p:txBody>
      </p:sp>
    </p:spTree>
    <p:extLst>
      <p:ext uri="{BB962C8B-B14F-4D97-AF65-F5344CB8AC3E}">
        <p14:creationId xmlns:p14="http://schemas.microsoft.com/office/powerpoint/2010/main" val="2117401003"/>
      </p:ext>
    </p:extLst>
  </p:cSld>
  <p:clrMapOvr>
    <a:overrideClrMapping bg1="lt1" tx1="dk1" bg2="lt2" tx2="dk2" accent1="accent1" accent2="accent2" accent3="accent3" accent4="accent4" accent5="accent5" accent6="accent6" hlink="hlink" folHlink="folHlink"/>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3">
            <a:extLst>
              <a:ext uri="{FF2B5EF4-FFF2-40B4-BE49-F238E27FC236}">
                <a16:creationId xmlns:a16="http://schemas.microsoft.com/office/drawing/2014/main" id="{C16836E0-1FA8-BEB3-A17B-AA3BDF239664}"/>
              </a:ext>
            </a:extLst>
          </p:cNvPr>
          <p:cNvSpPr>
            <a:spLocks noGrp="1"/>
          </p:cNvSpPr>
          <p:nvPr>
            <p:ph type="title"/>
          </p:nvPr>
        </p:nvSpPr>
        <p:spPr>
          <a:xfrm>
            <a:off x="1659834" y="863600"/>
            <a:ext cx="7036904" cy="1325563"/>
          </a:xfrm>
        </p:spPr>
        <p:txBody>
          <a:bodyPr>
            <a:normAutofit/>
          </a:bodyPr>
          <a:lstStyle/>
          <a:p>
            <a:br>
              <a:rPr lang="fr-FR" sz="2900" b="1" dirty="0">
                <a:latin typeface="TW Cen MT"/>
                <a:cs typeface="Calibri" panose="020F0502020204030204"/>
              </a:rPr>
            </a:br>
            <a:r>
              <a:rPr lang="fr-FR" sz="2900" dirty="0">
                <a:latin typeface="TW Cen MT"/>
                <a:cs typeface="Calibri" panose="020F0502020204030204"/>
              </a:rPr>
              <a:t>2</a:t>
            </a:r>
            <a:r>
              <a:rPr lang="fr-FR" sz="2900" b="1" dirty="0">
                <a:latin typeface="TW Cen MT"/>
                <a:cs typeface="Calibri" panose="020F0502020204030204"/>
              </a:rPr>
              <a:t>. </a:t>
            </a:r>
            <a:r>
              <a:rPr lang="en-US" sz="2900" b="1" i="0" u="none" strike="noStrike" dirty="0">
                <a:effectLst/>
                <a:latin typeface="TW Cen MT" panose="020B0602020104020603" pitchFamily="34" charset="77"/>
              </a:rPr>
              <a:t>Améliorer sa détection</a:t>
            </a:r>
            <a:endParaRPr lang="fr-FR" sz="2900" dirty="0"/>
          </a:p>
        </p:txBody>
      </p:sp>
      <p:sp>
        <p:nvSpPr>
          <p:cNvPr id="12" name="Espace réservé du contenu 2">
            <a:extLst>
              <a:ext uri="{FF2B5EF4-FFF2-40B4-BE49-F238E27FC236}">
                <a16:creationId xmlns:a16="http://schemas.microsoft.com/office/drawing/2014/main" id="{2ECB43DD-183F-DE08-4681-00EA85175A7A}"/>
              </a:ext>
            </a:extLst>
          </p:cNvPr>
          <p:cNvSpPr txBox="1">
            <a:spLocks/>
          </p:cNvSpPr>
          <p:nvPr/>
        </p:nvSpPr>
        <p:spPr>
          <a:xfrm>
            <a:off x="1065971" y="2324099"/>
            <a:ext cx="7321284" cy="435133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4546A"/>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fontAlgn="base">
              <a:buNone/>
            </a:pPr>
            <a:r>
              <a:rPr lang="fr-FR" b="0" i="0" u="none" strike="noStrike" dirty="0">
                <a:effectLst/>
              </a:rPr>
              <a:t>Les actions de prévention que vous venez de voir ne sont pas les seuls outils à votre disposition. </a:t>
            </a:r>
            <a:r>
              <a:rPr lang="en-US" b="0" i="0" u="none" strike="noStrike" dirty="0">
                <a:effectLst/>
              </a:rPr>
              <a:t>​</a:t>
            </a:r>
            <a:br>
              <a:rPr lang="en-US" b="0" i="0" u="none" strike="noStrike" dirty="0">
                <a:effectLst/>
              </a:rPr>
            </a:br>
            <a:endParaRPr lang="en-US" b="0" i="0" u="none" strike="noStrike" dirty="0">
              <a:effectLst/>
            </a:endParaRPr>
          </a:p>
          <a:p>
            <a:pPr marL="0" indent="0" algn="l" rtl="0" fontAlgn="base">
              <a:buNone/>
            </a:pPr>
            <a:r>
              <a:rPr lang="fr-FR" b="0" i="0" u="none" strike="noStrike" dirty="0">
                <a:effectLst/>
              </a:rPr>
              <a:t>En effet, être capable de détecter efficacement une situation de violences sexistes et sexuelles, ou une situation qui présente un tel risque, permet également de contribuer à la prévention de celles-ci.</a:t>
            </a:r>
            <a:r>
              <a:rPr lang="en-US" b="0" i="0" u="none" strike="noStrike" dirty="0">
                <a:effectLst/>
              </a:rPr>
              <a:t>​</a:t>
            </a:r>
            <a:br>
              <a:rPr lang="en-US" b="0" i="0" u="none" strike="noStrike" dirty="0">
                <a:effectLst/>
              </a:rPr>
            </a:br>
            <a:endParaRPr lang="en-US" b="0" i="0" u="none" strike="noStrike" dirty="0">
              <a:effectLst/>
            </a:endParaRPr>
          </a:p>
          <a:p>
            <a:pPr marL="0" indent="0" algn="l" rtl="0" fontAlgn="base">
              <a:buNone/>
            </a:pPr>
            <a:r>
              <a:rPr lang="fr-FR" b="0" i="0" u="none" strike="noStrike" dirty="0">
                <a:effectLst/>
              </a:rPr>
              <a:t>Nous vous proposons donc des outils pouvant être mobilisés afin de favoriser une détection rapide d'éventuelles situations de violences ou de situations à risques.</a:t>
            </a:r>
            <a:r>
              <a:rPr lang="en-US" b="0" i="0" u="none" strike="noStrike" dirty="0">
                <a:effectLst/>
              </a:rPr>
              <a:t>​</a:t>
            </a:r>
          </a:p>
        </p:txBody>
      </p:sp>
    </p:spTree>
    <p:extLst>
      <p:ext uri="{BB962C8B-B14F-4D97-AF65-F5344CB8AC3E}">
        <p14:creationId xmlns:p14="http://schemas.microsoft.com/office/powerpoint/2010/main" val="3647445350"/>
      </p:ext>
    </p:extLst>
  </p:cSld>
  <p:clrMapOvr>
    <a:overrideClrMapping bg1="lt1" tx1="dk1" bg2="lt2" tx2="dk2" accent1="accent1" accent2="accent2" accent3="accent3" accent4="accent4" accent5="accent5" accent6="accent6" hlink="hlink" folHlink="folHlink"/>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49033831-9E15-81C5-A854-1F78FCDA71FE}"/>
              </a:ext>
            </a:extLst>
          </p:cNvPr>
          <p:cNvSpPr txBox="1">
            <a:spLocks/>
          </p:cNvSpPr>
          <p:nvPr/>
        </p:nvSpPr>
        <p:spPr>
          <a:xfrm>
            <a:off x="1065971" y="2189163"/>
            <a:ext cx="7630767" cy="4351338"/>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900" kern="1200">
                <a:solidFill>
                  <a:srgbClr val="44546A"/>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fontAlgn="base">
              <a:buNone/>
            </a:pPr>
            <a:r>
              <a:rPr lang="fr-FR" sz="2000" b="1" i="0" u="none" strike="noStrike" dirty="0">
                <a:effectLst/>
                <a:latin typeface="Tw Cen MT" panose="020B0602020104020603" pitchFamily="34" charset="77"/>
              </a:rPr>
              <a:t>Repérer les signaux d'alerte </a:t>
            </a:r>
            <a:r>
              <a:rPr lang="fr-FR" sz="2000" b="0" i="0" u="none" strike="noStrike" dirty="0">
                <a:effectLst/>
                <a:latin typeface="Tw Cen MT" panose="020B0602020104020603" pitchFamily="34" charset="77"/>
              </a:rPr>
              <a:t>: le chapitre 2 nous a permis d'identifier les mécanismes et les conséquences des violences. Ce sont autant d'indices qui peuvent vous alerter sur une situation de violences dans votre environnement professionnel. </a:t>
            </a:r>
            <a:r>
              <a:rPr lang="en-US" sz="2000" b="0" i="0" u="none" strike="noStrike" dirty="0">
                <a:effectLst/>
                <a:latin typeface="Tw Cen MT" panose="020B0602020104020603" pitchFamily="34" charset="77"/>
              </a:rPr>
              <a:t>​</a:t>
            </a:r>
          </a:p>
          <a:p>
            <a:pPr marL="0" indent="0" algn="l" rtl="0" fontAlgn="base">
              <a:buNone/>
            </a:pPr>
            <a:r>
              <a:rPr lang="fr-FR" sz="2000" b="0" i="0" u="none" strike="noStrike" dirty="0">
                <a:effectLst/>
                <a:latin typeface="Tw Cen MT" panose="020B0602020104020603" pitchFamily="34" charset="77"/>
              </a:rPr>
              <a:t>​</a:t>
            </a:r>
          </a:p>
          <a:p>
            <a:pPr marL="0" indent="0" algn="l" rtl="0" fontAlgn="base">
              <a:buNone/>
            </a:pPr>
            <a:r>
              <a:rPr lang="fr-FR" sz="2000" b="1" i="0" u="none" strike="noStrike" dirty="0">
                <a:effectLst/>
                <a:latin typeface="Tw Cen MT" panose="020B0602020104020603" pitchFamily="34" charset="77"/>
              </a:rPr>
              <a:t>Poser la question : </a:t>
            </a:r>
            <a:r>
              <a:rPr lang="fr-FR" sz="2000" b="0" i="0" u="none" strike="noStrike" dirty="0">
                <a:effectLst/>
                <a:latin typeface="Tw Cen MT" panose="020B0602020104020603" pitchFamily="34" charset="77"/>
              </a:rPr>
              <a:t>c'est le moyen le plus efficace de détecter une situation. Nous allons voir comment le faire de la meilleure manière à travers une étude de cas</a:t>
            </a:r>
            <a:r>
              <a:rPr lang="fr-FR" sz="2000" b="0" i="0" u="none" strike="noStrike" dirty="0">
                <a:solidFill>
                  <a:schemeClr val="tx2"/>
                </a:solidFill>
                <a:effectLst/>
                <a:latin typeface="Tw Cen MT" panose="020B0602020104020603" pitchFamily="34" charset="77"/>
              </a:rPr>
              <a:t>.</a:t>
            </a:r>
            <a:endParaRPr lang="en-US" sz="2000" b="0" i="0" u="none" strike="noStrike" dirty="0">
              <a:solidFill>
                <a:schemeClr val="tx2"/>
              </a:solidFill>
              <a:effectLst/>
              <a:latin typeface="Tw Cen MT" panose="020B0602020104020603" pitchFamily="34" charset="77"/>
            </a:endParaRPr>
          </a:p>
        </p:txBody>
      </p:sp>
    </p:spTree>
    <p:extLst>
      <p:ext uri="{BB962C8B-B14F-4D97-AF65-F5344CB8AC3E}">
        <p14:creationId xmlns:p14="http://schemas.microsoft.com/office/powerpoint/2010/main" val="95586368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64D02616-6EB4-4C8A-6BD1-57964EC4131C}"/>
              </a:ext>
            </a:extLst>
          </p:cNvPr>
          <p:cNvSpPr>
            <a:spLocks noGrp="1"/>
          </p:cNvSpPr>
          <p:nvPr>
            <p:ph type="title"/>
          </p:nvPr>
        </p:nvSpPr>
        <p:spPr>
          <a:xfrm>
            <a:off x="1659834" y="863601"/>
            <a:ext cx="7036904" cy="1036452"/>
          </a:xfrm>
        </p:spPr>
        <p:txBody>
          <a:bodyPr>
            <a:normAutofit/>
          </a:bodyPr>
          <a:lstStyle/>
          <a:p>
            <a:r>
              <a:rPr lang="fr-FR" sz="3200" dirty="0">
                <a:solidFill>
                  <a:srgbClr val="8FCACE"/>
                </a:solidFill>
              </a:rPr>
              <a:t>Programme du chapitre</a:t>
            </a:r>
          </a:p>
        </p:txBody>
      </p:sp>
      <p:sp>
        <p:nvSpPr>
          <p:cNvPr id="3" name="Content Placeholder 2">
            <a:extLst>
              <a:ext uri="{FF2B5EF4-FFF2-40B4-BE49-F238E27FC236}">
                <a16:creationId xmlns:a16="http://schemas.microsoft.com/office/drawing/2014/main" id="{F097F1B2-0B04-F566-4BD8-21E4057A1787}"/>
              </a:ext>
            </a:extLst>
          </p:cNvPr>
          <p:cNvSpPr>
            <a:spLocks noGrp="1"/>
          </p:cNvSpPr>
          <p:nvPr>
            <p:ph idx="1"/>
          </p:nvPr>
        </p:nvSpPr>
        <p:spPr>
          <a:xfrm>
            <a:off x="925552" y="2066306"/>
            <a:ext cx="7928516" cy="4256435"/>
          </a:xfrm>
        </p:spPr>
        <p:txBody>
          <a:bodyPr vert="horz" lIns="91440" tIns="45720" rIns="91440" bIns="45720" rtlCol="0" anchor="t">
            <a:noAutofit/>
          </a:bodyPr>
          <a:lstStyle/>
          <a:p>
            <a:pPr marL="457200" indent="-457200">
              <a:buFont typeface="+mj-lt"/>
              <a:buAutoNum type="arabicPeriod"/>
            </a:pPr>
            <a:r>
              <a:rPr lang="fr-FR" sz="2200" b="1" dirty="0">
                <a:solidFill>
                  <a:schemeClr val="tx2"/>
                </a:solidFill>
                <a:latin typeface="Tw Cen MT"/>
                <a:ea typeface="+mn-lt"/>
                <a:cs typeface="+mn-lt"/>
              </a:rPr>
              <a:t>Définitions légales issues du droit luxembourgeois</a:t>
            </a:r>
            <a:endParaRPr lang="fr-FR" sz="2200" b="1" dirty="0">
              <a:solidFill>
                <a:srgbClr val="FF0000"/>
              </a:solidFill>
              <a:latin typeface="Tw Cen MT"/>
              <a:ea typeface="+mn-lt"/>
              <a:cs typeface="+mn-lt"/>
            </a:endParaRPr>
          </a:p>
          <a:p>
            <a:pPr lvl="2"/>
            <a:r>
              <a:rPr lang="fr-FR" sz="2200" b="1" dirty="0">
                <a:solidFill>
                  <a:schemeClr val="tx2"/>
                </a:solidFill>
                <a:latin typeface="Tw Cen MT"/>
                <a:ea typeface="+mn-lt"/>
                <a:cs typeface="+mn-lt"/>
              </a:rPr>
              <a:t>Discrimination fondée sur le sexe</a:t>
            </a:r>
          </a:p>
          <a:p>
            <a:pPr lvl="2"/>
            <a:r>
              <a:rPr lang="fr-FR" sz="2200" b="1" dirty="0">
                <a:solidFill>
                  <a:schemeClr val="tx2"/>
                </a:solidFill>
                <a:latin typeface="Tw Cen MT"/>
                <a:ea typeface="+mn-lt"/>
                <a:cs typeface="+mn-lt"/>
              </a:rPr>
              <a:t>Harcèlement sexuel</a:t>
            </a:r>
          </a:p>
          <a:p>
            <a:pPr lvl="2"/>
            <a:r>
              <a:rPr lang="fr-FR" sz="2200" b="1" dirty="0">
                <a:solidFill>
                  <a:schemeClr val="tx2"/>
                </a:solidFill>
                <a:latin typeface="Tw Cen MT"/>
                <a:ea typeface="+mn-lt"/>
                <a:cs typeface="+mn-lt"/>
              </a:rPr>
              <a:t>Atteinte à l’intégrité sexuelle</a:t>
            </a:r>
          </a:p>
          <a:p>
            <a:pPr lvl="2"/>
            <a:r>
              <a:rPr lang="fr-FR" sz="2200" b="1" dirty="0">
                <a:solidFill>
                  <a:schemeClr val="tx2"/>
                </a:solidFill>
                <a:latin typeface="Tw Cen MT"/>
                <a:ea typeface="+mn-lt"/>
                <a:cs typeface="+mn-lt"/>
              </a:rPr>
              <a:t>Viol</a:t>
            </a:r>
          </a:p>
          <a:p>
            <a:pPr marL="457200" indent="-457200">
              <a:buFont typeface="+mj-lt"/>
              <a:buAutoNum type="arabicPeriod"/>
            </a:pPr>
            <a:r>
              <a:rPr lang="fr-FR" sz="2200" b="1" dirty="0">
                <a:solidFill>
                  <a:schemeClr val="tx2"/>
                </a:solidFill>
                <a:latin typeface="Tw Cen MT"/>
                <a:ea typeface="+mn-lt"/>
                <a:cs typeface="+mn-lt"/>
              </a:rPr>
              <a:t>Définitions légales de l’exploitation sexuelle et des abus sexuels issues du droit international </a:t>
            </a:r>
          </a:p>
          <a:p>
            <a:pPr marL="457200" indent="-457200">
              <a:buFont typeface="+mj-lt"/>
              <a:buAutoNum type="arabicPeriod"/>
            </a:pPr>
            <a:r>
              <a:rPr lang="fr-FR" sz="2200" b="1" dirty="0">
                <a:solidFill>
                  <a:schemeClr val="tx2"/>
                </a:solidFill>
                <a:latin typeface="Tw Cen MT"/>
                <a:ea typeface="+mn-lt"/>
                <a:cs typeface="+mn-lt"/>
              </a:rPr>
              <a:t>Les obligations des ONGD agréées</a:t>
            </a:r>
          </a:p>
          <a:p>
            <a:pPr marL="457200" indent="-457200">
              <a:buFont typeface="+mj-lt"/>
              <a:buAutoNum type="arabicPeriod"/>
            </a:pPr>
            <a:r>
              <a:rPr lang="fr-FR" sz="2200" b="1" dirty="0">
                <a:solidFill>
                  <a:schemeClr val="tx2"/>
                </a:solidFill>
                <a:latin typeface="Tw Cen MT"/>
                <a:ea typeface="+mn-lt"/>
                <a:cs typeface="+mn-lt"/>
              </a:rPr>
              <a:t>Vidéo - L’application du cadre légal aux bénévoles, partenaires locaux, salarié·e·s de droit local</a:t>
            </a:r>
          </a:p>
        </p:txBody>
      </p:sp>
    </p:spTree>
    <p:extLst>
      <p:ext uri="{BB962C8B-B14F-4D97-AF65-F5344CB8AC3E}">
        <p14:creationId xmlns:p14="http://schemas.microsoft.com/office/powerpoint/2010/main" val="1147305782"/>
      </p:ext>
    </p:extLst>
  </p:cSld>
  <p:clrMapOvr>
    <a:overrideClrMapping bg1="lt1" tx1="dk1" bg2="lt2" tx2="dk2" accent1="accent1" accent2="accent2" accent3="accent3" accent4="accent4" accent5="accent5" accent6="accent6" hlink="hlink" folHlink="folHlink"/>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B55C691E-08B1-B46B-7635-E215458D6C59}"/>
              </a:ext>
            </a:extLst>
          </p:cNvPr>
          <p:cNvSpPr/>
          <p:nvPr/>
        </p:nvSpPr>
        <p:spPr>
          <a:xfrm>
            <a:off x="1041125" y="2189162"/>
            <a:ext cx="7346129" cy="2130589"/>
          </a:xfrm>
          <a:custGeom>
            <a:avLst/>
            <a:gdLst>
              <a:gd name="connsiteX0" fmla="*/ 0 w 7346129"/>
              <a:gd name="connsiteY0" fmla="*/ 355105 h 2130589"/>
              <a:gd name="connsiteX1" fmla="*/ 355105 w 7346129"/>
              <a:gd name="connsiteY1" fmla="*/ 0 h 2130589"/>
              <a:gd name="connsiteX2" fmla="*/ 1018697 w 7346129"/>
              <a:gd name="connsiteY2" fmla="*/ 0 h 2130589"/>
              <a:gd name="connsiteX3" fmla="*/ 1748648 w 7346129"/>
              <a:gd name="connsiteY3" fmla="*/ 0 h 2130589"/>
              <a:gd name="connsiteX4" fmla="*/ 2279522 w 7346129"/>
              <a:gd name="connsiteY4" fmla="*/ 0 h 2130589"/>
              <a:gd name="connsiteX5" fmla="*/ 2744036 w 7346129"/>
              <a:gd name="connsiteY5" fmla="*/ 0 h 2130589"/>
              <a:gd name="connsiteX6" fmla="*/ 3274909 w 7346129"/>
              <a:gd name="connsiteY6" fmla="*/ 0 h 2130589"/>
              <a:gd name="connsiteX7" fmla="*/ 3872142 w 7346129"/>
              <a:gd name="connsiteY7" fmla="*/ 0 h 2130589"/>
              <a:gd name="connsiteX8" fmla="*/ 4535734 w 7346129"/>
              <a:gd name="connsiteY8" fmla="*/ 0 h 2130589"/>
              <a:gd name="connsiteX9" fmla="*/ 5066607 w 7346129"/>
              <a:gd name="connsiteY9" fmla="*/ 0 h 2130589"/>
              <a:gd name="connsiteX10" fmla="*/ 5862918 w 7346129"/>
              <a:gd name="connsiteY10" fmla="*/ 0 h 2130589"/>
              <a:gd name="connsiteX11" fmla="*/ 6991024 w 7346129"/>
              <a:gd name="connsiteY11" fmla="*/ 0 h 2130589"/>
              <a:gd name="connsiteX12" fmla="*/ 7346129 w 7346129"/>
              <a:gd name="connsiteY12" fmla="*/ 355105 h 2130589"/>
              <a:gd name="connsiteX13" fmla="*/ 7346129 w 7346129"/>
              <a:gd name="connsiteY13" fmla="*/ 828565 h 2130589"/>
              <a:gd name="connsiteX14" fmla="*/ 7346129 w 7346129"/>
              <a:gd name="connsiteY14" fmla="*/ 1316228 h 2130589"/>
              <a:gd name="connsiteX15" fmla="*/ 7346129 w 7346129"/>
              <a:gd name="connsiteY15" fmla="*/ 1775484 h 2130589"/>
              <a:gd name="connsiteX16" fmla="*/ 6991024 w 7346129"/>
              <a:gd name="connsiteY16" fmla="*/ 2130589 h 2130589"/>
              <a:gd name="connsiteX17" fmla="*/ 6261073 w 7346129"/>
              <a:gd name="connsiteY17" fmla="*/ 2130589 h 2130589"/>
              <a:gd name="connsiteX18" fmla="*/ 5597481 w 7346129"/>
              <a:gd name="connsiteY18" fmla="*/ 2130589 h 2130589"/>
              <a:gd name="connsiteX19" fmla="*/ 4801171 w 7346129"/>
              <a:gd name="connsiteY19" fmla="*/ 2130589 h 2130589"/>
              <a:gd name="connsiteX20" fmla="*/ 4203938 w 7346129"/>
              <a:gd name="connsiteY20" fmla="*/ 2130589 h 2130589"/>
              <a:gd name="connsiteX21" fmla="*/ 3673065 w 7346129"/>
              <a:gd name="connsiteY21" fmla="*/ 2130589 h 2130589"/>
              <a:gd name="connsiteX22" fmla="*/ 3009473 w 7346129"/>
              <a:gd name="connsiteY22" fmla="*/ 2130589 h 2130589"/>
              <a:gd name="connsiteX23" fmla="*/ 2279522 w 7346129"/>
              <a:gd name="connsiteY23" fmla="*/ 2130589 h 2130589"/>
              <a:gd name="connsiteX24" fmla="*/ 1483211 w 7346129"/>
              <a:gd name="connsiteY24" fmla="*/ 2130589 h 2130589"/>
              <a:gd name="connsiteX25" fmla="*/ 355105 w 7346129"/>
              <a:gd name="connsiteY25" fmla="*/ 2130589 h 2130589"/>
              <a:gd name="connsiteX26" fmla="*/ 0 w 7346129"/>
              <a:gd name="connsiteY26" fmla="*/ 1775484 h 2130589"/>
              <a:gd name="connsiteX27" fmla="*/ 0 w 7346129"/>
              <a:gd name="connsiteY27" fmla="*/ 1344636 h 2130589"/>
              <a:gd name="connsiteX28" fmla="*/ 0 w 7346129"/>
              <a:gd name="connsiteY28" fmla="*/ 856972 h 2130589"/>
              <a:gd name="connsiteX29" fmla="*/ 0 w 7346129"/>
              <a:gd name="connsiteY29" fmla="*/ 355105 h 213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46129" h="2130589" fill="none" extrusionOk="0">
                <a:moveTo>
                  <a:pt x="0" y="355105"/>
                </a:moveTo>
                <a:cubicBezTo>
                  <a:pt x="30666" y="187422"/>
                  <a:pt x="199375" y="-24149"/>
                  <a:pt x="355105" y="0"/>
                </a:cubicBezTo>
                <a:cubicBezTo>
                  <a:pt x="559403" y="32679"/>
                  <a:pt x="726686" y="-7300"/>
                  <a:pt x="1018697" y="0"/>
                </a:cubicBezTo>
                <a:cubicBezTo>
                  <a:pt x="1310708" y="7300"/>
                  <a:pt x="1404896" y="-25022"/>
                  <a:pt x="1748648" y="0"/>
                </a:cubicBezTo>
                <a:cubicBezTo>
                  <a:pt x="2092400" y="25022"/>
                  <a:pt x="2062665" y="566"/>
                  <a:pt x="2279522" y="0"/>
                </a:cubicBezTo>
                <a:cubicBezTo>
                  <a:pt x="2496379" y="-566"/>
                  <a:pt x="2538070" y="20808"/>
                  <a:pt x="2744036" y="0"/>
                </a:cubicBezTo>
                <a:cubicBezTo>
                  <a:pt x="2950002" y="-20808"/>
                  <a:pt x="3033777" y="20089"/>
                  <a:pt x="3274909" y="0"/>
                </a:cubicBezTo>
                <a:cubicBezTo>
                  <a:pt x="3516041" y="-20089"/>
                  <a:pt x="3734791" y="-18940"/>
                  <a:pt x="3872142" y="0"/>
                </a:cubicBezTo>
                <a:cubicBezTo>
                  <a:pt x="4009493" y="18940"/>
                  <a:pt x="4213618" y="21758"/>
                  <a:pt x="4535734" y="0"/>
                </a:cubicBezTo>
                <a:cubicBezTo>
                  <a:pt x="4857850" y="-21758"/>
                  <a:pt x="4931602" y="9008"/>
                  <a:pt x="5066607" y="0"/>
                </a:cubicBezTo>
                <a:cubicBezTo>
                  <a:pt x="5201612" y="-9008"/>
                  <a:pt x="5634704" y="-17177"/>
                  <a:pt x="5862918" y="0"/>
                </a:cubicBezTo>
                <a:cubicBezTo>
                  <a:pt x="6091132" y="17177"/>
                  <a:pt x="6555766" y="10040"/>
                  <a:pt x="6991024" y="0"/>
                </a:cubicBezTo>
                <a:cubicBezTo>
                  <a:pt x="7196389" y="32460"/>
                  <a:pt x="7371950" y="169857"/>
                  <a:pt x="7346129" y="355105"/>
                </a:cubicBezTo>
                <a:cubicBezTo>
                  <a:pt x="7345344" y="496182"/>
                  <a:pt x="7364723" y="711080"/>
                  <a:pt x="7346129" y="828565"/>
                </a:cubicBezTo>
                <a:cubicBezTo>
                  <a:pt x="7327535" y="946050"/>
                  <a:pt x="7348593" y="1207284"/>
                  <a:pt x="7346129" y="1316228"/>
                </a:cubicBezTo>
                <a:cubicBezTo>
                  <a:pt x="7343665" y="1425172"/>
                  <a:pt x="7326529" y="1564139"/>
                  <a:pt x="7346129" y="1775484"/>
                </a:cubicBezTo>
                <a:cubicBezTo>
                  <a:pt x="7349075" y="1941827"/>
                  <a:pt x="7197379" y="2100329"/>
                  <a:pt x="6991024" y="2130589"/>
                </a:cubicBezTo>
                <a:cubicBezTo>
                  <a:pt x="6729415" y="2152228"/>
                  <a:pt x="6468454" y="2105420"/>
                  <a:pt x="6261073" y="2130589"/>
                </a:cubicBezTo>
                <a:cubicBezTo>
                  <a:pt x="6053692" y="2155758"/>
                  <a:pt x="5888566" y="2116565"/>
                  <a:pt x="5597481" y="2130589"/>
                </a:cubicBezTo>
                <a:cubicBezTo>
                  <a:pt x="5306396" y="2144613"/>
                  <a:pt x="5062667" y="2120800"/>
                  <a:pt x="4801171" y="2130589"/>
                </a:cubicBezTo>
                <a:cubicBezTo>
                  <a:pt x="4539675" y="2140379"/>
                  <a:pt x="4325607" y="2151593"/>
                  <a:pt x="4203938" y="2130589"/>
                </a:cubicBezTo>
                <a:cubicBezTo>
                  <a:pt x="4082269" y="2109585"/>
                  <a:pt x="3809373" y="2152373"/>
                  <a:pt x="3673065" y="2130589"/>
                </a:cubicBezTo>
                <a:cubicBezTo>
                  <a:pt x="3536757" y="2108805"/>
                  <a:pt x="3303590" y="2159847"/>
                  <a:pt x="3009473" y="2130589"/>
                </a:cubicBezTo>
                <a:cubicBezTo>
                  <a:pt x="2715356" y="2101331"/>
                  <a:pt x="2588057" y="2135660"/>
                  <a:pt x="2279522" y="2130589"/>
                </a:cubicBezTo>
                <a:cubicBezTo>
                  <a:pt x="1970987" y="2125518"/>
                  <a:pt x="1727099" y="2150596"/>
                  <a:pt x="1483211" y="2130589"/>
                </a:cubicBezTo>
                <a:cubicBezTo>
                  <a:pt x="1239323" y="2110582"/>
                  <a:pt x="891657" y="2081622"/>
                  <a:pt x="355105" y="2130589"/>
                </a:cubicBezTo>
                <a:cubicBezTo>
                  <a:pt x="181104" y="2173599"/>
                  <a:pt x="18555" y="1966379"/>
                  <a:pt x="0" y="1775484"/>
                </a:cubicBezTo>
                <a:cubicBezTo>
                  <a:pt x="1790" y="1686011"/>
                  <a:pt x="19981" y="1511202"/>
                  <a:pt x="0" y="1344636"/>
                </a:cubicBezTo>
                <a:cubicBezTo>
                  <a:pt x="-19981" y="1178070"/>
                  <a:pt x="-1215" y="981009"/>
                  <a:pt x="0" y="856972"/>
                </a:cubicBezTo>
                <a:cubicBezTo>
                  <a:pt x="1215" y="732935"/>
                  <a:pt x="-5464" y="486607"/>
                  <a:pt x="0" y="355105"/>
                </a:cubicBezTo>
                <a:close/>
              </a:path>
              <a:path w="7346129" h="2130589" stroke="0" extrusionOk="0">
                <a:moveTo>
                  <a:pt x="0" y="355105"/>
                </a:moveTo>
                <a:cubicBezTo>
                  <a:pt x="-39169" y="134825"/>
                  <a:pt x="149090" y="3714"/>
                  <a:pt x="355105" y="0"/>
                </a:cubicBezTo>
                <a:cubicBezTo>
                  <a:pt x="572003" y="-23949"/>
                  <a:pt x="911693" y="954"/>
                  <a:pt x="1151415" y="0"/>
                </a:cubicBezTo>
                <a:cubicBezTo>
                  <a:pt x="1391137" y="-954"/>
                  <a:pt x="1480239" y="8894"/>
                  <a:pt x="1748648" y="0"/>
                </a:cubicBezTo>
                <a:cubicBezTo>
                  <a:pt x="2017057" y="-8894"/>
                  <a:pt x="2033264" y="-15313"/>
                  <a:pt x="2279522" y="0"/>
                </a:cubicBezTo>
                <a:cubicBezTo>
                  <a:pt x="2525780" y="15313"/>
                  <a:pt x="2689288" y="-21418"/>
                  <a:pt x="3009473" y="0"/>
                </a:cubicBezTo>
                <a:cubicBezTo>
                  <a:pt x="3329658" y="21418"/>
                  <a:pt x="3394847" y="-9074"/>
                  <a:pt x="3606705" y="0"/>
                </a:cubicBezTo>
                <a:cubicBezTo>
                  <a:pt x="3818563" y="9074"/>
                  <a:pt x="4072968" y="26471"/>
                  <a:pt x="4403016" y="0"/>
                </a:cubicBezTo>
                <a:cubicBezTo>
                  <a:pt x="4733064" y="-26471"/>
                  <a:pt x="4679165" y="-14288"/>
                  <a:pt x="4933889" y="0"/>
                </a:cubicBezTo>
                <a:cubicBezTo>
                  <a:pt x="5188613" y="14288"/>
                  <a:pt x="5421533" y="555"/>
                  <a:pt x="5730199" y="0"/>
                </a:cubicBezTo>
                <a:cubicBezTo>
                  <a:pt x="6038865" y="-555"/>
                  <a:pt x="6100329" y="-9971"/>
                  <a:pt x="6194714" y="0"/>
                </a:cubicBezTo>
                <a:cubicBezTo>
                  <a:pt x="6289099" y="9971"/>
                  <a:pt x="6792038" y="-9938"/>
                  <a:pt x="6991024" y="0"/>
                </a:cubicBezTo>
                <a:cubicBezTo>
                  <a:pt x="7207651" y="30528"/>
                  <a:pt x="7347373" y="171871"/>
                  <a:pt x="7346129" y="355105"/>
                </a:cubicBezTo>
                <a:cubicBezTo>
                  <a:pt x="7333416" y="510608"/>
                  <a:pt x="7358051" y="624628"/>
                  <a:pt x="7346129" y="785953"/>
                </a:cubicBezTo>
                <a:cubicBezTo>
                  <a:pt x="7334207" y="947278"/>
                  <a:pt x="7345015" y="1098334"/>
                  <a:pt x="7346129" y="1287821"/>
                </a:cubicBezTo>
                <a:cubicBezTo>
                  <a:pt x="7347243" y="1477308"/>
                  <a:pt x="7333069" y="1593401"/>
                  <a:pt x="7346129" y="1775484"/>
                </a:cubicBezTo>
                <a:cubicBezTo>
                  <a:pt x="7315461" y="1942709"/>
                  <a:pt x="7163125" y="2094684"/>
                  <a:pt x="6991024" y="2130589"/>
                </a:cubicBezTo>
                <a:cubicBezTo>
                  <a:pt x="6803790" y="2160499"/>
                  <a:pt x="6482129" y="2166232"/>
                  <a:pt x="6261073" y="2130589"/>
                </a:cubicBezTo>
                <a:cubicBezTo>
                  <a:pt x="6040017" y="2094946"/>
                  <a:pt x="5906155" y="2149118"/>
                  <a:pt x="5796559" y="2130589"/>
                </a:cubicBezTo>
                <a:cubicBezTo>
                  <a:pt x="5686963" y="2112060"/>
                  <a:pt x="5530869" y="2141490"/>
                  <a:pt x="5265685" y="2130589"/>
                </a:cubicBezTo>
                <a:cubicBezTo>
                  <a:pt x="5000501" y="2119688"/>
                  <a:pt x="4829482" y="2148812"/>
                  <a:pt x="4469375" y="2130589"/>
                </a:cubicBezTo>
                <a:cubicBezTo>
                  <a:pt x="4109268" y="2112367"/>
                  <a:pt x="4068691" y="2131424"/>
                  <a:pt x="3805783" y="2130589"/>
                </a:cubicBezTo>
                <a:cubicBezTo>
                  <a:pt x="3542875" y="2129754"/>
                  <a:pt x="3444629" y="2121339"/>
                  <a:pt x="3274909" y="2130589"/>
                </a:cubicBezTo>
                <a:cubicBezTo>
                  <a:pt x="3105189" y="2139839"/>
                  <a:pt x="2828048" y="2131162"/>
                  <a:pt x="2611317" y="2130589"/>
                </a:cubicBezTo>
                <a:cubicBezTo>
                  <a:pt x="2394586" y="2130016"/>
                  <a:pt x="2253371" y="2137182"/>
                  <a:pt x="2146803" y="2130589"/>
                </a:cubicBezTo>
                <a:cubicBezTo>
                  <a:pt x="2040235" y="2123996"/>
                  <a:pt x="1859270" y="2136738"/>
                  <a:pt x="1682289" y="2130589"/>
                </a:cubicBezTo>
                <a:cubicBezTo>
                  <a:pt x="1505308" y="2124440"/>
                  <a:pt x="1196435" y="2122668"/>
                  <a:pt x="1018697" y="2130589"/>
                </a:cubicBezTo>
                <a:cubicBezTo>
                  <a:pt x="840959" y="2138510"/>
                  <a:pt x="669993" y="2147599"/>
                  <a:pt x="355105" y="2130589"/>
                </a:cubicBezTo>
                <a:cubicBezTo>
                  <a:pt x="157950" y="2109093"/>
                  <a:pt x="41458" y="1997721"/>
                  <a:pt x="0" y="1775484"/>
                </a:cubicBezTo>
                <a:cubicBezTo>
                  <a:pt x="-3399" y="1551365"/>
                  <a:pt x="-1531" y="1510482"/>
                  <a:pt x="0" y="1316228"/>
                </a:cubicBezTo>
                <a:cubicBezTo>
                  <a:pt x="1531" y="1121974"/>
                  <a:pt x="-10449" y="1085533"/>
                  <a:pt x="0" y="885380"/>
                </a:cubicBezTo>
                <a:cubicBezTo>
                  <a:pt x="10449" y="685227"/>
                  <a:pt x="-24417" y="597365"/>
                  <a:pt x="0" y="355105"/>
                </a:cubicBezTo>
                <a:close/>
              </a:path>
            </a:pathLst>
          </a:custGeom>
          <a:solidFill>
            <a:srgbClr val="AFBEDD">
              <a:alpha val="33805"/>
            </a:srgbClr>
          </a:solidFill>
          <a:ln w="44450">
            <a:solidFill>
              <a:srgbClr val="AFBEDD"/>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itre 3">
            <a:extLst>
              <a:ext uri="{FF2B5EF4-FFF2-40B4-BE49-F238E27FC236}">
                <a16:creationId xmlns:a16="http://schemas.microsoft.com/office/drawing/2014/main" id="{43215DE1-24D8-C2CA-6D70-1BDD93AC284C}"/>
              </a:ext>
            </a:extLst>
          </p:cNvPr>
          <p:cNvSpPr>
            <a:spLocks noGrp="1"/>
          </p:cNvSpPr>
          <p:nvPr>
            <p:ph type="title"/>
          </p:nvPr>
        </p:nvSpPr>
        <p:spPr>
          <a:xfrm>
            <a:off x="1065971" y="863600"/>
            <a:ext cx="7036904" cy="1325563"/>
          </a:xfrm>
        </p:spPr>
        <p:txBody>
          <a:bodyPr>
            <a:normAutofit/>
          </a:bodyPr>
          <a:lstStyle/>
          <a:p>
            <a:br>
              <a:rPr lang="fr-FR" sz="2800" b="1" dirty="0">
                <a:latin typeface="TW Cen MT"/>
                <a:cs typeface="Calibri" panose="020F0502020204030204"/>
              </a:rPr>
            </a:br>
            <a:r>
              <a:rPr lang="fr-CH" sz="2800" b="1" dirty="0">
                <a:latin typeface="TW Cen MT"/>
                <a:cs typeface="Calibri" panose="020F0502020204030204"/>
              </a:rPr>
              <a:t>Étu</a:t>
            </a:r>
            <a:r>
              <a:rPr lang="en-US" sz="2800" b="1" i="0" u="none" strike="noStrike" dirty="0">
                <a:effectLst/>
                <a:latin typeface="TW Cen MT" panose="020B0602020104020603" pitchFamily="34" charset="77"/>
              </a:rPr>
              <a:t>de de cas</a:t>
            </a:r>
            <a:endParaRPr lang="fr-FR" sz="2800" dirty="0"/>
          </a:p>
        </p:txBody>
      </p:sp>
      <p:sp>
        <p:nvSpPr>
          <p:cNvPr id="10" name="Espace réservé du contenu 2">
            <a:extLst>
              <a:ext uri="{FF2B5EF4-FFF2-40B4-BE49-F238E27FC236}">
                <a16:creationId xmlns:a16="http://schemas.microsoft.com/office/drawing/2014/main" id="{86E8DF97-3943-E38B-1628-718640DFB134}"/>
              </a:ext>
            </a:extLst>
          </p:cNvPr>
          <p:cNvSpPr txBox="1">
            <a:spLocks/>
          </p:cNvSpPr>
          <p:nvPr/>
        </p:nvSpPr>
        <p:spPr>
          <a:xfrm>
            <a:off x="1065971" y="2324099"/>
            <a:ext cx="7321284" cy="435133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4546A"/>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0" fontAlgn="base">
              <a:buNone/>
            </a:pPr>
            <a:r>
              <a:rPr lang="fr-FR" sz="2200" b="0" i="0" u="none" strike="noStrike" dirty="0">
                <a:effectLst/>
                <a:latin typeface="TW Cen MT" panose="020B0602020104020603" pitchFamily="34" charset="77"/>
              </a:rPr>
              <a:t>En mission, votre collègue S. semble très fatiguée. </a:t>
            </a:r>
            <a:br>
              <a:rPr lang="fr-FR" sz="2200" b="0" i="0" u="none" strike="noStrike" dirty="0">
                <a:effectLst/>
                <a:latin typeface="TW Cen MT" panose="020B0602020104020603" pitchFamily="34" charset="77"/>
              </a:rPr>
            </a:br>
            <a:r>
              <a:rPr lang="fr-FR" sz="2200" b="0" i="0" u="none" strike="noStrike" dirty="0">
                <a:effectLst/>
                <a:latin typeface="TW Cen MT" panose="020B0602020104020603" pitchFamily="34" charset="77"/>
              </a:rPr>
              <a:t>Dans la </a:t>
            </a:r>
            <a:r>
              <a:rPr lang="fr-FR" sz="2200" dirty="0">
                <a:latin typeface="TW Cen MT" panose="020B0602020104020603" pitchFamily="34" charset="77"/>
              </a:rPr>
              <a:t>maison d’hôtes</a:t>
            </a:r>
            <a:r>
              <a:rPr lang="fr-FR" sz="2200" b="0" i="0" u="none" strike="noStrike" dirty="0">
                <a:effectLst/>
                <a:latin typeface="TW Cen MT" panose="020B0602020104020603" pitchFamily="34" charset="77"/>
              </a:rPr>
              <a:t>/</a:t>
            </a:r>
            <a:r>
              <a:rPr lang="fr-FR" sz="2200" b="0" i="1" u="none" strike="noStrike" dirty="0">
                <a:effectLst/>
                <a:latin typeface="TW Cen MT" panose="020B0602020104020603" pitchFamily="34" charset="77"/>
              </a:rPr>
              <a:t>guest house</a:t>
            </a:r>
            <a:r>
              <a:rPr lang="fr-FR" sz="2200" b="0" i="0" u="none" strike="noStrike" dirty="0">
                <a:effectLst/>
                <a:latin typeface="TW Cen MT" panose="020B0602020104020603" pitchFamily="34" charset="77"/>
              </a:rPr>
              <a:t>, elle reste systématiquement dans sa chambre et n'assiste pas aux repas avec le reste de l'équipe. Plusieurs fois, elle ne s'est pas réveillée à temps pour aller sur le terrain. Vos autres collègues commencent à critiquer son manque d'investissement. ​</a:t>
            </a:r>
          </a:p>
          <a:p>
            <a:pPr marL="0" indent="0" algn="l" rtl="0" fontAlgn="base">
              <a:buNone/>
            </a:pPr>
            <a:endParaRPr lang="en-US" b="0" i="0" u="none" strike="noStrike" dirty="0">
              <a:effectLst/>
            </a:endParaRPr>
          </a:p>
        </p:txBody>
      </p:sp>
      <p:sp>
        <p:nvSpPr>
          <p:cNvPr id="12" name="Rectangle 11">
            <a:extLst>
              <a:ext uri="{FF2B5EF4-FFF2-40B4-BE49-F238E27FC236}">
                <a16:creationId xmlns:a16="http://schemas.microsoft.com/office/drawing/2014/main" id="{1D1709F6-26AA-B74B-BB5A-F690A332320C}"/>
              </a:ext>
            </a:extLst>
          </p:cNvPr>
          <p:cNvSpPr/>
          <p:nvPr/>
        </p:nvSpPr>
        <p:spPr>
          <a:xfrm>
            <a:off x="2932831" y="5121987"/>
            <a:ext cx="5365916" cy="886372"/>
          </a:xfrm>
          <a:custGeom>
            <a:avLst/>
            <a:gdLst>
              <a:gd name="connsiteX0" fmla="*/ 0 w 5365916"/>
              <a:gd name="connsiteY0" fmla="*/ 0 h 886372"/>
              <a:gd name="connsiteX1" fmla="*/ 563421 w 5365916"/>
              <a:gd name="connsiteY1" fmla="*/ 0 h 886372"/>
              <a:gd name="connsiteX2" fmla="*/ 1180502 w 5365916"/>
              <a:gd name="connsiteY2" fmla="*/ 0 h 886372"/>
              <a:gd name="connsiteX3" fmla="*/ 1743923 w 5365916"/>
              <a:gd name="connsiteY3" fmla="*/ 0 h 886372"/>
              <a:gd name="connsiteX4" fmla="*/ 2468321 w 5365916"/>
              <a:gd name="connsiteY4" fmla="*/ 0 h 886372"/>
              <a:gd name="connsiteX5" fmla="*/ 3139061 w 5365916"/>
              <a:gd name="connsiteY5" fmla="*/ 0 h 886372"/>
              <a:gd name="connsiteX6" fmla="*/ 3809800 w 5365916"/>
              <a:gd name="connsiteY6" fmla="*/ 0 h 886372"/>
              <a:gd name="connsiteX7" fmla="*/ 4587858 w 5365916"/>
              <a:gd name="connsiteY7" fmla="*/ 0 h 886372"/>
              <a:gd name="connsiteX8" fmla="*/ 5365916 w 5365916"/>
              <a:gd name="connsiteY8" fmla="*/ 0 h 886372"/>
              <a:gd name="connsiteX9" fmla="*/ 5365916 w 5365916"/>
              <a:gd name="connsiteY9" fmla="*/ 416595 h 886372"/>
              <a:gd name="connsiteX10" fmla="*/ 5365916 w 5365916"/>
              <a:gd name="connsiteY10" fmla="*/ 886372 h 886372"/>
              <a:gd name="connsiteX11" fmla="*/ 4856154 w 5365916"/>
              <a:gd name="connsiteY11" fmla="*/ 886372 h 886372"/>
              <a:gd name="connsiteX12" fmla="*/ 4292733 w 5365916"/>
              <a:gd name="connsiteY12" fmla="*/ 886372 h 886372"/>
              <a:gd name="connsiteX13" fmla="*/ 3568334 w 5365916"/>
              <a:gd name="connsiteY13" fmla="*/ 886372 h 886372"/>
              <a:gd name="connsiteX14" fmla="*/ 2790276 w 5365916"/>
              <a:gd name="connsiteY14" fmla="*/ 886372 h 886372"/>
              <a:gd name="connsiteX15" fmla="*/ 2173196 w 5365916"/>
              <a:gd name="connsiteY15" fmla="*/ 886372 h 886372"/>
              <a:gd name="connsiteX16" fmla="*/ 1395138 w 5365916"/>
              <a:gd name="connsiteY16" fmla="*/ 886372 h 886372"/>
              <a:gd name="connsiteX17" fmla="*/ 831717 w 5365916"/>
              <a:gd name="connsiteY17" fmla="*/ 886372 h 886372"/>
              <a:gd name="connsiteX18" fmla="*/ 0 w 5365916"/>
              <a:gd name="connsiteY18" fmla="*/ 886372 h 886372"/>
              <a:gd name="connsiteX19" fmla="*/ 0 w 5365916"/>
              <a:gd name="connsiteY19" fmla="*/ 469777 h 886372"/>
              <a:gd name="connsiteX20" fmla="*/ 0 w 5365916"/>
              <a:gd name="connsiteY20" fmla="*/ 0 h 88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65916" h="886372" fill="none" extrusionOk="0">
                <a:moveTo>
                  <a:pt x="0" y="0"/>
                </a:moveTo>
                <a:cubicBezTo>
                  <a:pt x="194694" y="23849"/>
                  <a:pt x="438996" y="-23587"/>
                  <a:pt x="563421" y="0"/>
                </a:cubicBezTo>
                <a:cubicBezTo>
                  <a:pt x="687846" y="23587"/>
                  <a:pt x="954682" y="28382"/>
                  <a:pt x="1180502" y="0"/>
                </a:cubicBezTo>
                <a:cubicBezTo>
                  <a:pt x="1406322" y="-28382"/>
                  <a:pt x="1462519" y="-20612"/>
                  <a:pt x="1743923" y="0"/>
                </a:cubicBezTo>
                <a:cubicBezTo>
                  <a:pt x="2025327" y="20612"/>
                  <a:pt x="2309074" y="-27281"/>
                  <a:pt x="2468321" y="0"/>
                </a:cubicBezTo>
                <a:cubicBezTo>
                  <a:pt x="2627568" y="27281"/>
                  <a:pt x="2831808" y="-22641"/>
                  <a:pt x="3139061" y="0"/>
                </a:cubicBezTo>
                <a:cubicBezTo>
                  <a:pt x="3446314" y="22641"/>
                  <a:pt x="3657774" y="21430"/>
                  <a:pt x="3809800" y="0"/>
                </a:cubicBezTo>
                <a:cubicBezTo>
                  <a:pt x="3961826" y="-21430"/>
                  <a:pt x="4210016" y="3798"/>
                  <a:pt x="4587858" y="0"/>
                </a:cubicBezTo>
                <a:cubicBezTo>
                  <a:pt x="4965700" y="-3798"/>
                  <a:pt x="5112166" y="-11001"/>
                  <a:pt x="5365916" y="0"/>
                </a:cubicBezTo>
                <a:cubicBezTo>
                  <a:pt x="5373549" y="114187"/>
                  <a:pt x="5375219" y="265676"/>
                  <a:pt x="5365916" y="416595"/>
                </a:cubicBezTo>
                <a:cubicBezTo>
                  <a:pt x="5356613" y="567515"/>
                  <a:pt x="5367525" y="790518"/>
                  <a:pt x="5365916" y="886372"/>
                </a:cubicBezTo>
                <a:cubicBezTo>
                  <a:pt x="5226253" y="875111"/>
                  <a:pt x="4981212" y="891116"/>
                  <a:pt x="4856154" y="886372"/>
                </a:cubicBezTo>
                <a:cubicBezTo>
                  <a:pt x="4731096" y="881628"/>
                  <a:pt x="4504806" y="882265"/>
                  <a:pt x="4292733" y="886372"/>
                </a:cubicBezTo>
                <a:cubicBezTo>
                  <a:pt x="4080660" y="890479"/>
                  <a:pt x="3731119" y="903679"/>
                  <a:pt x="3568334" y="886372"/>
                </a:cubicBezTo>
                <a:cubicBezTo>
                  <a:pt x="3405549" y="869065"/>
                  <a:pt x="3050446" y="920547"/>
                  <a:pt x="2790276" y="886372"/>
                </a:cubicBezTo>
                <a:cubicBezTo>
                  <a:pt x="2530106" y="852197"/>
                  <a:pt x="2474384" y="910155"/>
                  <a:pt x="2173196" y="886372"/>
                </a:cubicBezTo>
                <a:cubicBezTo>
                  <a:pt x="1872008" y="862589"/>
                  <a:pt x="1747824" y="920782"/>
                  <a:pt x="1395138" y="886372"/>
                </a:cubicBezTo>
                <a:cubicBezTo>
                  <a:pt x="1042452" y="851962"/>
                  <a:pt x="1058314" y="908238"/>
                  <a:pt x="831717" y="886372"/>
                </a:cubicBezTo>
                <a:cubicBezTo>
                  <a:pt x="605120" y="864506"/>
                  <a:pt x="199793" y="894919"/>
                  <a:pt x="0" y="886372"/>
                </a:cubicBezTo>
                <a:cubicBezTo>
                  <a:pt x="15366" y="771595"/>
                  <a:pt x="-4501" y="563124"/>
                  <a:pt x="0" y="469777"/>
                </a:cubicBezTo>
                <a:cubicBezTo>
                  <a:pt x="4501" y="376430"/>
                  <a:pt x="-3583" y="99782"/>
                  <a:pt x="0" y="0"/>
                </a:cubicBezTo>
                <a:close/>
              </a:path>
              <a:path w="5365916" h="886372" stroke="0" extrusionOk="0">
                <a:moveTo>
                  <a:pt x="0" y="0"/>
                </a:moveTo>
                <a:cubicBezTo>
                  <a:pt x="129561" y="6113"/>
                  <a:pt x="476927" y="8017"/>
                  <a:pt x="617080" y="0"/>
                </a:cubicBezTo>
                <a:cubicBezTo>
                  <a:pt x="757233" y="-8017"/>
                  <a:pt x="918976" y="-11649"/>
                  <a:pt x="1126842" y="0"/>
                </a:cubicBezTo>
                <a:cubicBezTo>
                  <a:pt x="1334708" y="11649"/>
                  <a:pt x="1706822" y="21047"/>
                  <a:pt x="1904900" y="0"/>
                </a:cubicBezTo>
                <a:cubicBezTo>
                  <a:pt x="2102978" y="-21047"/>
                  <a:pt x="2249740" y="-16542"/>
                  <a:pt x="2521981" y="0"/>
                </a:cubicBezTo>
                <a:cubicBezTo>
                  <a:pt x="2794222" y="16542"/>
                  <a:pt x="2873416" y="12663"/>
                  <a:pt x="3139061" y="0"/>
                </a:cubicBezTo>
                <a:cubicBezTo>
                  <a:pt x="3404706" y="-12663"/>
                  <a:pt x="3561592" y="-4743"/>
                  <a:pt x="3917119" y="0"/>
                </a:cubicBezTo>
                <a:cubicBezTo>
                  <a:pt x="4272646" y="4743"/>
                  <a:pt x="4246516" y="241"/>
                  <a:pt x="4480540" y="0"/>
                </a:cubicBezTo>
                <a:cubicBezTo>
                  <a:pt x="4714564" y="-241"/>
                  <a:pt x="4933937" y="-40367"/>
                  <a:pt x="5365916" y="0"/>
                </a:cubicBezTo>
                <a:cubicBezTo>
                  <a:pt x="5353549" y="228604"/>
                  <a:pt x="5349921" y="287373"/>
                  <a:pt x="5365916" y="460913"/>
                </a:cubicBezTo>
                <a:cubicBezTo>
                  <a:pt x="5381911" y="634453"/>
                  <a:pt x="5345185" y="770108"/>
                  <a:pt x="5365916" y="886372"/>
                </a:cubicBezTo>
                <a:cubicBezTo>
                  <a:pt x="5093734" y="905407"/>
                  <a:pt x="4974375" y="907373"/>
                  <a:pt x="4695177" y="886372"/>
                </a:cubicBezTo>
                <a:cubicBezTo>
                  <a:pt x="4415979" y="865371"/>
                  <a:pt x="4369680" y="877688"/>
                  <a:pt x="4078096" y="886372"/>
                </a:cubicBezTo>
                <a:cubicBezTo>
                  <a:pt x="3786512" y="895056"/>
                  <a:pt x="3539451" y="916339"/>
                  <a:pt x="3300038" y="886372"/>
                </a:cubicBezTo>
                <a:cubicBezTo>
                  <a:pt x="3060625" y="856405"/>
                  <a:pt x="2767900" y="871425"/>
                  <a:pt x="2521981" y="886372"/>
                </a:cubicBezTo>
                <a:cubicBezTo>
                  <a:pt x="2276062" y="901319"/>
                  <a:pt x="2233301" y="895223"/>
                  <a:pt x="1958559" y="886372"/>
                </a:cubicBezTo>
                <a:cubicBezTo>
                  <a:pt x="1683817" y="877521"/>
                  <a:pt x="1535382" y="913553"/>
                  <a:pt x="1287820" y="886372"/>
                </a:cubicBezTo>
                <a:cubicBezTo>
                  <a:pt x="1040258" y="859191"/>
                  <a:pt x="462586" y="864223"/>
                  <a:pt x="0" y="886372"/>
                </a:cubicBezTo>
                <a:cubicBezTo>
                  <a:pt x="-6663" y="764143"/>
                  <a:pt x="20121" y="566223"/>
                  <a:pt x="0" y="443186"/>
                </a:cubicBezTo>
                <a:cubicBezTo>
                  <a:pt x="-20121" y="320149"/>
                  <a:pt x="9710" y="189048"/>
                  <a:pt x="0" y="0"/>
                </a:cubicBezTo>
                <a:close/>
              </a:path>
            </a:pathLst>
          </a:custGeom>
          <a:solidFill>
            <a:schemeClr val="bg1"/>
          </a:solidFill>
          <a:ln w="25400">
            <a:solidFill>
              <a:srgbClr val="AFBEDD"/>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77F6B175-14C3-5886-42B1-9A28282EA4CA}"/>
              </a:ext>
            </a:extLst>
          </p:cNvPr>
          <p:cNvSpPr txBox="1"/>
          <p:nvPr/>
        </p:nvSpPr>
        <p:spPr>
          <a:xfrm>
            <a:off x="2932831" y="4915533"/>
            <a:ext cx="5365916" cy="1194425"/>
          </a:xfrm>
          <a:prstGeom prst="rect">
            <a:avLst/>
          </a:prstGeom>
        </p:spPr>
        <p:txBody>
          <a:bodyPr vert="horz" lIns="91440" tIns="45720" rIns="91440" bIns="45720" rtlCol="0" anchor="t">
            <a:noAutofit/>
          </a:bodyPr>
          <a:lstStyle/>
          <a:p>
            <a:pPr algn="just" rtl="0" fontAlgn="base"/>
            <a:r>
              <a:rPr lang="fr-FR" sz="2000" b="1" u="none" strike="noStrike" dirty="0">
                <a:solidFill>
                  <a:srgbClr val="44546A"/>
                </a:solidFill>
                <a:effectLst/>
                <a:latin typeface="Tw Cen MT" panose="020B0602020104020603" pitchFamily="34" charset="77"/>
              </a:rPr>
              <a:t>​</a:t>
            </a:r>
          </a:p>
          <a:p>
            <a:pPr algn="ctr" rtl="0" fontAlgn="base"/>
            <a:r>
              <a:rPr lang="fr-FR" sz="2000" b="1" u="none" strike="noStrike" dirty="0">
                <a:solidFill>
                  <a:srgbClr val="44546A"/>
                </a:solidFill>
                <a:effectLst/>
                <a:latin typeface="Tw Cen MT" panose="020B0602020104020603" pitchFamily="34" charset="77"/>
              </a:rPr>
              <a:t>Quels signaux d'alerte pouvez-vous identifier ? ​</a:t>
            </a:r>
          </a:p>
          <a:p>
            <a:pPr algn="ctr" rtl="0" fontAlgn="base"/>
            <a:r>
              <a:rPr lang="fr-FR" sz="2000" b="1" u="none" strike="noStrike" dirty="0">
                <a:solidFill>
                  <a:srgbClr val="44546A"/>
                </a:solidFill>
                <a:effectLst/>
                <a:latin typeface="Tw Cen MT" panose="020B0602020104020603" pitchFamily="34" charset="77"/>
              </a:rPr>
              <a:t>Que faire ?</a:t>
            </a:r>
          </a:p>
        </p:txBody>
      </p:sp>
      <p:pic>
        <p:nvPicPr>
          <p:cNvPr id="14" name="Graphique 13" descr="Avertissement contour">
            <a:extLst>
              <a:ext uri="{FF2B5EF4-FFF2-40B4-BE49-F238E27FC236}">
                <a16:creationId xmlns:a16="http://schemas.microsoft.com/office/drawing/2014/main" id="{FDFE0A38-4879-3C1B-62DB-9C9A4CD757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26934" y="5153517"/>
            <a:ext cx="771503" cy="771503"/>
          </a:xfrm>
          <a:prstGeom prst="rect">
            <a:avLst/>
          </a:prstGeom>
        </p:spPr>
      </p:pic>
      <p:pic>
        <p:nvPicPr>
          <p:cNvPr id="17" name="Image 16" descr="Une image contenant Graphique, croquis, art, conception&#10;&#10;Description générée automatiquement">
            <a:extLst>
              <a:ext uri="{FF2B5EF4-FFF2-40B4-BE49-F238E27FC236}">
                <a16:creationId xmlns:a16="http://schemas.microsoft.com/office/drawing/2014/main" id="{430430D3-08C6-7575-B402-0030A4FDE8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7869" y="-242671"/>
            <a:ext cx="5092262" cy="3819197"/>
          </a:xfrm>
          <a:prstGeom prst="rect">
            <a:avLst/>
          </a:prstGeom>
        </p:spPr>
      </p:pic>
    </p:spTree>
    <p:extLst>
      <p:ext uri="{BB962C8B-B14F-4D97-AF65-F5344CB8AC3E}">
        <p14:creationId xmlns:p14="http://schemas.microsoft.com/office/powerpoint/2010/main" val="750993714"/>
      </p:ext>
    </p:extLst>
  </p:cSld>
  <p:clrMapOvr>
    <a:overrideClrMapping bg1="lt1" tx1="dk1" bg2="lt2" tx2="dk2" accent1="accent1" accent2="accent2" accent3="accent3" accent4="accent4" accent5="accent5" accent6="accent6" hlink="hlink" folHlink="folHlink"/>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23CE20C-5858-DEAC-F60C-ABD7BFB39AD6}"/>
              </a:ext>
            </a:extLst>
          </p:cNvPr>
          <p:cNvSpPr txBox="1">
            <a:spLocks/>
          </p:cNvSpPr>
          <p:nvPr/>
        </p:nvSpPr>
        <p:spPr>
          <a:xfrm>
            <a:off x="1076482" y="1592262"/>
            <a:ext cx="7630767" cy="4351338"/>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900" kern="1200">
                <a:solidFill>
                  <a:srgbClr val="44546A"/>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rtl="0" fontAlgn="base">
              <a:buNone/>
            </a:pPr>
            <a:r>
              <a:rPr lang="fr-FR" sz="2000" b="0" i="0" u="none" strike="noStrike" dirty="0">
                <a:effectLst/>
                <a:latin typeface="Tw Cen MT" panose="020B0602020104020603" pitchFamily="34" charset="77"/>
              </a:rPr>
              <a:t>Cette situation doit vous alerter. Ici, le principal signal d'alerte est le fait que S. évite les collègues et s'isole du reste du groupe, y compris pour les repas. </a:t>
            </a:r>
            <a:br>
              <a:rPr lang="fr-FR" sz="2000" b="0" i="0" u="none" strike="noStrike" dirty="0">
                <a:effectLst/>
                <a:latin typeface="Tw Cen MT" panose="020B0602020104020603" pitchFamily="34" charset="77"/>
              </a:rPr>
            </a:br>
            <a:endParaRPr lang="fr-FR" sz="2000" b="0" i="0" u="none" strike="noStrike" dirty="0">
              <a:effectLst/>
              <a:latin typeface="Tw Cen MT" panose="020B0602020104020603" pitchFamily="34" charset="77"/>
            </a:endParaRPr>
          </a:p>
          <a:p>
            <a:pPr marL="0" indent="0" rtl="0" fontAlgn="base">
              <a:buNone/>
            </a:pPr>
            <a:r>
              <a:rPr lang="fr-FR" sz="2000" b="0" i="0" u="none" strike="noStrike" dirty="0">
                <a:effectLst/>
                <a:latin typeface="Tw Cen MT" panose="020B0602020104020603" pitchFamily="34" charset="77"/>
              </a:rPr>
              <a:t>Son état de fatigue manifeste empiète sur sa vie professionnelle puisqu'elle a été en retard à plusieurs </a:t>
            </a:r>
            <a:r>
              <a:rPr lang="fr-FR" sz="2000" dirty="0">
                <a:latin typeface="Tw Cen MT" panose="020B0602020104020603" pitchFamily="34" charset="77"/>
              </a:rPr>
              <a:t>reprises. </a:t>
            </a:r>
            <a:r>
              <a:rPr lang="fr-FR" sz="2000" b="0" i="0" u="none" strike="noStrike" dirty="0">
                <a:effectLst/>
                <a:latin typeface="Tw Cen MT" panose="020B0602020104020603" pitchFamily="34" charset="77"/>
              </a:rPr>
              <a:t>Cela risque de générer un cercle vicieux puisque les collègues commencent à la critiquer ouvertement. Cela risque d'isoler S. encore plus.</a:t>
            </a:r>
            <a:endParaRPr lang="en-US" sz="2000" b="0" i="0" u="none" strike="noStrike" dirty="0">
              <a:effectLst/>
              <a:latin typeface="Tw Cen MT" panose="020B0602020104020603" pitchFamily="34" charset="77"/>
            </a:endParaRPr>
          </a:p>
        </p:txBody>
      </p:sp>
    </p:spTree>
    <p:extLst>
      <p:ext uri="{BB962C8B-B14F-4D97-AF65-F5344CB8AC3E}">
        <p14:creationId xmlns:p14="http://schemas.microsoft.com/office/powerpoint/2010/main" val="2978037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re 5">
            <a:extLst>
              <a:ext uri="{FF2B5EF4-FFF2-40B4-BE49-F238E27FC236}">
                <a16:creationId xmlns:a16="http://schemas.microsoft.com/office/drawing/2014/main" id="{ECB2E8AC-2F00-F6D8-521A-6E833DBC3870}"/>
              </a:ext>
            </a:extLst>
          </p:cNvPr>
          <p:cNvSpPr txBox="1">
            <a:spLocks/>
          </p:cNvSpPr>
          <p:nvPr/>
        </p:nvSpPr>
        <p:spPr>
          <a:xfrm>
            <a:off x="1065971" y="863600"/>
            <a:ext cx="7036904"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pPr algn="l" rtl="0" fontAlgn="base"/>
            <a:r>
              <a:rPr lang="fr-LU" sz="2000" b="1" u="none" strike="noStrike" dirty="0">
                <a:effectLst/>
                <a:latin typeface="TW Cen MT" panose="020B0602020104020603" pitchFamily="34" charset="77"/>
              </a:rPr>
              <a:t>Que faire dans ce cas ? </a:t>
            </a:r>
            <a:endParaRPr lang="en-US" sz="2000" b="0" u="none" strike="noStrike" dirty="0">
              <a:effectLst/>
            </a:endParaRPr>
          </a:p>
        </p:txBody>
      </p:sp>
      <p:sp>
        <p:nvSpPr>
          <p:cNvPr id="8" name="Content Placeholder 2">
            <a:extLst>
              <a:ext uri="{FF2B5EF4-FFF2-40B4-BE49-F238E27FC236}">
                <a16:creationId xmlns:a16="http://schemas.microsoft.com/office/drawing/2014/main" id="{FAC7C2B2-9F5A-0241-A127-58D31C184E14}"/>
              </a:ext>
            </a:extLst>
          </p:cNvPr>
          <p:cNvSpPr txBox="1">
            <a:spLocks/>
          </p:cNvSpPr>
          <p:nvPr/>
        </p:nvSpPr>
        <p:spPr>
          <a:xfrm>
            <a:off x="1065971" y="2189163"/>
            <a:ext cx="7630767" cy="4351338"/>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900" kern="1200">
                <a:solidFill>
                  <a:srgbClr val="44546A"/>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rtl="0" fontAlgn="base">
              <a:buNone/>
            </a:pPr>
            <a:r>
              <a:rPr lang="fr-FR" sz="2000" b="0" i="0" u="none" strike="noStrike" dirty="0">
                <a:effectLst/>
                <a:latin typeface="Tw Cen MT" panose="020B0602020104020603" pitchFamily="34" charset="77"/>
              </a:rPr>
              <a:t>Ces indices sont des signaux faibles, c’est-à-dire qu'il n'y a pas nécessairement une situation de violences à l'origine de cet isolement. Il est possible que S. rencontre des difficultés personnelles sans lien avec le travail. Pour le savoir, le moyen le plus efficace est toujours de poser la question. </a:t>
            </a:r>
            <a:r>
              <a:rPr lang="en-US" sz="2000" b="0" i="0" u="none" strike="noStrike" dirty="0">
                <a:effectLst/>
                <a:latin typeface="Tw Cen MT" panose="020B0602020104020603" pitchFamily="34" charset="77"/>
              </a:rPr>
              <a:t>​</a:t>
            </a:r>
            <a:br>
              <a:rPr lang="en-US" sz="2000" b="0" i="0" u="none" strike="noStrike" dirty="0">
                <a:effectLst/>
                <a:latin typeface="Tw Cen MT" panose="020B0602020104020603" pitchFamily="34" charset="77"/>
              </a:rPr>
            </a:br>
            <a:endParaRPr lang="en-US" sz="2000" b="0" i="0" u="none" strike="noStrike" dirty="0">
              <a:effectLst/>
              <a:latin typeface="Tw Cen MT" panose="020B0602020104020603" pitchFamily="34" charset="77"/>
            </a:endParaRPr>
          </a:p>
          <a:p>
            <a:pPr marL="0" indent="0" rtl="0" fontAlgn="base">
              <a:buNone/>
            </a:pPr>
            <a:r>
              <a:rPr lang="fr-FR" sz="2000" b="0" i="0" u="none" strike="noStrike" dirty="0">
                <a:effectLst/>
                <a:latin typeface="Tw Cen MT" panose="020B0602020104020603" pitchFamily="34" charset="77"/>
              </a:rPr>
              <a:t>Bien sûr, il n'est pas évident d'aborder le sujet des violences avec ses collègues. Si vous ne vous sentez pas de poser la question directement, vous pouvez utiliser la technique de l'entonnoir : vous commencez par poser des questions très générales : « Comment vas-tu en ce moment ? » pour enclencher la conversation, puis des questions plus précises : « Est-ce que tout se passe bien au travail en ce moment ? » </a:t>
            </a:r>
            <a:r>
              <a:rPr lang="fr-FR" sz="2000" dirty="0">
                <a:latin typeface="Tw Cen MT" panose="020B0602020104020603" pitchFamily="34" charset="77"/>
              </a:rPr>
              <a:t>« </a:t>
            </a:r>
            <a:r>
              <a:rPr lang="fr-FR" sz="2000" b="0" i="0" u="none" strike="noStrike" dirty="0">
                <a:effectLst/>
                <a:latin typeface="Tw Cen MT" panose="020B0602020104020603" pitchFamily="34" charset="77"/>
              </a:rPr>
              <a:t>Y'a-t-il quelque chose dont tu souhaiterais parler ? ».​</a:t>
            </a:r>
          </a:p>
        </p:txBody>
      </p:sp>
    </p:spTree>
    <p:extLst>
      <p:ext uri="{BB962C8B-B14F-4D97-AF65-F5344CB8AC3E}">
        <p14:creationId xmlns:p14="http://schemas.microsoft.com/office/powerpoint/2010/main" val="3329015853"/>
      </p:ext>
    </p:extLst>
  </p:cSld>
  <p:clrMapOvr>
    <a:overrideClrMapping bg1="lt1" tx1="dk1" bg2="lt2" tx2="dk2" accent1="accent1" accent2="accent2" accent3="accent3" accent4="accent4" accent5="accent5" accent6="accent6" hlink="hlink" folHlink="folHlink"/>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0BEA007-B889-5DEB-40E1-68E94720C8D9}"/>
              </a:ext>
            </a:extLst>
          </p:cNvPr>
          <p:cNvSpPr txBox="1">
            <a:spLocks/>
          </p:cNvSpPr>
          <p:nvPr/>
        </p:nvSpPr>
        <p:spPr>
          <a:xfrm>
            <a:off x="1065971" y="1600584"/>
            <a:ext cx="7630767" cy="4351338"/>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900" kern="1200">
                <a:solidFill>
                  <a:srgbClr val="44546A"/>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rtl="0" fontAlgn="base">
              <a:buNone/>
            </a:pPr>
            <a:r>
              <a:rPr lang="fr-FR" sz="2000" b="0" i="0" u="none" strike="noStrike" dirty="0">
                <a:effectLst/>
                <a:latin typeface="Tw Cen MT" panose="020B0602020104020603" pitchFamily="34" charset="77"/>
              </a:rPr>
              <a:t>Cette démarche peut susciter différentes réactions chez S. : ​</a:t>
            </a:r>
            <a:br>
              <a:rPr lang="fr-FR" sz="2000" b="0" i="0" u="none" strike="noStrike" dirty="0">
                <a:effectLst/>
                <a:latin typeface="Tw Cen MT" panose="020B0602020104020603" pitchFamily="34" charset="77"/>
              </a:rPr>
            </a:br>
            <a:endParaRPr lang="fr-FR" sz="2000" b="0" i="0" u="none" strike="noStrike" dirty="0">
              <a:effectLst/>
              <a:latin typeface="Tw Cen MT" panose="020B0602020104020603" pitchFamily="34" charset="77"/>
            </a:endParaRPr>
          </a:p>
          <a:p>
            <a:pPr rtl="0" fontAlgn="base"/>
            <a:r>
              <a:rPr lang="fr-FR" sz="2000" b="0" i="0" u="none" strike="noStrike" dirty="0">
                <a:effectLst/>
                <a:latin typeface="Tw Cen MT" panose="020B0602020104020603" pitchFamily="34" charset="77"/>
              </a:rPr>
              <a:t>Si elle est concernée par une situation de violences : </a:t>
            </a:r>
            <a:r>
              <a:rPr lang="en-US" sz="2000" b="0" i="0" u="none" strike="noStrike" dirty="0">
                <a:effectLst/>
                <a:latin typeface="Tw Cen MT" panose="020B0602020104020603" pitchFamily="34" charset="77"/>
              </a:rPr>
              <a:t>​</a:t>
            </a:r>
          </a:p>
          <a:p>
            <a:pPr lvl="1" fontAlgn="base">
              <a:buFont typeface="Courier New" panose="02070309020205020404" pitchFamily="49" charset="0"/>
              <a:buChar char="o"/>
            </a:pPr>
            <a:r>
              <a:rPr lang="fr-FR" sz="2000" b="0" i="0" u="none" strike="noStrike" dirty="0">
                <a:effectLst/>
                <a:latin typeface="Tw Cen MT" panose="020B0602020104020603" pitchFamily="34" charset="77"/>
              </a:rPr>
              <a:t>elle va peut-être saisir cette opportunité pour partager son vécu ; </a:t>
            </a:r>
            <a:r>
              <a:rPr lang="en-US" sz="2000" b="0" i="0" u="none" strike="noStrike" dirty="0">
                <a:effectLst/>
                <a:latin typeface="Tw Cen MT" panose="020B0602020104020603" pitchFamily="34" charset="77"/>
              </a:rPr>
              <a:t>​</a:t>
            </a:r>
          </a:p>
          <a:p>
            <a:pPr lvl="1" fontAlgn="base">
              <a:buFont typeface="Courier New" panose="02070309020205020404" pitchFamily="49" charset="0"/>
              <a:buChar char="o"/>
            </a:pPr>
            <a:r>
              <a:rPr lang="fr-FR" sz="2000" b="0" i="0" u="none" strike="noStrike" dirty="0">
                <a:effectLst/>
                <a:latin typeface="Tw Cen MT" panose="020B0602020104020603" pitchFamily="34" charset="77"/>
              </a:rPr>
              <a:t>ou bien vous assurer que tout va bien</a:t>
            </a:r>
            <a:r>
              <a:rPr lang="en-US" sz="2000" b="0" i="0" u="none" strike="noStrike" dirty="0">
                <a:effectLst/>
                <a:latin typeface="Tw Cen MT" panose="020B0602020104020603" pitchFamily="34" charset="77"/>
              </a:rPr>
              <a:t>​</a:t>
            </a:r>
            <a:br>
              <a:rPr lang="en-US" sz="2000" b="0" i="0" u="none" strike="noStrike" dirty="0">
                <a:effectLst/>
                <a:latin typeface="Tw Cen MT" panose="020B0602020104020603" pitchFamily="34" charset="77"/>
              </a:rPr>
            </a:br>
            <a:br>
              <a:rPr lang="en-US" sz="2000" b="0" i="0" u="none" strike="noStrike" dirty="0">
                <a:effectLst/>
                <a:latin typeface="Tw Cen MT" panose="020B0602020104020603" pitchFamily="34" charset="77"/>
              </a:rPr>
            </a:br>
            <a:r>
              <a:rPr lang="fr-FR" sz="2000" b="0" i="0" u="none" strike="noStrike" dirty="0">
                <a:effectLst/>
                <a:latin typeface="Tw Cen MT" panose="020B0602020104020603" pitchFamily="34" charset="77"/>
              </a:rPr>
              <a:t>Dans tous les cas, elle vous aura identifié comme une personne de confiance, disponible pour accueillir la parole et vos questions l'auront amenée à réfléchir. Vous contribuez également à rompre l'isolement.</a:t>
            </a:r>
            <a:r>
              <a:rPr lang="en-US" sz="2000" b="0" i="0" u="none" strike="noStrike" dirty="0">
                <a:effectLst/>
                <a:latin typeface="Tw Cen MT" panose="020B0602020104020603" pitchFamily="34" charset="77"/>
              </a:rPr>
              <a:t>​</a:t>
            </a:r>
          </a:p>
          <a:p>
            <a:pPr marL="342900" lvl="1" indent="0" fontAlgn="base">
              <a:buNone/>
            </a:pPr>
            <a:endParaRPr lang="en-US" sz="2000" b="0" i="0" u="none" strike="noStrike" dirty="0">
              <a:effectLst/>
              <a:latin typeface="Tw Cen MT" panose="020B0602020104020603" pitchFamily="34" charset="77"/>
            </a:endParaRPr>
          </a:p>
          <a:p>
            <a:pPr fontAlgn="base"/>
            <a:r>
              <a:rPr lang="fr-FR" sz="2000" b="0" i="0" u="none" strike="noStrike" dirty="0">
                <a:effectLst/>
                <a:latin typeface="Tw Cen MT" panose="020B0602020104020603" pitchFamily="34" charset="77"/>
              </a:rPr>
              <a:t>Si elle n'est pas concernée et rencontre simplement des difficultés personnelles, vous pouvez également en parler avec elle, ce qui permet de rompre son isolement et éventuellement l'orienter vers des interlocuteur·trices qualifié·es.</a:t>
            </a:r>
            <a:endParaRPr lang="en-US" sz="2000" b="0" i="0" u="none" strike="noStrike" dirty="0">
              <a:effectLst/>
              <a:latin typeface="Tw Cen MT" panose="020B0602020104020603" pitchFamily="34" charset="77"/>
            </a:endParaRPr>
          </a:p>
        </p:txBody>
      </p:sp>
    </p:spTree>
    <p:extLst>
      <p:ext uri="{BB962C8B-B14F-4D97-AF65-F5344CB8AC3E}">
        <p14:creationId xmlns:p14="http://schemas.microsoft.com/office/powerpoint/2010/main" val="2113479238"/>
      </p:ext>
    </p:extLst>
  </p:cSld>
  <p:clrMapOvr>
    <a:overrideClrMapping bg1="lt1" tx1="dk1" bg2="lt2" tx2="dk2" accent1="accent1" accent2="accent2" accent3="accent3" accent4="accent4" accent5="accent5" accent6="accent6" hlink="hlink" folHlink="folHlink"/>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6" name="Diagram 394">
            <a:extLst>
              <a:ext uri="{FF2B5EF4-FFF2-40B4-BE49-F238E27FC236}">
                <a16:creationId xmlns:a16="http://schemas.microsoft.com/office/drawing/2014/main" id="{A979B3ED-DC2B-CBFC-70EA-4D95552E3367}"/>
              </a:ext>
            </a:extLst>
          </p:cNvPr>
          <p:cNvGraphicFramePr/>
          <p:nvPr>
            <p:extLst>
              <p:ext uri="{D42A27DB-BD31-4B8C-83A1-F6EECF244321}">
                <p14:modId xmlns:p14="http://schemas.microsoft.com/office/powerpoint/2010/main" val="3589510732"/>
              </p:ext>
            </p:extLst>
          </p:nvPr>
        </p:nvGraphicFramePr>
        <p:xfrm>
          <a:off x="1512910" y="1408387"/>
          <a:ext cx="7021490" cy="4824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2263289"/>
      </p:ext>
    </p:extLst>
  </p:cSld>
  <p:clrMapOvr>
    <a:overrideClrMapping bg1="lt1" tx1="dk1" bg2="lt2" tx2="dk2" accent1="accent1" accent2="accent2" accent3="accent3" accent4="accent4" accent5="accent5" accent6="accent6" hlink="hlink" folHlink="folHlink"/>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4" name="Diagram 394">
            <a:extLst>
              <a:ext uri="{FF2B5EF4-FFF2-40B4-BE49-F238E27FC236}">
                <a16:creationId xmlns:a16="http://schemas.microsoft.com/office/drawing/2014/main" id="{F2B4D72A-79A2-C8EE-882B-BD23DAEBFA8D}"/>
              </a:ext>
            </a:extLst>
          </p:cNvPr>
          <p:cNvGraphicFramePr/>
          <p:nvPr>
            <p:extLst>
              <p:ext uri="{D42A27DB-BD31-4B8C-83A1-F6EECF244321}">
                <p14:modId xmlns:p14="http://schemas.microsoft.com/office/powerpoint/2010/main" val="2067226228"/>
              </p:ext>
            </p:extLst>
          </p:nvPr>
        </p:nvGraphicFramePr>
        <p:xfrm>
          <a:off x="1512910" y="1408387"/>
          <a:ext cx="7021490" cy="4824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993593"/>
      </p:ext>
    </p:extLst>
  </p:cSld>
  <p:clrMapOvr>
    <a:overrideClrMapping bg1="lt1" tx1="dk1" bg2="lt2" tx2="dk2" accent1="accent1" accent2="accent2" accent3="accent3" accent4="accent4" accent5="accent5" accent6="accent6" hlink="hlink" folHlink="folHlink"/>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re 3">
            <a:extLst>
              <a:ext uri="{FF2B5EF4-FFF2-40B4-BE49-F238E27FC236}">
                <a16:creationId xmlns:a16="http://schemas.microsoft.com/office/drawing/2014/main" id="{620BF542-0E52-2D06-BB19-BF5130B7AF39}"/>
              </a:ext>
            </a:extLst>
          </p:cNvPr>
          <p:cNvSpPr>
            <a:spLocks noGrp="1"/>
          </p:cNvSpPr>
          <p:nvPr>
            <p:ph type="title"/>
          </p:nvPr>
        </p:nvSpPr>
        <p:spPr>
          <a:xfrm>
            <a:off x="1659834" y="863600"/>
            <a:ext cx="7036904" cy="1325563"/>
          </a:xfrm>
        </p:spPr>
        <p:txBody>
          <a:bodyPr>
            <a:normAutofit/>
          </a:bodyPr>
          <a:lstStyle/>
          <a:p>
            <a:br>
              <a:rPr lang="fr-FR" sz="2900" b="1" dirty="0">
                <a:latin typeface="TW Cen MT"/>
                <a:cs typeface="Calibri" panose="020F0502020204030204"/>
              </a:rPr>
            </a:br>
            <a:r>
              <a:rPr lang="fr-FR" sz="2900" dirty="0">
                <a:latin typeface="TW Cen MT"/>
                <a:cs typeface="Calibri" panose="020F0502020204030204"/>
              </a:rPr>
              <a:t>3</a:t>
            </a:r>
            <a:r>
              <a:rPr lang="fr-FR" sz="2900" b="1" dirty="0">
                <a:latin typeface="TW Cen MT"/>
                <a:cs typeface="Calibri" panose="020F0502020204030204"/>
              </a:rPr>
              <a:t>. Savoir réagir</a:t>
            </a:r>
            <a:br>
              <a:rPr lang="fr-FR" sz="2900" b="1" dirty="0">
                <a:latin typeface="TW Cen MT"/>
                <a:cs typeface="Calibri" panose="020F0502020204030204"/>
              </a:rPr>
            </a:br>
            <a:endParaRPr lang="fr-FR" sz="2900" dirty="0"/>
          </a:p>
        </p:txBody>
      </p:sp>
      <p:sp>
        <p:nvSpPr>
          <p:cNvPr id="9" name="Espace réservé du contenu 2">
            <a:extLst>
              <a:ext uri="{FF2B5EF4-FFF2-40B4-BE49-F238E27FC236}">
                <a16:creationId xmlns:a16="http://schemas.microsoft.com/office/drawing/2014/main" id="{89E6804F-2061-01AD-8871-097FA9AF8D00}"/>
              </a:ext>
            </a:extLst>
          </p:cNvPr>
          <p:cNvSpPr txBox="1">
            <a:spLocks/>
          </p:cNvSpPr>
          <p:nvPr/>
        </p:nvSpPr>
        <p:spPr>
          <a:xfrm>
            <a:off x="1065971" y="2324099"/>
            <a:ext cx="7321284" cy="435133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4546A"/>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0" fontAlgn="base">
              <a:buNone/>
            </a:pPr>
            <a:r>
              <a:rPr lang="fr-FR" b="0" i="0" u="none" strike="noStrike" dirty="0">
                <a:effectLst/>
              </a:rPr>
              <a:t>À travers les précédentes sections et les premiers chapitres, vous avez pu acquérir les compétences et bonnes pratiques incontournables pour pouvoir identifier, qualifier et prévenir des situations de violences sexistes et sexuelles. </a:t>
            </a:r>
            <a:r>
              <a:rPr lang="en-US" b="0" i="0" u="none" strike="noStrike" dirty="0">
                <a:effectLst/>
              </a:rPr>
              <a:t>​</a:t>
            </a:r>
          </a:p>
          <a:p>
            <a:pPr marL="0" indent="0" algn="just" rtl="0" fontAlgn="base">
              <a:buNone/>
            </a:pPr>
            <a:r>
              <a:rPr lang="fr-FR" b="0" i="0" u="none" strike="noStrike" dirty="0">
                <a:effectLst/>
              </a:rPr>
              <a:t>​</a:t>
            </a:r>
          </a:p>
          <a:p>
            <a:pPr marL="0" indent="0" algn="just" rtl="0" fontAlgn="base">
              <a:buNone/>
            </a:pPr>
            <a:r>
              <a:rPr lang="fr-FR" b="0" i="0" u="none" strike="noStrike" dirty="0">
                <a:effectLst/>
              </a:rPr>
              <a:t>Cette séquence et celles qui suivent ont pour objectif de vous aider à mieux appréhender les méthodes d'intervention qui existent face à une situation de violence. </a:t>
            </a:r>
            <a:endParaRPr lang="en-US" b="0" i="0" u="none" strike="noStrike" dirty="0">
              <a:effectLst/>
            </a:endParaRPr>
          </a:p>
        </p:txBody>
      </p:sp>
    </p:spTree>
    <p:extLst>
      <p:ext uri="{BB962C8B-B14F-4D97-AF65-F5344CB8AC3E}">
        <p14:creationId xmlns:p14="http://schemas.microsoft.com/office/powerpoint/2010/main" val="1378315288"/>
      </p:ext>
    </p:extLst>
  </p:cSld>
  <p:clrMapOvr>
    <a:overrideClrMapping bg1="lt1" tx1="dk1" bg2="lt2" tx2="dk2" accent1="accent1" accent2="accent2" accent3="accent3" accent4="accent4" accent5="accent5" accent6="accent6" hlink="hlink" folHlink="folHlink"/>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Espace réservé du contenu 2">
            <a:extLst>
              <a:ext uri="{FF2B5EF4-FFF2-40B4-BE49-F238E27FC236}">
                <a16:creationId xmlns:a16="http://schemas.microsoft.com/office/drawing/2014/main" id="{CAEAB451-9F3A-8F2F-C77E-A735F8C28287}"/>
              </a:ext>
            </a:extLst>
          </p:cNvPr>
          <p:cNvSpPr txBox="1">
            <a:spLocks/>
          </p:cNvSpPr>
          <p:nvPr/>
        </p:nvSpPr>
        <p:spPr>
          <a:xfrm>
            <a:off x="1065970" y="1651437"/>
            <a:ext cx="7605063" cy="435133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4546A"/>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fontAlgn="base">
              <a:buNone/>
            </a:pPr>
            <a:r>
              <a:rPr lang="fr-FR" b="1" i="0" u="none" strike="noStrike" dirty="0">
                <a:effectLst/>
              </a:rPr>
              <a:t>Comment réagir face à des faits de violences sexistes et sexuelles ? </a:t>
            </a:r>
            <a:r>
              <a:rPr lang="en-US" b="0" i="0" u="none" strike="noStrike" dirty="0">
                <a:effectLst/>
              </a:rPr>
              <a:t>​</a:t>
            </a:r>
            <a:br>
              <a:rPr lang="en-US" b="0" i="0" u="none" strike="noStrike" dirty="0">
                <a:effectLst/>
              </a:rPr>
            </a:br>
            <a:endParaRPr lang="en-US" b="0" i="0" u="none" strike="noStrike" dirty="0">
              <a:effectLst/>
            </a:endParaRPr>
          </a:p>
          <a:p>
            <a:pPr marL="0" indent="0" algn="l" rtl="0" fontAlgn="base">
              <a:buNone/>
            </a:pPr>
            <a:r>
              <a:rPr lang="fr-FR" b="0" i="0" u="none" strike="noStrike" dirty="0">
                <a:effectLst/>
              </a:rPr>
              <a:t>Leur traitement par l’organisation varie selon la gravité des faits. </a:t>
            </a:r>
            <a:br>
              <a:rPr lang="fr-FR" b="0" i="0" u="none" strike="noStrike" dirty="0">
                <a:effectLst/>
              </a:rPr>
            </a:br>
            <a:r>
              <a:rPr lang="fr-FR" b="0" i="0" u="none" strike="noStrike" dirty="0">
                <a:effectLst/>
              </a:rPr>
              <a:t>On distingue deux types de réactions : ​</a:t>
            </a:r>
            <a:br>
              <a:rPr lang="fr-FR" b="0" i="0" u="none" strike="noStrike" dirty="0">
                <a:effectLst/>
              </a:rPr>
            </a:br>
            <a:endParaRPr lang="fr-FR" b="0" i="0" u="none" strike="noStrike" dirty="0">
              <a:effectLst/>
            </a:endParaRPr>
          </a:p>
          <a:p>
            <a:pPr marL="0" indent="0" algn="l" rtl="0" fontAlgn="base">
              <a:buNone/>
            </a:pPr>
            <a:r>
              <a:rPr lang="fr-FR" b="0" i="0" u="none" strike="noStrike" dirty="0">
                <a:effectLst/>
              </a:rPr>
              <a:t>	Une réaction adaptée et proportionnée sur le moment​</a:t>
            </a:r>
            <a:br>
              <a:rPr lang="fr-FR" b="0" i="0" u="none" strike="noStrike" dirty="0">
                <a:effectLst/>
              </a:rPr>
            </a:br>
            <a:endParaRPr lang="fr-FR" b="0" i="0" u="none" strike="noStrike" dirty="0">
              <a:effectLst/>
            </a:endParaRPr>
          </a:p>
          <a:p>
            <a:pPr marL="0" indent="0" algn="l" rtl="0" fontAlgn="base">
              <a:buNone/>
            </a:pPr>
            <a:r>
              <a:rPr lang="fr-FR" b="0" i="0" u="none" strike="noStrike" dirty="0">
                <a:effectLst/>
              </a:rPr>
              <a:t>	Une responsabilité de signalement de la situation aux personnes 	référentes​</a:t>
            </a:r>
          </a:p>
        </p:txBody>
      </p:sp>
      <p:pic>
        <p:nvPicPr>
          <p:cNvPr id="16" name="Graphique 15" descr="Flèche : courbe dans le sens des aiguilles d’une montre contour">
            <a:extLst>
              <a:ext uri="{FF2B5EF4-FFF2-40B4-BE49-F238E27FC236}">
                <a16:creationId xmlns:a16="http://schemas.microsoft.com/office/drawing/2014/main" id="{D238CD2E-B70B-6125-902C-903F0C0E47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65970" y="3160330"/>
            <a:ext cx="537340" cy="537340"/>
          </a:xfrm>
          <a:prstGeom prst="rect">
            <a:avLst/>
          </a:prstGeom>
        </p:spPr>
      </p:pic>
      <p:pic>
        <p:nvPicPr>
          <p:cNvPr id="17" name="Graphique 16" descr="Flèche : courbe dans le sens des aiguilles d’une montre contour">
            <a:extLst>
              <a:ext uri="{FF2B5EF4-FFF2-40B4-BE49-F238E27FC236}">
                <a16:creationId xmlns:a16="http://schemas.microsoft.com/office/drawing/2014/main" id="{6BAE658A-3C43-4154-DAC4-E725166D18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65970" y="3832992"/>
            <a:ext cx="537340" cy="537340"/>
          </a:xfrm>
          <a:prstGeom prst="rect">
            <a:avLst/>
          </a:prstGeom>
        </p:spPr>
      </p:pic>
    </p:spTree>
    <p:extLst>
      <p:ext uri="{BB962C8B-B14F-4D97-AF65-F5344CB8AC3E}">
        <p14:creationId xmlns:p14="http://schemas.microsoft.com/office/powerpoint/2010/main" val="3510008134"/>
      </p:ext>
    </p:extLst>
  </p:cSld>
  <p:clrMapOvr>
    <a:overrideClrMapping bg1="lt1" tx1="dk1" bg2="lt2" tx2="dk2" accent1="accent1" accent2="accent2" accent3="accent3" accent4="accent4" accent5="accent5" accent6="accent6" hlink="hlink" folHlink="folHlink"/>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623BE23A-DDB2-C443-DE86-5CB9181F8F46}"/>
              </a:ext>
            </a:extLst>
          </p:cNvPr>
          <p:cNvSpPr>
            <a:spLocks noGrp="1"/>
          </p:cNvSpPr>
          <p:nvPr>
            <p:ph idx="1"/>
          </p:nvPr>
        </p:nvSpPr>
        <p:spPr>
          <a:xfrm>
            <a:off x="1065971" y="1630416"/>
            <a:ext cx="7630767" cy="4351338"/>
          </a:xfrm>
        </p:spPr>
        <p:txBody>
          <a:bodyPr>
            <a:normAutofit/>
          </a:bodyPr>
          <a:lstStyle/>
          <a:p>
            <a:pPr marL="0" indent="0" algn="l" rtl="0" fontAlgn="base">
              <a:buNone/>
            </a:pPr>
            <a:r>
              <a:rPr lang="fr-FR" b="1" u="none" strike="noStrike" dirty="0">
                <a:effectLst/>
              </a:rPr>
              <a:t>	Une réaction adaptée et proportionnée sur le moment</a:t>
            </a:r>
            <a:r>
              <a:rPr lang="fr-FR" b="0" u="none" strike="noStrike" dirty="0">
                <a:effectLst/>
              </a:rPr>
              <a:t>​</a:t>
            </a:r>
            <a:br>
              <a:rPr lang="fr-FR" b="0" u="none" strike="noStrike" dirty="0">
                <a:effectLst/>
              </a:rPr>
            </a:br>
            <a:endParaRPr lang="fr-FR" b="0" u="none" strike="noStrike" dirty="0">
              <a:effectLst/>
            </a:endParaRPr>
          </a:p>
          <a:p>
            <a:pPr marL="0" indent="0" algn="l" rtl="0" fontAlgn="base">
              <a:buNone/>
            </a:pPr>
            <a:r>
              <a:rPr lang="fr-FR" b="0" u="none" strike="noStrike" dirty="0">
                <a:effectLst/>
              </a:rPr>
              <a:t>Pour des faits pouvant être qualifiés de discrimination fondée sur le sexe, si vous en êtes témoin vous pouvez intervenir tout de suite pour faire cesser la situation et rappeler les règles. </a:t>
            </a:r>
            <a:r>
              <a:rPr lang="en-US" b="0" u="none" strike="noStrike" dirty="0">
                <a:effectLst/>
              </a:rPr>
              <a:t>​</a:t>
            </a:r>
            <a:br>
              <a:rPr lang="en-US" b="0" u="none" strike="noStrike" dirty="0">
                <a:effectLst/>
              </a:rPr>
            </a:br>
            <a:endParaRPr lang="en-US" b="0" u="none" strike="noStrike" dirty="0">
              <a:effectLst/>
            </a:endParaRPr>
          </a:p>
          <a:p>
            <a:pPr marL="0" indent="0" algn="l" rtl="0" fontAlgn="base">
              <a:buNone/>
            </a:pPr>
            <a:r>
              <a:rPr lang="fr-FR" b="0" u="none" strike="noStrike" dirty="0">
                <a:effectLst/>
              </a:rPr>
              <a:t>Si vous êtes membre de l'encadrement et que vous êtes témoin ou que l’on vous en rapporte l’existence, vous pouvez proposer un rendez-vous à la personne auteur de ces propos pour poser le cadre et rappeler qu’ils sont interdits par le droit du travail et peuvent donner lieu à des sanctions.</a:t>
            </a:r>
          </a:p>
          <a:p>
            <a:pPr marL="0" indent="0">
              <a:buNone/>
            </a:pPr>
            <a:endParaRPr lang="fr-FR" dirty="0"/>
          </a:p>
        </p:txBody>
      </p:sp>
      <p:pic>
        <p:nvPicPr>
          <p:cNvPr id="11" name="Graphique 10" descr="Flèche : courbe dans le sens des aiguilles d’une montre contour">
            <a:extLst>
              <a:ext uri="{FF2B5EF4-FFF2-40B4-BE49-F238E27FC236}">
                <a16:creationId xmlns:a16="http://schemas.microsoft.com/office/drawing/2014/main" id="{6B8506CA-75E2-1BAB-8A28-F86AEF0B1F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65971" y="1546336"/>
            <a:ext cx="537340" cy="537340"/>
          </a:xfrm>
          <a:prstGeom prst="rect">
            <a:avLst/>
          </a:prstGeom>
        </p:spPr>
      </p:pic>
    </p:spTree>
    <p:extLst>
      <p:ext uri="{BB962C8B-B14F-4D97-AF65-F5344CB8AC3E}">
        <p14:creationId xmlns:p14="http://schemas.microsoft.com/office/powerpoint/2010/main" val="2928732623"/>
      </p:ext>
    </p:extLst>
  </p:cSld>
  <p:clrMapOvr>
    <a:overrideClrMapping bg1="lt1" tx1="dk1" bg2="lt2" tx2="dk2" accent1="accent1" accent2="accent2" accent3="accent3" accent4="accent4" accent5="accent5" accent6="accent6" hlink="hlink" folHlink="folHlink"/>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AAAC4443-C11E-EC57-6937-2A9184943E7F}"/>
              </a:ext>
            </a:extLst>
          </p:cNvPr>
          <p:cNvSpPr txBox="1">
            <a:spLocks/>
          </p:cNvSpPr>
          <p:nvPr/>
        </p:nvSpPr>
        <p:spPr>
          <a:xfrm>
            <a:off x="1065971" y="1630416"/>
            <a:ext cx="7630767"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4546A"/>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base">
              <a:buFont typeface="Arial" panose="020B0604020202020204" pitchFamily="34" charset="0"/>
              <a:buNone/>
            </a:pPr>
            <a:r>
              <a:rPr lang="fr-FR" b="1" dirty="0"/>
              <a:t>	</a:t>
            </a:r>
            <a:r>
              <a:rPr lang="fr-FR" b="1" u="none" strike="noStrike" dirty="0">
                <a:effectLst/>
              </a:rPr>
              <a:t>Une responsabilité de signalement de la situation 	aux personnes référentes</a:t>
            </a:r>
            <a:br>
              <a:rPr lang="fr-FR" dirty="0"/>
            </a:br>
            <a:endParaRPr lang="fr-FR" dirty="0"/>
          </a:p>
          <a:p>
            <a:pPr marL="0" indent="0" algn="l" rtl="0" fontAlgn="base">
              <a:buNone/>
            </a:pPr>
            <a:r>
              <a:rPr lang="fr-FR" b="0" u="none" strike="noStrike" dirty="0">
                <a:effectLst/>
              </a:rPr>
              <a:t>Si vous êtes témoin ou si l’on vous rapporte des faits, pouvant être qualifiés</a:t>
            </a:r>
            <a:r>
              <a:rPr lang="fr-FR" dirty="0"/>
              <a:t>, de discrimination fondée sur le sexe, de harcèlement sexuel, atteinte à l’intégrité sexuelle , d'abus sexuel, d'exploitation sexuelle ou de viol, vous devez immédiatement </a:t>
            </a:r>
            <a:r>
              <a:rPr lang="fr-FR" b="0" u="none" strike="noStrike" dirty="0">
                <a:effectLst/>
              </a:rPr>
              <a:t>le signaler aux interlocuteur·ices pertinent·es. ​</a:t>
            </a:r>
          </a:p>
          <a:p>
            <a:pPr marL="0" indent="0">
              <a:buFont typeface="Arial" panose="020B0604020202020204" pitchFamily="34" charset="0"/>
              <a:buNone/>
            </a:pPr>
            <a:endParaRPr lang="fr-FR" dirty="0"/>
          </a:p>
        </p:txBody>
      </p:sp>
      <p:pic>
        <p:nvPicPr>
          <p:cNvPr id="11" name="Graphique 10" descr="Flèche : courbe dans le sens des aiguilles d’une montre contour">
            <a:extLst>
              <a:ext uri="{FF2B5EF4-FFF2-40B4-BE49-F238E27FC236}">
                <a16:creationId xmlns:a16="http://schemas.microsoft.com/office/drawing/2014/main" id="{53EC28E1-575D-0E80-14F8-61243C3259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65971" y="1546336"/>
            <a:ext cx="537340" cy="537340"/>
          </a:xfrm>
          <a:prstGeom prst="rect">
            <a:avLst/>
          </a:prstGeom>
        </p:spPr>
      </p:pic>
      <p:sp>
        <p:nvSpPr>
          <p:cNvPr id="12" name="Rectangle : coins arrondis 11">
            <a:extLst>
              <a:ext uri="{FF2B5EF4-FFF2-40B4-BE49-F238E27FC236}">
                <a16:creationId xmlns:a16="http://schemas.microsoft.com/office/drawing/2014/main" id="{45A37B1F-F999-B8AD-C7DB-B2E9AC0EFD1C}"/>
              </a:ext>
            </a:extLst>
          </p:cNvPr>
          <p:cNvSpPr/>
          <p:nvPr/>
        </p:nvSpPr>
        <p:spPr>
          <a:xfrm>
            <a:off x="3247702" y="5276194"/>
            <a:ext cx="3310754" cy="758061"/>
          </a:xfrm>
          <a:prstGeom prst="roundRect">
            <a:avLst/>
          </a:prstGeom>
          <a:noFill/>
          <a:ln w="28575">
            <a:solidFill>
              <a:srgbClr val="AFBE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CF477B26-ECA2-1BE3-BC0B-900FB6FBD831}"/>
              </a:ext>
            </a:extLst>
          </p:cNvPr>
          <p:cNvSpPr txBox="1"/>
          <p:nvPr/>
        </p:nvSpPr>
        <p:spPr>
          <a:xfrm>
            <a:off x="3421412" y="5436495"/>
            <a:ext cx="2972289" cy="430887"/>
          </a:xfrm>
          <a:prstGeom prst="rect">
            <a:avLst/>
          </a:prstGeom>
          <a:noFill/>
        </p:spPr>
        <p:txBody>
          <a:bodyPr wrap="none" rtlCol="0">
            <a:spAutoFit/>
          </a:bodyPr>
          <a:lstStyle/>
          <a:p>
            <a:r>
              <a:rPr lang="fr-FR" sz="2200" dirty="0">
                <a:solidFill>
                  <a:srgbClr val="AFBEDD"/>
                </a:solidFill>
                <a:latin typeface="Tw Cen MT" panose="020B0602020104020603" pitchFamily="34" charset="77"/>
              </a:rPr>
              <a:t>Mettons-nous en situation</a:t>
            </a:r>
          </a:p>
        </p:txBody>
      </p:sp>
    </p:spTree>
    <p:extLst>
      <p:ext uri="{BB962C8B-B14F-4D97-AF65-F5344CB8AC3E}">
        <p14:creationId xmlns:p14="http://schemas.microsoft.com/office/powerpoint/2010/main" val="220287672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8A5FBF2-9C24-FD6F-F08A-EC283D7AC995}"/>
              </a:ext>
            </a:extLst>
          </p:cNvPr>
          <p:cNvSpPr>
            <a:spLocks noGrp="1"/>
          </p:cNvSpPr>
          <p:nvPr>
            <p:ph type="title"/>
          </p:nvPr>
        </p:nvSpPr>
        <p:spPr>
          <a:xfrm>
            <a:off x="1065971" y="863600"/>
            <a:ext cx="7036904" cy="1325563"/>
          </a:xfrm>
        </p:spPr>
        <p:txBody>
          <a:bodyPr>
            <a:normAutofit/>
          </a:bodyPr>
          <a:lstStyle/>
          <a:p>
            <a:r>
              <a:rPr lang="fr-FR" sz="2000" b="1" dirty="0">
                <a:solidFill>
                  <a:srgbClr val="44546A"/>
                </a:solidFill>
                <a:latin typeface="Tw Cen MT"/>
                <a:cs typeface="Arial"/>
              </a:rPr>
              <a:t>Quels sont les référentiels  ?</a:t>
            </a:r>
            <a:endParaRPr lang="fr-FR" sz="2000" dirty="0"/>
          </a:p>
        </p:txBody>
      </p:sp>
      <p:sp>
        <p:nvSpPr>
          <p:cNvPr id="3" name="Content Placeholder 2">
            <a:extLst>
              <a:ext uri="{FF2B5EF4-FFF2-40B4-BE49-F238E27FC236}">
                <a16:creationId xmlns:a16="http://schemas.microsoft.com/office/drawing/2014/main" id="{F097F1B2-0B04-F566-4BD8-21E4057A1787}"/>
              </a:ext>
            </a:extLst>
          </p:cNvPr>
          <p:cNvSpPr>
            <a:spLocks noGrp="1"/>
          </p:cNvSpPr>
          <p:nvPr>
            <p:ph idx="1"/>
          </p:nvPr>
        </p:nvSpPr>
        <p:spPr>
          <a:xfrm>
            <a:off x="1065971" y="1977257"/>
            <a:ext cx="7630767" cy="4351338"/>
          </a:xfrm>
        </p:spPr>
        <p:txBody>
          <a:bodyPr vert="horz" lIns="91440" tIns="45720" rIns="91440" bIns="45720" rtlCol="0" anchor="t">
            <a:noAutofit/>
          </a:bodyPr>
          <a:lstStyle/>
          <a:p>
            <a:pPr marL="257810" indent="-257810">
              <a:lnSpc>
                <a:spcPct val="100000"/>
              </a:lnSpc>
              <a:spcBef>
                <a:spcPts val="300"/>
              </a:spcBef>
              <a:spcAft>
                <a:spcPts val="300"/>
              </a:spcAft>
              <a:buNone/>
            </a:pPr>
            <a:r>
              <a:rPr lang="fr-FR" sz="2000" dirty="0">
                <a:latin typeface="Tw Cen MT" panose="020B0602020104020603" pitchFamily="34" charset="77"/>
                <a:ea typeface="+mn-lt"/>
                <a:cs typeface="+mn-lt"/>
              </a:rPr>
              <a:t>Les ONGD sont soumises à un double niveau de législation : </a:t>
            </a:r>
            <a:endParaRPr lang="en-US" sz="2000" dirty="0">
              <a:latin typeface="Tw Cen MT" panose="020B0602020104020603" pitchFamily="34" charset="77"/>
              <a:cs typeface="Arial"/>
            </a:endParaRPr>
          </a:p>
          <a:p>
            <a:pPr marL="257810" indent="-257810">
              <a:lnSpc>
                <a:spcPct val="100000"/>
              </a:lnSpc>
              <a:spcBef>
                <a:spcPts val="300"/>
              </a:spcBef>
              <a:spcAft>
                <a:spcPts val="300"/>
              </a:spcAft>
              <a:buFont typeface="Arial" panose="05000000000000000000" pitchFamily="2" charset="2"/>
              <a:buChar char="•"/>
            </a:pPr>
            <a:r>
              <a:rPr lang="fr-FR" sz="2000" dirty="0">
                <a:latin typeface="Tw Cen MT" panose="020B0602020104020603" pitchFamily="34" charset="77"/>
                <a:ea typeface="+mn-lt"/>
                <a:cs typeface="+mn-lt"/>
              </a:rPr>
              <a:t>le droit luxembourgeois en tant que structures luxembourgeoises </a:t>
            </a:r>
          </a:p>
          <a:p>
            <a:pPr marL="257810" indent="-257810">
              <a:lnSpc>
                <a:spcPct val="100000"/>
              </a:lnSpc>
              <a:spcBef>
                <a:spcPts val="300"/>
              </a:spcBef>
              <a:spcAft>
                <a:spcPts val="300"/>
              </a:spcAft>
              <a:buFont typeface="Arial" panose="05000000000000000000" pitchFamily="2" charset="2"/>
              <a:buChar char="•"/>
            </a:pPr>
            <a:r>
              <a:rPr lang="fr-FR" sz="2000" dirty="0">
                <a:latin typeface="Tw Cen MT" panose="020B0602020104020603" pitchFamily="34" charset="77"/>
                <a:ea typeface="+mn-lt"/>
                <a:cs typeface="+mn-lt"/>
              </a:rPr>
              <a:t>le droit international en tant que structures intervenant dans le domaine de la solidarité internationale </a:t>
            </a:r>
            <a:endParaRPr lang="fr-FR" sz="2000" dirty="0">
              <a:latin typeface="Tw Cen MT" panose="020B0602020104020603" pitchFamily="34" charset="77"/>
              <a:cs typeface="Arial"/>
            </a:endParaRPr>
          </a:p>
        </p:txBody>
      </p:sp>
      <p:graphicFrame>
        <p:nvGraphicFramePr>
          <p:cNvPr id="394" name="Diagram 394">
            <a:extLst>
              <a:ext uri="{FF2B5EF4-FFF2-40B4-BE49-F238E27FC236}">
                <a16:creationId xmlns:a16="http://schemas.microsoft.com/office/drawing/2014/main" id="{A02979B1-F361-B7EA-F043-5BF36DD4E8CE}"/>
              </a:ext>
            </a:extLst>
          </p:cNvPr>
          <p:cNvGraphicFramePr/>
          <p:nvPr>
            <p:extLst>
              <p:ext uri="{D42A27DB-BD31-4B8C-83A1-F6EECF244321}">
                <p14:modId xmlns:p14="http://schemas.microsoft.com/office/powerpoint/2010/main" val="4192234749"/>
              </p:ext>
            </p:extLst>
          </p:nvPr>
        </p:nvGraphicFramePr>
        <p:xfrm>
          <a:off x="2069958" y="3794233"/>
          <a:ext cx="5976540" cy="2332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 name="TextBox 50">
            <a:extLst>
              <a:ext uri="{FF2B5EF4-FFF2-40B4-BE49-F238E27FC236}">
                <a16:creationId xmlns:a16="http://schemas.microsoft.com/office/drawing/2014/main" id="{4A2369F4-90B3-06A9-EB7F-F7F753EE07A9}"/>
              </a:ext>
            </a:extLst>
          </p:cNvPr>
          <p:cNvSpPr txBox="1"/>
          <p:nvPr/>
        </p:nvSpPr>
        <p:spPr>
          <a:xfrm>
            <a:off x="1817913" y="1502228"/>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Tree>
    <p:extLst>
      <p:ext uri="{BB962C8B-B14F-4D97-AF65-F5344CB8AC3E}">
        <p14:creationId xmlns:p14="http://schemas.microsoft.com/office/powerpoint/2010/main" val="3229809220"/>
      </p:ext>
    </p:extLst>
  </p:cSld>
  <p:clrMapOvr>
    <a:overrideClrMapping bg1="lt1" tx1="dk1" bg2="lt2" tx2="dk2" accent1="accent1" accent2="accent2" accent3="accent3" accent4="accent4" accent5="accent5" accent6="accent6" hlink="hlink" folHlink="folHlink"/>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0702274B-A93F-1A84-FEAA-E2A2AA686974}"/>
              </a:ext>
            </a:extLst>
          </p:cNvPr>
          <p:cNvGrpSpPr/>
          <p:nvPr/>
        </p:nvGrpSpPr>
        <p:grpSpPr>
          <a:xfrm>
            <a:off x="917101" y="1153098"/>
            <a:ext cx="8226899" cy="4543509"/>
            <a:chOff x="533365" y="1282862"/>
            <a:chExt cx="7440019" cy="2812720"/>
          </a:xfrm>
        </p:grpSpPr>
        <p:grpSp>
          <p:nvGrpSpPr>
            <p:cNvPr id="4" name="Groupe 3">
              <a:extLst>
                <a:ext uri="{FF2B5EF4-FFF2-40B4-BE49-F238E27FC236}">
                  <a16:creationId xmlns:a16="http://schemas.microsoft.com/office/drawing/2014/main" id="{8AB649B0-4FC0-C668-2BC9-FFE63E0825FF}"/>
                </a:ext>
              </a:extLst>
            </p:cNvPr>
            <p:cNvGrpSpPr/>
            <p:nvPr/>
          </p:nvGrpSpPr>
          <p:grpSpPr>
            <a:xfrm>
              <a:off x="795223" y="1282862"/>
              <a:ext cx="6661847" cy="2340498"/>
              <a:chOff x="795223" y="1282862"/>
              <a:chExt cx="6661847" cy="2340498"/>
            </a:xfrm>
          </p:grpSpPr>
          <p:sp>
            <p:nvSpPr>
              <p:cNvPr id="6" name="Triangle 5">
                <a:extLst>
                  <a:ext uri="{FF2B5EF4-FFF2-40B4-BE49-F238E27FC236}">
                    <a16:creationId xmlns:a16="http://schemas.microsoft.com/office/drawing/2014/main" id="{7310E06B-8B96-F316-1602-3A872070A0ED}"/>
                  </a:ext>
                </a:extLst>
              </p:cNvPr>
              <p:cNvSpPr/>
              <p:nvPr/>
            </p:nvSpPr>
            <p:spPr>
              <a:xfrm rot="10800000">
                <a:off x="1404822" y="3068064"/>
                <a:ext cx="578069" cy="555296"/>
              </a:xfrm>
              <a:prstGeom prst="triangle">
                <a:avLst>
                  <a:gd name="adj" fmla="val 48182"/>
                </a:avLst>
              </a:prstGeom>
              <a:solidFill>
                <a:srgbClr val="AFB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coins arrondis 6">
                <a:extLst>
                  <a:ext uri="{FF2B5EF4-FFF2-40B4-BE49-F238E27FC236}">
                    <a16:creationId xmlns:a16="http://schemas.microsoft.com/office/drawing/2014/main" id="{4F5F598C-FA54-B769-45AB-599DC94D8FB8}"/>
                  </a:ext>
                </a:extLst>
              </p:cNvPr>
              <p:cNvSpPr/>
              <p:nvPr/>
            </p:nvSpPr>
            <p:spPr>
              <a:xfrm>
                <a:off x="795223" y="1282862"/>
                <a:ext cx="6661847" cy="1907998"/>
              </a:xfrm>
              <a:custGeom>
                <a:avLst/>
                <a:gdLst>
                  <a:gd name="connsiteX0" fmla="*/ 0 w 6661847"/>
                  <a:gd name="connsiteY0" fmla="*/ 318006 h 1907998"/>
                  <a:gd name="connsiteX1" fmla="*/ 318006 w 6661847"/>
                  <a:gd name="connsiteY1" fmla="*/ 0 h 1907998"/>
                  <a:gd name="connsiteX2" fmla="*/ 927285 w 6661847"/>
                  <a:gd name="connsiteY2" fmla="*/ 0 h 1907998"/>
                  <a:gd name="connsiteX3" fmla="*/ 1416047 w 6661847"/>
                  <a:gd name="connsiteY3" fmla="*/ 0 h 1907998"/>
                  <a:gd name="connsiteX4" fmla="*/ 2145843 w 6661847"/>
                  <a:gd name="connsiteY4" fmla="*/ 0 h 1907998"/>
                  <a:gd name="connsiteX5" fmla="*/ 2694863 w 6661847"/>
                  <a:gd name="connsiteY5" fmla="*/ 0 h 1907998"/>
                  <a:gd name="connsiteX6" fmla="*/ 3183625 w 6661847"/>
                  <a:gd name="connsiteY6" fmla="*/ 0 h 1907998"/>
                  <a:gd name="connsiteX7" fmla="*/ 3732646 w 6661847"/>
                  <a:gd name="connsiteY7" fmla="*/ 0 h 1907998"/>
                  <a:gd name="connsiteX8" fmla="*/ 4462441 w 6661847"/>
                  <a:gd name="connsiteY8" fmla="*/ 0 h 1907998"/>
                  <a:gd name="connsiteX9" fmla="*/ 5011462 w 6661847"/>
                  <a:gd name="connsiteY9" fmla="*/ 0 h 1907998"/>
                  <a:gd name="connsiteX10" fmla="*/ 5500224 w 6661847"/>
                  <a:gd name="connsiteY10" fmla="*/ 0 h 1907998"/>
                  <a:gd name="connsiteX11" fmla="*/ 6343841 w 6661847"/>
                  <a:gd name="connsiteY11" fmla="*/ 0 h 1907998"/>
                  <a:gd name="connsiteX12" fmla="*/ 6661847 w 6661847"/>
                  <a:gd name="connsiteY12" fmla="*/ 318006 h 1907998"/>
                  <a:gd name="connsiteX13" fmla="*/ 6661847 w 6661847"/>
                  <a:gd name="connsiteY13" fmla="*/ 915839 h 1907998"/>
                  <a:gd name="connsiteX14" fmla="*/ 6661847 w 6661847"/>
                  <a:gd name="connsiteY14" fmla="*/ 1589992 h 1907998"/>
                  <a:gd name="connsiteX15" fmla="*/ 6343841 w 6661847"/>
                  <a:gd name="connsiteY15" fmla="*/ 1907998 h 1907998"/>
                  <a:gd name="connsiteX16" fmla="*/ 5855079 w 6661847"/>
                  <a:gd name="connsiteY16" fmla="*/ 1907998 h 1907998"/>
                  <a:gd name="connsiteX17" fmla="*/ 5245800 w 6661847"/>
                  <a:gd name="connsiteY17" fmla="*/ 1907998 h 1907998"/>
                  <a:gd name="connsiteX18" fmla="*/ 4516004 w 6661847"/>
                  <a:gd name="connsiteY18" fmla="*/ 1907998 h 1907998"/>
                  <a:gd name="connsiteX19" fmla="*/ 3966984 w 6661847"/>
                  <a:gd name="connsiteY19" fmla="*/ 1907998 h 1907998"/>
                  <a:gd name="connsiteX20" fmla="*/ 3297447 w 6661847"/>
                  <a:gd name="connsiteY20" fmla="*/ 1907998 h 1907998"/>
                  <a:gd name="connsiteX21" fmla="*/ 2808684 w 6661847"/>
                  <a:gd name="connsiteY21" fmla="*/ 1907998 h 1907998"/>
                  <a:gd name="connsiteX22" fmla="*/ 2018631 w 6661847"/>
                  <a:gd name="connsiteY22" fmla="*/ 1907998 h 1907998"/>
                  <a:gd name="connsiteX23" fmla="*/ 1349093 w 6661847"/>
                  <a:gd name="connsiteY23" fmla="*/ 1907998 h 1907998"/>
                  <a:gd name="connsiteX24" fmla="*/ 318006 w 6661847"/>
                  <a:gd name="connsiteY24" fmla="*/ 1907998 h 1907998"/>
                  <a:gd name="connsiteX25" fmla="*/ 0 w 6661847"/>
                  <a:gd name="connsiteY25" fmla="*/ 1589992 h 1907998"/>
                  <a:gd name="connsiteX26" fmla="*/ 0 w 6661847"/>
                  <a:gd name="connsiteY26" fmla="*/ 941279 h 1907998"/>
                  <a:gd name="connsiteX27" fmla="*/ 0 w 6661847"/>
                  <a:gd name="connsiteY27" fmla="*/ 318006 h 19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1847" h="1907998" fill="none" extrusionOk="0">
                    <a:moveTo>
                      <a:pt x="0" y="318006"/>
                    </a:moveTo>
                    <a:cubicBezTo>
                      <a:pt x="-1687" y="107376"/>
                      <a:pt x="168937" y="16733"/>
                      <a:pt x="318006" y="0"/>
                    </a:cubicBezTo>
                    <a:cubicBezTo>
                      <a:pt x="568281" y="-7799"/>
                      <a:pt x="728766" y="29610"/>
                      <a:pt x="927285" y="0"/>
                    </a:cubicBezTo>
                    <a:cubicBezTo>
                      <a:pt x="1125804" y="-29610"/>
                      <a:pt x="1205977" y="8808"/>
                      <a:pt x="1416047" y="0"/>
                    </a:cubicBezTo>
                    <a:cubicBezTo>
                      <a:pt x="1626117" y="-8808"/>
                      <a:pt x="1952568" y="1890"/>
                      <a:pt x="2145843" y="0"/>
                    </a:cubicBezTo>
                    <a:cubicBezTo>
                      <a:pt x="2339118" y="-1890"/>
                      <a:pt x="2480062" y="-8835"/>
                      <a:pt x="2694863" y="0"/>
                    </a:cubicBezTo>
                    <a:cubicBezTo>
                      <a:pt x="2909664" y="8835"/>
                      <a:pt x="2998416" y="21348"/>
                      <a:pt x="3183625" y="0"/>
                    </a:cubicBezTo>
                    <a:cubicBezTo>
                      <a:pt x="3368834" y="-21348"/>
                      <a:pt x="3492844" y="-13625"/>
                      <a:pt x="3732646" y="0"/>
                    </a:cubicBezTo>
                    <a:cubicBezTo>
                      <a:pt x="3972448" y="13625"/>
                      <a:pt x="4172307" y="-3440"/>
                      <a:pt x="4462441" y="0"/>
                    </a:cubicBezTo>
                    <a:cubicBezTo>
                      <a:pt x="4752576" y="3440"/>
                      <a:pt x="4822993" y="15538"/>
                      <a:pt x="5011462" y="0"/>
                    </a:cubicBezTo>
                    <a:cubicBezTo>
                      <a:pt x="5199931" y="-15538"/>
                      <a:pt x="5380789" y="-9206"/>
                      <a:pt x="5500224" y="0"/>
                    </a:cubicBezTo>
                    <a:cubicBezTo>
                      <a:pt x="5619659" y="9206"/>
                      <a:pt x="6109445" y="-38852"/>
                      <a:pt x="6343841" y="0"/>
                    </a:cubicBezTo>
                    <a:cubicBezTo>
                      <a:pt x="6533776" y="34965"/>
                      <a:pt x="6680114" y="160447"/>
                      <a:pt x="6661847" y="318006"/>
                    </a:cubicBezTo>
                    <a:cubicBezTo>
                      <a:pt x="6675275" y="604719"/>
                      <a:pt x="6659841" y="711931"/>
                      <a:pt x="6661847" y="915839"/>
                    </a:cubicBezTo>
                    <a:cubicBezTo>
                      <a:pt x="6663853" y="1119747"/>
                      <a:pt x="6681794" y="1410968"/>
                      <a:pt x="6661847" y="1589992"/>
                    </a:cubicBezTo>
                    <a:cubicBezTo>
                      <a:pt x="6643885" y="1733538"/>
                      <a:pt x="6489242" y="1922047"/>
                      <a:pt x="6343841" y="1907998"/>
                    </a:cubicBezTo>
                    <a:cubicBezTo>
                      <a:pt x="6222686" y="1911000"/>
                      <a:pt x="6042370" y="1890690"/>
                      <a:pt x="5855079" y="1907998"/>
                    </a:cubicBezTo>
                    <a:cubicBezTo>
                      <a:pt x="5667788" y="1925306"/>
                      <a:pt x="5389601" y="1919691"/>
                      <a:pt x="5245800" y="1907998"/>
                    </a:cubicBezTo>
                    <a:cubicBezTo>
                      <a:pt x="5101999" y="1896305"/>
                      <a:pt x="4854010" y="1887171"/>
                      <a:pt x="4516004" y="1907998"/>
                    </a:cubicBezTo>
                    <a:cubicBezTo>
                      <a:pt x="4177998" y="1928825"/>
                      <a:pt x="4159692" y="1934329"/>
                      <a:pt x="3966984" y="1907998"/>
                    </a:cubicBezTo>
                    <a:cubicBezTo>
                      <a:pt x="3774276" y="1881667"/>
                      <a:pt x="3513912" y="1906106"/>
                      <a:pt x="3297447" y="1907998"/>
                    </a:cubicBezTo>
                    <a:cubicBezTo>
                      <a:pt x="3080982" y="1909890"/>
                      <a:pt x="2990120" y="1891156"/>
                      <a:pt x="2808684" y="1907998"/>
                    </a:cubicBezTo>
                    <a:cubicBezTo>
                      <a:pt x="2627248" y="1924840"/>
                      <a:pt x="2395544" y="1877257"/>
                      <a:pt x="2018631" y="1907998"/>
                    </a:cubicBezTo>
                    <a:cubicBezTo>
                      <a:pt x="1641718" y="1938739"/>
                      <a:pt x="1573116" y="1932899"/>
                      <a:pt x="1349093" y="1907998"/>
                    </a:cubicBezTo>
                    <a:cubicBezTo>
                      <a:pt x="1125070" y="1883097"/>
                      <a:pt x="742645" y="1859152"/>
                      <a:pt x="318006" y="1907998"/>
                    </a:cubicBezTo>
                    <a:cubicBezTo>
                      <a:pt x="159416" y="1944358"/>
                      <a:pt x="-1502" y="1771766"/>
                      <a:pt x="0" y="1589992"/>
                    </a:cubicBezTo>
                    <a:cubicBezTo>
                      <a:pt x="-31855" y="1277588"/>
                      <a:pt x="11492" y="1164739"/>
                      <a:pt x="0" y="941279"/>
                    </a:cubicBezTo>
                    <a:cubicBezTo>
                      <a:pt x="-11492" y="717819"/>
                      <a:pt x="-8608" y="508999"/>
                      <a:pt x="0" y="318006"/>
                    </a:cubicBezTo>
                    <a:close/>
                  </a:path>
                  <a:path w="6661847" h="1907998" stroke="0" extrusionOk="0">
                    <a:moveTo>
                      <a:pt x="0" y="318006"/>
                    </a:moveTo>
                    <a:cubicBezTo>
                      <a:pt x="-8163" y="137341"/>
                      <a:pt x="110151" y="12094"/>
                      <a:pt x="318006" y="0"/>
                    </a:cubicBezTo>
                    <a:cubicBezTo>
                      <a:pt x="673522" y="-735"/>
                      <a:pt x="947210" y="38580"/>
                      <a:pt x="1108060" y="0"/>
                    </a:cubicBezTo>
                    <a:cubicBezTo>
                      <a:pt x="1268910" y="-38580"/>
                      <a:pt x="1512887" y="3511"/>
                      <a:pt x="1717339" y="0"/>
                    </a:cubicBezTo>
                    <a:cubicBezTo>
                      <a:pt x="1921791" y="-3511"/>
                      <a:pt x="2140414" y="-13951"/>
                      <a:pt x="2266359" y="0"/>
                    </a:cubicBezTo>
                    <a:cubicBezTo>
                      <a:pt x="2392304" y="13951"/>
                      <a:pt x="2800911" y="-7492"/>
                      <a:pt x="2996155" y="0"/>
                    </a:cubicBezTo>
                    <a:cubicBezTo>
                      <a:pt x="3191399" y="7492"/>
                      <a:pt x="3376230" y="41"/>
                      <a:pt x="3605434" y="0"/>
                    </a:cubicBezTo>
                    <a:cubicBezTo>
                      <a:pt x="3834638" y="-41"/>
                      <a:pt x="4170978" y="8286"/>
                      <a:pt x="4395488" y="0"/>
                    </a:cubicBezTo>
                    <a:cubicBezTo>
                      <a:pt x="4619998" y="-8286"/>
                      <a:pt x="4724447" y="-600"/>
                      <a:pt x="4944508" y="0"/>
                    </a:cubicBezTo>
                    <a:cubicBezTo>
                      <a:pt x="5164569" y="600"/>
                      <a:pt x="5497012" y="6199"/>
                      <a:pt x="5734562" y="0"/>
                    </a:cubicBezTo>
                    <a:cubicBezTo>
                      <a:pt x="5972112" y="-6199"/>
                      <a:pt x="6078386" y="3990"/>
                      <a:pt x="6343841" y="0"/>
                    </a:cubicBezTo>
                    <a:cubicBezTo>
                      <a:pt x="6486782" y="-1870"/>
                      <a:pt x="6663871" y="136824"/>
                      <a:pt x="6661847" y="318006"/>
                    </a:cubicBezTo>
                    <a:cubicBezTo>
                      <a:pt x="6688238" y="502949"/>
                      <a:pt x="6654717" y="665214"/>
                      <a:pt x="6661847" y="966719"/>
                    </a:cubicBezTo>
                    <a:cubicBezTo>
                      <a:pt x="6668977" y="1268224"/>
                      <a:pt x="6681634" y="1435339"/>
                      <a:pt x="6661847" y="1589992"/>
                    </a:cubicBezTo>
                    <a:cubicBezTo>
                      <a:pt x="6682282" y="1740254"/>
                      <a:pt x="6504689" y="1902284"/>
                      <a:pt x="6343841" y="1907998"/>
                    </a:cubicBezTo>
                    <a:cubicBezTo>
                      <a:pt x="6101942" y="1893059"/>
                      <a:pt x="5910347" y="1918169"/>
                      <a:pt x="5674304" y="1907998"/>
                    </a:cubicBezTo>
                    <a:cubicBezTo>
                      <a:pt x="5438261" y="1897827"/>
                      <a:pt x="5250764" y="1929801"/>
                      <a:pt x="4884250" y="1907998"/>
                    </a:cubicBezTo>
                    <a:cubicBezTo>
                      <a:pt x="4517736" y="1886195"/>
                      <a:pt x="4469932" y="1905983"/>
                      <a:pt x="4214713" y="1907998"/>
                    </a:cubicBezTo>
                    <a:cubicBezTo>
                      <a:pt x="3959494" y="1910013"/>
                      <a:pt x="3829116" y="1897992"/>
                      <a:pt x="3725950" y="1907998"/>
                    </a:cubicBezTo>
                    <a:cubicBezTo>
                      <a:pt x="3622784" y="1918004"/>
                      <a:pt x="3449597" y="1882266"/>
                      <a:pt x="3176930" y="1907998"/>
                    </a:cubicBezTo>
                    <a:cubicBezTo>
                      <a:pt x="2904263" y="1933730"/>
                      <a:pt x="2742387" y="1899554"/>
                      <a:pt x="2386876" y="1907998"/>
                    </a:cubicBezTo>
                    <a:cubicBezTo>
                      <a:pt x="2031365" y="1916442"/>
                      <a:pt x="1883617" y="1940518"/>
                      <a:pt x="1717339" y="1907998"/>
                    </a:cubicBezTo>
                    <a:cubicBezTo>
                      <a:pt x="1551061" y="1875478"/>
                      <a:pt x="1421276" y="1901306"/>
                      <a:pt x="1168318" y="1907998"/>
                    </a:cubicBezTo>
                    <a:cubicBezTo>
                      <a:pt x="915360" y="1914690"/>
                      <a:pt x="568322" y="1912185"/>
                      <a:pt x="318006" y="1907998"/>
                    </a:cubicBezTo>
                    <a:cubicBezTo>
                      <a:pt x="120368" y="1906752"/>
                      <a:pt x="19124" y="1782086"/>
                      <a:pt x="0" y="1589992"/>
                    </a:cubicBezTo>
                    <a:cubicBezTo>
                      <a:pt x="30982" y="1302177"/>
                      <a:pt x="-17880" y="1218265"/>
                      <a:pt x="0" y="953999"/>
                    </a:cubicBezTo>
                    <a:cubicBezTo>
                      <a:pt x="17880" y="689733"/>
                      <a:pt x="7672" y="503060"/>
                      <a:pt x="0" y="318006"/>
                    </a:cubicBezTo>
                    <a:close/>
                  </a:path>
                </a:pathLst>
              </a:custGeom>
              <a:solidFill>
                <a:srgbClr val="AFBEDD"/>
              </a:solidFill>
              <a:ln w="44450">
                <a:solidFill>
                  <a:srgbClr val="AFBEDD"/>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5" name="Rectangle : coins arrondis 4">
              <a:extLst>
                <a:ext uri="{FF2B5EF4-FFF2-40B4-BE49-F238E27FC236}">
                  <a16:creationId xmlns:a16="http://schemas.microsoft.com/office/drawing/2014/main" id="{2BCED8F9-C6D4-FAA3-52CD-E8E6297C6040}"/>
                </a:ext>
              </a:extLst>
            </p:cNvPr>
            <p:cNvSpPr/>
            <p:nvPr/>
          </p:nvSpPr>
          <p:spPr>
            <a:xfrm>
              <a:off x="533365" y="2187583"/>
              <a:ext cx="7440019" cy="1907999"/>
            </a:xfrm>
            <a:prstGeom prst="roundRect">
              <a:avLst/>
            </a:prstGeom>
            <a:solidFill>
              <a:schemeClr val="bg1">
                <a:alpha val="6623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  </a:t>
              </a:r>
            </a:p>
          </p:txBody>
        </p:sp>
      </p:grpSp>
      <p:sp>
        <p:nvSpPr>
          <p:cNvPr id="12" name="ZoneTexte 11">
            <a:extLst>
              <a:ext uri="{FF2B5EF4-FFF2-40B4-BE49-F238E27FC236}">
                <a16:creationId xmlns:a16="http://schemas.microsoft.com/office/drawing/2014/main" id="{3A375F08-F1FA-580B-4F75-0392837130F3}"/>
              </a:ext>
            </a:extLst>
          </p:cNvPr>
          <p:cNvSpPr txBox="1"/>
          <p:nvPr/>
        </p:nvSpPr>
        <p:spPr>
          <a:xfrm>
            <a:off x="1349765" y="1319939"/>
            <a:ext cx="7018297" cy="2677656"/>
          </a:xfrm>
          <a:prstGeom prst="rect">
            <a:avLst/>
          </a:prstGeom>
          <a:noFill/>
        </p:spPr>
        <p:txBody>
          <a:bodyPr wrap="square" rtlCol="0">
            <a:spAutoFit/>
          </a:bodyPr>
          <a:lstStyle/>
          <a:p>
            <a:pPr algn="ctr"/>
            <a:r>
              <a:rPr lang="fr-FR" sz="2400" b="0" i="0" u="none" strike="noStrike" dirty="0">
                <a:solidFill>
                  <a:srgbClr val="44546A"/>
                </a:solidFill>
                <a:effectLst/>
                <a:latin typeface="TW Cen MT" panose="020B0602020104020603" pitchFamily="34" charset="77"/>
              </a:rPr>
              <a:t>Vous êtes en réunion d'équipe. Y. et d’autres collègues sont déjà là avec vous. L. entre dans la pièce, il a l'air crevé. Y. l'interpelle : </a:t>
            </a:r>
            <a:br>
              <a:rPr lang="fr-FR" sz="2400" b="0" i="0" u="none" strike="noStrike" dirty="0">
                <a:solidFill>
                  <a:srgbClr val="44546A"/>
                </a:solidFill>
                <a:effectLst/>
                <a:latin typeface="TW Cen MT" panose="020B0602020104020603" pitchFamily="34" charset="77"/>
              </a:rPr>
            </a:br>
            <a:br>
              <a:rPr lang="fr-FR" sz="2400" b="0" i="0" u="none" strike="noStrike" dirty="0">
                <a:solidFill>
                  <a:srgbClr val="44546A"/>
                </a:solidFill>
                <a:effectLst/>
                <a:latin typeface="TW Cen MT" panose="020B0602020104020603" pitchFamily="34" charset="77"/>
              </a:rPr>
            </a:br>
            <a:r>
              <a:rPr lang="fr-FR" sz="2400" b="0" i="0" u="none" strike="noStrike" dirty="0">
                <a:solidFill>
                  <a:srgbClr val="44546A"/>
                </a:solidFill>
                <a:effectLst/>
                <a:latin typeface="TW Cen MT" panose="020B0602020104020603" pitchFamily="34" charset="77"/>
              </a:rPr>
              <a:t>« Dis donc, quelle tête. C'est encore toi qui t'es réveillé pour le petit cette nuit ? On voit bien qui porte la culotte chez toi ! ». L. rougit et s'assied sans rien dire. </a:t>
            </a:r>
            <a:endParaRPr lang="fr-FR" sz="2400" dirty="0">
              <a:solidFill>
                <a:srgbClr val="44546A"/>
              </a:solidFill>
            </a:endParaRPr>
          </a:p>
        </p:txBody>
      </p:sp>
      <p:sp>
        <p:nvSpPr>
          <p:cNvPr id="13" name="TextBox 4">
            <a:extLst>
              <a:ext uri="{FF2B5EF4-FFF2-40B4-BE49-F238E27FC236}">
                <a16:creationId xmlns:a16="http://schemas.microsoft.com/office/drawing/2014/main" id="{F512814E-1FDC-E02C-17C0-D894EE402134}"/>
              </a:ext>
            </a:extLst>
          </p:cNvPr>
          <p:cNvSpPr txBox="1"/>
          <p:nvPr/>
        </p:nvSpPr>
        <p:spPr>
          <a:xfrm>
            <a:off x="970616" y="5148151"/>
            <a:ext cx="739744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fontAlgn="base"/>
            <a:r>
              <a:rPr lang="fr-FR" sz="2400" b="1" i="0" u="none" strike="noStrike" dirty="0">
                <a:solidFill>
                  <a:srgbClr val="44546A"/>
                </a:solidFill>
                <a:effectLst/>
                <a:latin typeface="Tw Cen MT" panose="020B0602020104020603" pitchFamily="34" charset="77"/>
              </a:rPr>
              <a:t>À quels types de faits est confronté L.? </a:t>
            </a:r>
            <a:r>
              <a:rPr lang="en-US" sz="2400" b="0" i="0" u="none" strike="noStrike" dirty="0">
                <a:solidFill>
                  <a:srgbClr val="44546A"/>
                </a:solidFill>
                <a:effectLst/>
                <a:latin typeface="Tw Cen MT" panose="020B0602020104020603" pitchFamily="34" charset="77"/>
              </a:rPr>
              <a:t>​</a:t>
            </a:r>
          </a:p>
          <a:p>
            <a:pPr algn="ctr" rtl="0" fontAlgn="base"/>
            <a:r>
              <a:rPr lang="fr-FR" sz="2400" b="0" i="0" u="none" strike="noStrike" dirty="0">
                <a:solidFill>
                  <a:srgbClr val="44546A"/>
                </a:solidFill>
                <a:effectLst/>
                <a:latin typeface="Tw Cen MT" panose="020B0602020104020603" pitchFamily="34" charset="77"/>
              </a:rPr>
              <a:t>​</a:t>
            </a:r>
          </a:p>
          <a:p>
            <a:pPr algn="ctr" rtl="0" fontAlgn="base"/>
            <a:r>
              <a:rPr lang="fr-FR" sz="2400" b="1" i="0" u="none" strike="noStrike" dirty="0">
                <a:solidFill>
                  <a:srgbClr val="44546A"/>
                </a:solidFill>
                <a:effectLst/>
                <a:latin typeface="Tw Cen MT" panose="020B0602020104020603" pitchFamily="34" charset="77"/>
              </a:rPr>
              <a:t>Comment pouvez-vous réagir ?</a:t>
            </a:r>
            <a:r>
              <a:rPr lang="en-US" sz="2400" b="0" i="0" u="none" strike="noStrike" dirty="0">
                <a:solidFill>
                  <a:srgbClr val="44546A"/>
                </a:solidFill>
                <a:effectLst/>
                <a:latin typeface="Tw Cen MT" panose="020B0602020104020603" pitchFamily="34" charset="77"/>
              </a:rPr>
              <a:t>​</a:t>
            </a:r>
          </a:p>
        </p:txBody>
      </p:sp>
    </p:spTree>
    <p:extLst>
      <p:ext uri="{BB962C8B-B14F-4D97-AF65-F5344CB8AC3E}">
        <p14:creationId xmlns:p14="http://schemas.microsoft.com/office/powerpoint/2010/main" val="374424325"/>
      </p:ext>
    </p:extLst>
  </p:cSld>
  <p:clrMapOvr>
    <a:overrideClrMapping bg1="lt1" tx1="dk1" bg2="lt2" tx2="dk2" accent1="accent1" accent2="accent2" accent3="accent3" accent4="accent4" accent5="accent5" accent6="accent6" hlink="hlink" folHlink="folHlink"/>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Espace réservé du contenu 2">
            <a:extLst>
              <a:ext uri="{FF2B5EF4-FFF2-40B4-BE49-F238E27FC236}">
                <a16:creationId xmlns:a16="http://schemas.microsoft.com/office/drawing/2014/main" id="{D26B320F-B0C1-E806-7094-7EDC73A8CEA9}"/>
              </a:ext>
            </a:extLst>
          </p:cNvPr>
          <p:cNvSpPr txBox="1">
            <a:spLocks/>
          </p:cNvSpPr>
          <p:nvPr/>
        </p:nvSpPr>
        <p:spPr>
          <a:xfrm>
            <a:off x="1065970" y="1651437"/>
            <a:ext cx="7605063" cy="4351338"/>
          </a:xfrm>
          <a:prstGeom prst="rect">
            <a:avLst/>
          </a:prstGeom>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4546A"/>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fontAlgn="base">
              <a:buNone/>
            </a:pPr>
            <a:r>
              <a:rPr lang="fr-FR" b="1" u="none" strike="noStrike" dirty="0">
                <a:effectLst/>
              </a:rPr>
              <a:t>Quels types de faits ?</a:t>
            </a:r>
            <a:r>
              <a:rPr lang="en-US" b="0" u="none" strike="noStrike" dirty="0">
                <a:effectLst/>
              </a:rPr>
              <a:t>​</a:t>
            </a:r>
            <a:br>
              <a:rPr lang="en-US" b="0" u="none" strike="noStrike" dirty="0">
                <a:effectLst/>
              </a:rPr>
            </a:br>
            <a:endParaRPr lang="en-US" b="0" u="none" strike="noStrike" dirty="0">
              <a:effectLst/>
            </a:endParaRPr>
          </a:p>
          <a:p>
            <a:pPr marL="0" indent="0" algn="l" rtl="0" fontAlgn="base">
              <a:buNone/>
            </a:pPr>
            <a:r>
              <a:rPr lang="fr-FR" b="0" u="none" strike="noStrike" dirty="0">
                <a:effectLst/>
              </a:rPr>
              <a:t>Ici, L. est confronté à des propos pouvant être qualifiés de </a:t>
            </a:r>
            <a:r>
              <a:rPr lang="fr-FR" b="1" u="none" strike="noStrike" dirty="0">
                <a:effectLst/>
              </a:rPr>
              <a:t>discrimination fondée sur le sexe</a:t>
            </a:r>
            <a:r>
              <a:rPr lang="fr-FR" b="0" u="none" strike="noStrike" dirty="0">
                <a:effectLst/>
              </a:rPr>
              <a:t>. Il est donc important de réagir face à cette situation. Lorsque vous n'êtes pas un·e responsable vous n'avez pas d'obligation d'intervention. ​</a:t>
            </a:r>
            <a:br>
              <a:rPr lang="fr-FR" b="0" u="none" strike="noStrike" dirty="0">
                <a:effectLst/>
              </a:rPr>
            </a:br>
            <a:endParaRPr lang="fr-FR" b="0" u="none" strike="noStrike" dirty="0">
              <a:effectLst/>
            </a:endParaRPr>
          </a:p>
          <a:p>
            <a:pPr marL="0" indent="0" algn="l" rtl="0" fontAlgn="base">
              <a:buNone/>
            </a:pPr>
            <a:r>
              <a:rPr lang="fr-FR" b="1" u="none" strike="noStrike" dirty="0">
                <a:effectLst/>
              </a:rPr>
              <a:t>Pourquoi est-il quand même recommandé d'intervenir ?</a:t>
            </a:r>
            <a:r>
              <a:rPr lang="fr-FR" b="0" u="none" strike="noStrike" dirty="0">
                <a:effectLst/>
              </a:rPr>
              <a:t>​</a:t>
            </a:r>
            <a:br>
              <a:rPr lang="fr-FR" b="0" u="none" strike="noStrike" dirty="0">
                <a:effectLst/>
              </a:rPr>
            </a:br>
            <a:endParaRPr lang="fr-FR" b="0" u="none" strike="noStrike" dirty="0">
              <a:effectLst/>
            </a:endParaRPr>
          </a:p>
          <a:p>
            <a:pPr marL="342900" lvl="1" indent="0" fontAlgn="base">
              <a:buNone/>
            </a:pPr>
            <a:r>
              <a:rPr lang="fr-FR" b="0" u="none" strike="noStrike" dirty="0">
                <a:effectLst/>
              </a:rPr>
              <a:t>  </a:t>
            </a:r>
            <a:r>
              <a:rPr lang="fr-FR" sz="2000" b="0" u="none" strike="noStrike" dirty="0">
                <a:effectLst/>
                <a:latin typeface="Tw Cen MT" panose="020B0602020104020603" pitchFamily="34" charset="77"/>
              </a:rPr>
              <a:t>Parce que L. est visiblement mal à l'aise </a:t>
            </a:r>
            <a:br>
              <a:rPr lang="fr-FR" sz="2000" b="0" u="none" strike="noStrike" dirty="0">
                <a:effectLst/>
                <a:latin typeface="Tw Cen MT" panose="020B0602020104020603" pitchFamily="34" charset="77"/>
              </a:rPr>
            </a:br>
            <a:r>
              <a:rPr lang="fr-FR" sz="2000" b="0" u="none" strike="noStrike" dirty="0">
                <a:effectLst/>
                <a:latin typeface="Tw Cen MT" panose="020B0602020104020603" pitchFamily="34" charset="77"/>
              </a:rPr>
              <a:t>  (et potentiellement vous et d'autres collègues aussi)</a:t>
            </a:r>
            <a:r>
              <a:rPr lang="en-US" sz="2000" b="0" u="none" strike="noStrike" dirty="0">
                <a:effectLst/>
                <a:latin typeface="Tw Cen MT" panose="020B0602020104020603" pitchFamily="34" charset="77"/>
              </a:rPr>
              <a:t>​</a:t>
            </a:r>
            <a:br>
              <a:rPr lang="en-US" sz="2000" b="0" u="none" strike="noStrike" dirty="0">
                <a:effectLst/>
                <a:latin typeface="Tw Cen MT" panose="020B0602020104020603" pitchFamily="34" charset="77"/>
              </a:rPr>
            </a:br>
            <a:endParaRPr lang="en-US" sz="2000" b="0" u="none" strike="noStrike" dirty="0">
              <a:effectLst/>
              <a:latin typeface="Tw Cen MT" panose="020B0602020104020603" pitchFamily="34" charset="77"/>
            </a:endParaRPr>
          </a:p>
          <a:p>
            <a:pPr marL="342900" lvl="1" indent="0" fontAlgn="base">
              <a:buNone/>
            </a:pPr>
            <a:r>
              <a:rPr lang="fr-FR" sz="2000" b="0" u="none" strike="noStrike" dirty="0">
                <a:effectLst/>
                <a:latin typeface="Tw Cen MT" panose="020B0602020104020603" pitchFamily="34" charset="77"/>
              </a:rPr>
              <a:t>  Pour faire cesser la situation ​</a:t>
            </a:r>
            <a:br>
              <a:rPr lang="fr-FR" sz="2000" b="0" u="none" strike="noStrike" dirty="0">
                <a:effectLst/>
                <a:latin typeface="Tw Cen MT" panose="020B0602020104020603" pitchFamily="34" charset="77"/>
              </a:rPr>
            </a:br>
            <a:endParaRPr lang="fr-FR" sz="2000" b="0" u="none" strike="noStrike" dirty="0">
              <a:effectLst/>
              <a:latin typeface="Tw Cen MT" panose="020B0602020104020603" pitchFamily="34" charset="77"/>
            </a:endParaRPr>
          </a:p>
          <a:p>
            <a:pPr marL="342900" lvl="1" indent="0" fontAlgn="base">
              <a:buNone/>
            </a:pPr>
            <a:r>
              <a:rPr lang="fr-FR" sz="2000" b="0" u="none" strike="noStrike" dirty="0">
                <a:effectLst/>
                <a:latin typeface="Tw Cen MT" panose="020B0602020104020603" pitchFamily="34" charset="77"/>
              </a:rPr>
              <a:t>  Afin de rappeler les règles collectives à tout le monde​</a:t>
            </a:r>
          </a:p>
        </p:txBody>
      </p:sp>
      <p:pic>
        <p:nvPicPr>
          <p:cNvPr id="12" name="Graphique 11" descr="Case cochée avec un remplissage uni">
            <a:extLst>
              <a:ext uri="{FF2B5EF4-FFF2-40B4-BE49-F238E27FC236}">
                <a16:creationId xmlns:a16="http://schemas.microsoft.com/office/drawing/2014/main" id="{F817387C-564C-E075-3BFE-77DE06B3C8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053" y="4043147"/>
            <a:ext cx="448003" cy="448003"/>
          </a:xfrm>
          <a:prstGeom prst="rect">
            <a:avLst/>
          </a:prstGeom>
        </p:spPr>
      </p:pic>
      <p:pic>
        <p:nvPicPr>
          <p:cNvPr id="13" name="Graphique 12" descr="Case cochée avec un remplissage uni">
            <a:extLst>
              <a:ext uri="{FF2B5EF4-FFF2-40B4-BE49-F238E27FC236}">
                <a16:creationId xmlns:a16="http://schemas.microsoft.com/office/drawing/2014/main" id="{040F9F47-6203-9E6B-7A8E-22737CFFB5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053" y="4797317"/>
            <a:ext cx="448003" cy="448003"/>
          </a:xfrm>
          <a:prstGeom prst="rect">
            <a:avLst/>
          </a:prstGeom>
        </p:spPr>
      </p:pic>
      <p:pic>
        <p:nvPicPr>
          <p:cNvPr id="14" name="Graphique 13" descr="Case cochée avec un remplissage uni">
            <a:extLst>
              <a:ext uri="{FF2B5EF4-FFF2-40B4-BE49-F238E27FC236}">
                <a16:creationId xmlns:a16="http://schemas.microsoft.com/office/drawing/2014/main" id="{747E3A1F-936B-FFCB-85ED-A3DFE95362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053" y="5327485"/>
            <a:ext cx="448003" cy="448003"/>
          </a:xfrm>
          <a:prstGeom prst="rect">
            <a:avLst/>
          </a:prstGeom>
        </p:spPr>
      </p:pic>
    </p:spTree>
    <p:extLst>
      <p:ext uri="{BB962C8B-B14F-4D97-AF65-F5344CB8AC3E}">
        <p14:creationId xmlns:p14="http://schemas.microsoft.com/office/powerpoint/2010/main" val="3920333550"/>
      </p:ext>
    </p:extLst>
  </p:cSld>
  <p:clrMapOvr>
    <a:overrideClrMapping bg1="lt1" tx1="dk1" bg2="lt2" tx2="dk2" accent1="accent1" accent2="accent2" accent3="accent3" accent4="accent4" accent5="accent5" accent6="accent6" hlink="hlink" folHlink="folHlink"/>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Espace réservé du contenu 2">
            <a:extLst>
              <a:ext uri="{FF2B5EF4-FFF2-40B4-BE49-F238E27FC236}">
                <a16:creationId xmlns:a16="http://schemas.microsoft.com/office/drawing/2014/main" id="{03E9041A-0BD3-1A4B-4940-5F70FC07562C}"/>
              </a:ext>
            </a:extLst>
          </p:cNvPr>
          <p:cNvSpPr txBox="1">
            <a:spLocks/>
          </p:cNvSpPr>
          <p:nvPr/>
        </p:nvSpPr>
        <p:spPr>
          <a:xfrm>
            <a:off x="1065970" y="1651437"/>
            <a:ext cx="7605063" cy="435133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4546A"/>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fontAlgn="base">
              <a:buNone/>
            </a:pPr>
            <a:r>
              <a:rPr lang="fr-FR" b="1" u="none" strike="noStrike" dirty="0">
                <a:effectLst/>
              </a:rPr>
              <a:t>Comment réagir ?</a:t>
            </a:r>
            <a:r>
              <a:rPr lang="en-US" b="0" u="none" strike="noStrike" dirty="0">
                <a:effectLst/>
              </a:rPr>
              <a:t>​</a:t>
            </a:r>
            <a:br>
              <a:rPr lang="en-US" b="0" u="none" strike="noStrike" dirty="0">
                <a:effectLst/>
              </a:rPr>
            </a:br>
            <a:endParaRPr lang="en-US" b="0" u="none" strike="noStrike" dirty="0">
              <a:effectLst/>
            </a:endParaRPr>
          </a:p>
          <a:p>
            <a:pPr marL="0" indent="0" algn="l" rtl="0" fontAlgn="base">
              <a:buNone/>
            </a:pPr>
            <a:r>
              <a:rPr lang="fr-FR" b="0" i="0" u="none" strike="noStrike" dirty="0">
                <a:effectLst/>
                <a:latin typeface="TW Cen MT" panose="020B0602020104020603" pitchFamily="34" charset="77"/>
              </a:rPr>
              <a:t>Il existe plusieurs façons de réagir selon la position </a:t>
            </a:r>
            <a:r>
              <a:rPr lang="fr-FR" dirty="0">
                <a:latin typeface="TW Cen MT" panose="020B0602020104020603" pitchFamily="34" charset="77"/>
              </a:rPr>
              <a:t>que</a:t>
            </a:r>
            <a:r>
              <a:rPr lang="fr-FR" b="0" i="0" u="none" strike="noStrike" dirty="0">
                <a:effectLst/>
                <a:latin typeface="TW Cen MT" panose="020B0602020104020603" pitchFamily="34" charset="77"/>
              </a:rPr>
              <a:t> vous occupez au sein de la structure : </a:t>
            </a:r>
            <a:endParaRPr lang="fr-FR" b="0" u="none" strike="noStrike" dirty="0">
              <a:effectLst/>
              <a:latin typeface="Tw Cen MT" panose="020B0602020104020603" pitchFamily="34" charset="77"/>
            </a:endParaRPr>
          </a:p>
        </p:txBody>
      </p:sp>
      <p:graphicFrame>
        <p:nvGraphicFramePr>
          <p:cNvPr id="11" name="Diagram 394">
            <a:extLst>
              <a:ext uri="{FF2B5EF4-FFF2-40B4-BE49-F238E27FC236}">
                <a16:creationId xmlns:a16="http://schemas.microsoft.com/office/drawing/2014/main" id="{EAA525A1-833B-87BA-4499-7892A95C5651}"/>
              </a:ext>
            </a:extLst>
          </p:cNvPr>
          <p:cNvGraphicFramePr/>
          <p:nvPr>
            <p:extLst>
              <p:ext uri="{D42A27DB-BD31-4B8C-83A1-F6EECF244321}">
                <p14:modId xmlns:p14="http://schemas.microsoft.com/office/powerpoint/2010/main" val="3589340254"/>
              </p:ext>
            </p:extLst>
          </p:nvPr>
        </p:nvGraphicFramePr>
        <p:xfrm>
          <a:off x="1975365" y="3429000"/>
          <a:ext cx="5976540" cy="2332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0779244"/>
      </p:ext>
    </p:extLst>
  </p:cSld>
  <p:clrMapOvr>
    <a:overrideClrMapping bg1="lt1" tx1="dk1" bg2="lt2" tx2="dk2" accent1="accent1" accent2="accent2" accent3="accent3" accent4="accent4" accent5="accent5" accent6="accent6" hlink="hlink" folHlink="folHlink"/>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E37FCF42-66A3-09EE-FB43-04D3BB7CC54B}"/>
              </a:ext>
            </a:extLst>
          </p:cNvPr>
          <p:cNvSpPr txBox="1">
            <a:spLocks/>
          </p:cNvSpPr>
          <p:nvPr/>
        </p:nvSpPr>
        <p:spPr>
          <a:xfrm>
            <a:off x="1065970" y="1651437"/>
            <a:ext cx="7605063" cy="435133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4546A"/>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fontAlgn="base">
              <a:buNone/>
            </a:pPr>
            <a:r>
              <a:rPr lang="fr-FR" b="1" u="none" strike="noStrike" dirty="0">
                <a:effectLst/>
              </a:rPr>
              <a:t>Comment réagir ?</a:t>
            </a:r>
            <a:r>
              <a:rPr lang="en-US" b="0" u="none" strike="noStrike" dirty="0">
                <a:effectLst/>
              </a:rPr>
              <a:t>​</a:t>
            </a:r>
            <a:br>
              <a:rPr lang="en-US" b="0" u="none" strike="noStrike" dirty="0">
                <a:effectLst/>
              </a:rPr>
            </a:br>
            <a:r>
              <a:rPr lang="fr-FR" b="0" i="0" u="none" strike="noStrike" dirty="0">
                <a:effectLst/>
              </a:rPr>
              <a:t>Recadrage bienveillant en public​</a:t>
            </a:r>
          </a:p>
          <a:p>
            <a:pPr marL="0" indent="0" algn="l" rtl="0" fontAlgn="base">
              <a:buNone/>
            </a:pPr>
            <a:endParaRPr lang="fr-FR" b="0" i="0" u="none" strike="noStrike" dirty="0">
              <a:effectLst/>
            </a:endParaRPr>
          </a:p>
          <a:p>
            <a:pPr marL="0" indent="0" algn="l" rtl="0" fontAlgn="base">
              <a:buNone/>
            </a:pPr>
            <a:r>
              <a:rPr lang="fr-FR" b="0" i="0" u="none" strike="noStrike" dirty="0">
                <a:effectLst/>
              </a:rPr>
              <a:t>Vous pouvez vous appuyer sur le cadre légal / règlement/ charte pour signifier à Y. que ce type de propos est interdit dans le cadre du travail. On lui rappelle qu’il s’agit d’une règle collective comme les autres, qui permet de maintenir un environnement de travail agréable et respectueux. L’avantage de ce type de réaction est que cela permet de rappeler à tout le monde que le sexisme n’est pas toléré dans votre équipe et de traiter immédiatement le problème.</a:t>
            </a:r>
            <a:r>
              <a:rPr lang="en-US" b="0" i="0" u="none" strike="noStrike" dirty="0">
                <a:effectLst/>
              </a:rPr>
              <a:t>​</a:t>
            </a:r>
            <a:br>
              <a:rPr lang="en-US" b="0" i="0" u="none" strike="noStrike" dirty="0">
                <a:effectLst/>
              </a:rPr>
            </a:br>
            <a:endParaRPr lang="en-US" b="0" i="0" u="none" strike="noStrike" dirty="0">
              <a:effectLst/>
            </a:endParaRPr>
          </a:p>
          <a:p>
            <a:pPr marL="0" indent="0" algn="l" rtl="0" fontAlgn="base">
              <a:buNone/>
            </a:pPr>
            <a:r>
              <a:rPr lang="fr-FR" b="0" i="0" u="none" strike="noStrike" dirty="0">
                <a:effectLst/>
              </a:rPr>
              <a:t>Si vous ne vous sentez pas capable ou légitime pour le faire, vous pouvez également solliciter l’intervention d’un ou d’une autre collègue ou supérieur·e hiérarchique.</a:t>
            </a:r>
            <a:r>
              <a:rPr lang="en-US" b="0" i="0" u="none" strike="noStrike" dirty="0">
                <a:effectLst/>
              </a:rPr>
              <a:t>​</a:t>
            </a:r>
          </a:p>
        </p:txBody>
      </p:sp>
    </p:spTree>
    <p:extLst>
      <p:ext uri="{BB962C8B-B14F-4D97-AF65-F5344CB8AC3E}">
        <p14:creationId xmlns:p14="http://schemas.microsoft.com/office/powerpoint/2010/main" val="3707693103"/>
      </p:ext>
    </p:extLst>
  </p:cSld>
  <p:clrMapOvr>
    <a:overrideClrMapping bg1="lt1" tx1="dk1" bg2="lt2" tx2="dk2" accent1="accent1" accent2="accent2" accent3="accent3" accent4="accent4" accent5="accent5" accent6="accent6" hlink="hlink" folHlink="folHlink"/>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Espace réservé du contenu 2">
            <a:extLst>
              <a:ext uri="{FF2B5EF4-FFF2-40B4-BE49-F238E27FC236}">
                <a16:creationId xmlns:a16="http://schemas.microsoft.com/office/drawing/2014/main" id="{4E1EFEB1-4A50-5C5B-BE06-5AF629A7FF50}"/>
              </a:ext>
            </a:extLst>
          </p:cNvPr>
          <p:cNvSpPr txBox="1">
            <a:spLocks/>
          </p:cNvSpPr>
          <p:nvPr/>
        </p:nvSpPr>
        <p:spPr>
          <a:xfrm>
            <a:off x="1065970" y="1651437"/>
            <a:ext cx="7605063" cy="435133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4546A"/>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fontAlgn="base">
              <a:buNone/>
            </a:pPr>
            <a:r>
              <a:rPr lang="fr-FR" b="1" u="none" strike="noStrike" dirty="0">
                <a:effectLst/>
              </a:rPr>
              <a:t>Comment réagir ?</a:t>
            </a:r>
            <a:r>
              <a:rPr lang="en-US" b="0" u="none" strike="noStrike" dirty="0">
                <a:effectLst/>
              </a:rPr>
              <a:t>​</a:t>
            </a:r>
            <a:br>
              <a:rPr lang="en-US" b="0" u="none" strike="noStrike" dirty="0">
                <a:effectLst/>
              </a:rPr>
            </a:br>
            <a:r>
              <a:rPr lang="fr-FR" b="0" i="0" u="none" strike="noStrike" dirty="0">
                <a:effectLst/>
              </a:rPr>
              <a:t>Entretien individuel avec L.</a:t>
            </a:r>
            <a:br>
              <a:rPr lang="fr-FR" b="0" i="0" u="none" strike="noStrike" dirty="0">
                <a:effectLst/>
              </a:rPr>
            </a:br>
            <a:endParaRPr lang="fr-FR" b="0" i="0" u="none" strike="noStrike" dirty="0">
              <a:effectLst/>
            </a:endParaRPr>
          </a:p>
          <a:p>
            <a:pPr marL="0" indent="0" algn="l" rtl="0" fontAlgn="base">
              <a:buNone/>
            </a:pPr>
            <a:r>
              <a:rPr lang="fr-FR" b="0" i="0" u="none" strike="noStrike" dirty="0">
                <a:effectLst/>
              </a:rPr>
              <a:t>Il est recommandé de proposer un rendez-vous à L. afin de :</a:t>
            </a:r>
            <a:r>
              <a:rPr lang="en-US" b="0" i="0" u="none" strike="noStrike" dirty="0">
                <a:effectLst/>
              </a:rPr>
              <a:t>​</a:t>
            </a:r>
            <a:br>
              <a:rPr lang="en-US" b="0" i="0" u="none" strike="noStrike" dirty="0">
                <a:effectLst/>
              </a:rPr>
            </a:br>
            <a:endParaRPr lang="en-US" b="0" i="0" u="none" strike="noStrike" dirty="0">
              <a:effectLst/>
            </a:endParaRPr>
          </a:p>
          <a:p>
            <a:pPr algn="l" rtl="0" fontAlgn="base"/>
            <a:r>
              <a:rPr lang="fr-FR" b="0" i="0" u="none" strike="noStrike" dirty="0">
                <a:effectLst/>
              </a:rPr>
              <a:t>Vérifier qu'il aille bien et le rassurer sur le fait que le problème </a:t>
            </a:r>
            <a:br>
              <a:rPr lang="fr-FR" b="0" i="0" u="none" strike="noStrike" dirty="0">
                <a:effectLst/>
              </a:rPr>
            </a:br>
            <a:r>
              <a:rPr lang="fr-FR" b="0" i="0" u="none" strike="noStrike" dirty="0">
                <a:effectLst/>
              </a:rPr>
              <a:t>a bien été pris en compte et sera traité. </a:t>
            </a:r>
            <a:r>
              <a:rPr lang="en-US" b="0" i="0" u="none" strike="noStrike" dirty="0">
                <a:effectLst/>
              </a:rPr>
              <a:t>​</a:t>
            </a:r>
          </a:p>
          <a:p>
            <a:pPr algn="l" rtl="0" fontAlgn="base"/>
            <a:r>
              <a:rPr lang="fr-FR" b="0" i="0" u="none" strike="noStrike" dirty="0">
                <a:effectLst/>
              </a:rPr>
              <a:t>Savoir si ce type d’agissement est un acte isolé ou si cela survient fréquemment.</a:t>
            </a:r>
          </a:p>
        </p:txBody>
      </p:sp>
    </p:spTree>
    <p:extLst>
      <p:ext uri="{BB962C8B-B14F-4D97-AF65-F5344CB8AC3E}">
        <p14:creationId xmlns:p14="http://schemas.microsoft.com/office/powerpoint/2010/main" val="957274675"/>
      </p:ext>
    </p:extLst>
  </p:cSld>
  <p:clrMapOvr>
    <a:overrideClrMapping bg1="lt1" tx1="dk1" bg2="lt2" tx2="dk2" accent1="accent1" accent2="accent2" accent3="accent3" accent4="accent4" accent5="accent5" accent6="accent6" hlink="hlink" folHlink="folHlink"/>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Espace réservé du contenu 2">
            <a:extLst>
              <a:ext uri="{FF2B5EF4-FFF2-40B4-BE49-F238E27FC236}">
                <a16:creationId xmlns:a16="http://schemas.microsoft.com/office/drawing/2014/main" id="{221C94BA-7A1D-FCDB-5075-9981C35D0318}"/>
              </a:ext>
            </a:extLst>
          </p:cNvPr>
          <p:cNvSpPr txBox="1">
            <a:spLocks/>
          </p:cNvSpPr>
          <p:nvPr/>
        </p:nvSpPr>
        <p:spPr>
          <a:xfrm>
            <a:off x="1065970" y="1651437"/>
            <a:ext cx="7605063" cy="435133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4546A"/>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fontAlgn="base">
              <a:buNone/>
            </a:pPr>
            <a:r>
              <a:rPr lang="fr-FR" b="1" u="none" strike="noStrike" dirty="0">
                <a:effectLst/>
              </a:rPr>
              <a:t>Comment réagir ?</a:t>
            </a:r>
            <a:r>
              <a:rPr lang="en-US" b="0" u="none" strike="noStrike" dirty="0">
                <a:effectLst/>
              </a:rPr>
              <a:t>​</a:t>
            </a:r>
            <a:br>
              <a:rPr lang="en-US" b="0" u="none" strike="noStrike" dirty="0">
                <a:effectLst/>
              </a:rPr>
            </a:br>
            <a:r>
              <a:rPr lang="fr-FR" b="0" i="0" u="none" strike="noStrike" dirty="0">
                <a:effectLst/>
              </a:rPr>
              <a:t>Entretien individuel avec Y.</a:t>
            </a:r>
            <a:br>
              <a:rPr lang="fr-FR" b="0" i="0" u="none" strike="noStrike" dirty="0">
                <a:effectLst/>
              </a:rPr>
            </a:br>
            <a:endParaRPr lang="fr-FR" b="0" i="0" u="none" strike="noStrike" dirty="0">
              <a:effectLst/>
            </a:endParaRPr>
          </a:p>
          <a:p>
            <a:pPr marL="0" indent="0" algn="l" rtl="0" fontAlgn="base">
              <a:buNone/>
            </a:pPr>
            <a:r>
              <a:rPr lang="fr-FR" b="0" i="0" u="none" strike="noStrike" dirty="0">
                <a:effectLst/>
              </a:rPr>
              <a:t>Vous proposez un rendez-vous à Y. afin de lui rappeler les règles collectives ainsi que le droit du travail et vous lui demandez de ne pas recommencer. ​</a:t>
            </a:r>
            <a:br>
              <a:rPr lang="fr-FR" b="0" i="0" u="none" strike="noStrike" dirty="0">
                <a:effectLst/>
              </a:rPr>
            </a:br>
            <a:endParaRPr lang="fr-FR" b="0" i="0" u="none" strike="noStrike" dirty="0">
              <a:effectLst/>
            </a:endParaRPr>
          </a:p>
          <a:p>
            <a:pPr marL="0" indent="0" algn="l" rtl="0" fontAlgn="base">
              <a:buNone/>
            </a:pPr>
            <a:r>
              <a:rPr lang="fr-FR" b="0" i="0" u="none" strike="noStrike" dirty="0">
                <a:effectLst/>
              </a:rPr>
              <a:t>Garder une trace écrite</a:t>
            </a:r>
            <a:r>
              <a:rPr lang="en-US" b="0" i="0" u="none" strike="noStrike" dirty="0">
                <a:effectLst/>
              </a:rPr>
              <a:t>​</a:t>
            </a:r>
            <a:br>
              <a:rPr lang="en-US" b="0" i="0" u="none" strike="noStrike" dirty="0">
                <a:effectLst/>
              </a:rPr>
            </a:br>
            <a:endParaRPr lang="en-US" b="0" i="0" u="none" strike="noStrike" dirty="0">
              <a:effectLst/>
            </a:endParaRPr>
          </a:p>
          <a:p>
            <a:pPr marL="0" indent="0" algn="l" rtl="0" fontAlgn="base">
              <a:buNone/>
            </a:pPr>
            <a:r>
              <a:rPr lang="fr-FR" b="0" i="0" u="none" strike="noStrike" dirty="0">
                <a:effectLst/>
              </a:rPr>
              <a:t>Vous pouvez garder une trace écrite de votre entretien avec Y. Cela sera utile pour la suite si d’autres faits de ce type se reproduisent.</a:t>
            </a:r>
          </a:p>
        </p:txBody>
      </p:sp>
    </p:spTree>
    <p:extLst>
      <p:ext uri="{BB962C8B-B14F-4D97-AF65-F5344CB8AC3E}">
        <p14:creationId xmlns:p14="http://schemas.microsoft.com/office/powerpoint/2010/main" val="1614786356"/>
      </p:ext>
    </p:extLst>
  </p:cSld>
  <p:clrMapOvr>
    <a:overrideClrMapping bg1="lt1" tx1="dk1" bg2="lt2" tx2="dk2" accent1="accent1" accent2="accent2" accent3="accent3" accent4="accent4" accent5="accent5" accent6="accent6" hlink="hlink" folHlink="folHlink"/>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Espace réservé du contenu 2">
            <a:extLst>
              <a:ext uri="{FF2B5EF4-FFF2-40B4-BE49-F238E27FC236}">
                <a16:creationId xmlns:a16="http://schemas.microsoft.com/office/drawing/2014/main" id="{84D53AC8-3ACE-A887-8D4E-BF52CBEA0AB5}"/>
              </a:ext>
            </a:extLst>
          </p:cNvPr>
          <p:cNvSpPr txBox="1">
            <a:spLocks/>
          </p:cNvSpPr>
          <p:nvPr/>
        </p:nvSpPr>
        <p:spPr>
          <a:xfrm>
            <a:off x="1065970" y="1651437"/>
            <a:ext cx="7552513" cy="435133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4546A"/>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rtl="0" fontAlgn="base">
              <a:buNone/>
            </a:pPr>
            <a:r>
              <a:rPr lang="fr-FR" b="0" i="0" u="none" strike="noStrike" dirty="0">
                <a:effectLst/>
              </a:rPr>
              <a:t>Nous avons vu comment réagir face à une situation de violences </a:t>
            </a:r>
            <a:br>
              <a:rPr lang="fr-FR" b="0" i="0" u="none" strike="noStrike" dirty="0">
                <a:effectLst/>
              </a:rPr>
            </a:br>
            <a:r>
              <a:rPr lang="fr-FR" b="0" i="0" u="none" strike="noStrike" dirty="0">
                <a:effectLst/>
              </a:rPr>
              <a:t>à plusieurs niveaux. </a:t>
            </a:r>
            <a:r>
              <a:rPr lang="en-US" b="0" i="0" u="none" strike="noStrike" dirty="0">
                <a:effectLst/>
              </a:rPr>
              <a:t>​</a:t>
            </a:r>
          </a:p>
          <a:p>
            <a:pPr marL="0" indent="0" rtl="0" fontAlgn="base">
              <a:buNone/>
            </a:pPr>
            <a:r>
              <a:rPr lang="fr-FR" b="0" i="0" u="none" strike="noStrike" dirty="0">
                <a:effectLst/>
              </a:rPr>
              <a:t>​</a:t>
            </a:r>
          </a:p>
          <a:p>
            <a:pPr marL="0" indent="0" rtl="0" fontAlgn="base">
              <a:buNone/>
            </a:pPr>
            <a:r>
              <a:rPr lang="fr-FR" b="0" i="0" u="none" strike="noStrike" dirty="0">
                <a:effectLst/>
              </a:rPr>
              <a:t>Dans le cadre de vos fonctions, il est aussi possible que vous soyez amené·e à accueillir la parole d'un·e collègue </a:t>
            </a:r>
            <a:r>
              <a:rPr lang="fr-FR" dirty="0"/>
              <a:t>présupposé.e</a:t>
            </a:r>
            <a:r>
              <a:rPr lang="fr-FR" sz="2000" b="1" i="0" u="none" strike="noStrike" dirty="0">
                <a:solidFill>
                  <a:srgbClr val="FF0000"/>
                </a:solidFill>
                <a:effectLst/>
                <a:latin typeface="Tw Cen MT" panose="020B0602020104020603" pitchFamily="34" charset="77"/>
              </a:rPr>
              <a:t> </a:t>
            </a:r>
            <a:r>
              <a:rPr lang="fr-FR" b="0" i="0" u="none" strike="noStrike" dirty="0">
                <a:effectLst/>
              </a:rPr>
              <a:t>victime de violences. Ces situations peuvent être difficiles à gérer. Dans cette section, nous vous expliquons les étapes nécessaires à un accueil de la parole réussi. </a:t>
            </a:r>
            <a:endParaRPr lang="en-US" b="0" i="0" u="none" strike="noStrike" dirty="0">
              <a:effectLst/>
            </a:endParaRPr>
          </a:p>
        </p:txBody>
      </p:sp>
    </p:spTree>
    <p:extLst>
      <p:ext uri="{BB962C8B-B14F-4D97-AF65-F5344CB8AC3E}">
        <p14:creationId xmlns:p14="http://schemas.microsoft.com/office/powerpoint/2010/main" val="3968757418"/>
      </p:ext>
    </p:extLst>
  </p:cSld>
  <p:clrMapOvr>
    <a:overrideClrMapping bg1="lt1" tx1="dk1" bg2="lt2" tx2="dk2" accent1="accent1" accent2="accent2" accent3="accent3" accent4="accent4" accent5="accent5" accent6="accent6" hlink="hlink" folHlink="folHlink"/>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 coins arrondis 12">
            <a:extLst>
              <a:ext uri="{FF2B5EF4-FFF2-40B4-BE49-F238E27FC236}">
                <a16:creationId xmlns:a16="http://schemas.microsoft.com/office/drawing/2014/main" id="{B887D957-E90C-4A83-D7B6-485581258BBA}"/>
              </a:ext>
            </a:extLst>
          </p:cNvPr>
          <p:cNvSpPr/>
          <p:nvPr/>
        </p:nvSpPr>
        <p:spPr>
          <a:xfrm>
            <a:off x="1198179" y="1737217"/>
            <a:ext cx="7189075" cy="2897845"/>
          </a:xfrm>
          <a:custGeom>
            <a:avLst/>
            <a:gdLst>
              <a:gd name="connsiteX0" fmla="*/ 0 w 7189075"/>
              <a:gd name="connsiteY0" fmla="*/ 482984 h 2897845"/>
              <a:gd name="connsiteX1" fmla="*/ 482984 w 7189075"/>
              <a:gd name="connsiteY1" fmla="*/ 0 h 2897845"/>
              <a:gd name="connsiteX2" fmla="*/ 1174440 w 7189075"/>
              <a:gd name="connsiteY2" fmla="*/ 0 h 2897845"/>
              <a:gd name="connsiteX3" fmla="*/ 1741435 w 7189075"/>
              <a:gd name="connsiteY3" fmla="*/ 0 h 2897845"/>
              <a:gd name="connsiteX4" fmla="*/ 2246198 w 7189075"/>
              <a:gd name="connsiteY4" fmla="*/ 0 h 2897845"/>
              <a:gd name="connsiteX5" fmla="*/ 2813192 w 7189075"/>
              <a:gd name="connsiteY5" fmla="*/ 0 h 2897845"/>
              <a:gd name="connsiteX6" fmla="*/ 3566879 w 7189075"/>
              <a:gd name="connsiteY6" fmla="*/ 0 h 2897845"/>
              <a:gd name="connsiteX7" fmla="*/ 4133873 w 7189075"/>
              <a:gd name="connsiteY7" fmla="*/ 0 h 2897845"/>
              <a:gd name="connsiteX8" fmla="*/ 4638637 w 7189075"/>
              <a:gd name="connsiteY8" fmla="*/ 0 h 2897845"/>
              <a:gd name="connsiteX9" fmla="*/ 5205631 w 7189075"/>
              <a:gd name="connsiteY9" fmla="*/ 0 h 2897845"/>
              <a:gd name="connsiteX10" fmla="*/ 5834856 w 7189075"/>
              <a:gd name="connsiteY10" fmla="*/ 0 h 2897845"/>
              <a:gd name="connsiteX11" fmla="*/ 6706091 w 7189075"/>
              <a:gd name="connsiteY11" fmla="*/ 0 h 2897845"/>
              <a:gd name="connsiteX12" fmla="*/ 7189075 w 7189075"/>
              <a:gd name="connsiteY12" fmla="*/ 482984 h 2897845"/>
              <a:gd name="connsiteX13" fmla="*/ 7189075 w 7189075"/>
              <a:gd name="connsiteY13" fmla="*/ 1165581 h 2897845"/>
              <a:gd name="connsiteX14" fmla="*/ 7189075 w 7189075"/>
              <a:gd name="connsiteY14" fmla="*/ 1848177 h 2897845"/>
              <a:gd name="connsiteX15" fmla="*/ 7189075 w 7189075"/>
              <a:gd name="connsiteY15" fmla="*/ 2414861 h 2897845"/>
              <a:gd name="connsiteX16" fmla="*/ 6706091 w 7189075"/>
              <a:gd name="connsiteY16" fmla="*/ 2897845 h 2897845"/>
              <a:gd name="connsiteX17" fmla="*/ 6076866 w 7189075"/>
              <a:gd name="connsiteY17" fmla="*/ 2897845 h 2897845"/>
              <a:gd name="connsiteX18" fmla="*/ 5385409 w 7189075"/>
              <a:gd name="connsiteY18" fmla="*/ 2897845 h 2897845"/>
              <a:gd name="connsiteX19" fmla="*/ 4880646 w 7189075"/>
              <a:gd name="connsiteY19" fmla="*/ 2897845 h 2897845"/>
              <a:gd name="connsiteX20" fmla="*/ 4064728 w 7189075"/>
              <a:gd name="connsiteY20" fmla="*/ 2897845 h 2897845"/>
              <a:gd name="connsiteX21" fmla="*/ 3373271 w 7189075"/>
              <a:gd name="connsiteY21" fmla="*/ 2897845 h 2897845"/>
              <a:gd name="connsiteX22" fmla="*/ 2557353 w 7189075"/>
              <a:gd name="connsiteY22" fmla="*/ 2897845 h 2897845"/>
              <a:gd name="connsiteX23" fmla="*/ 1928128 w 7189075"/>
              <a:gd name="connsiteY23" fmla="*/ 2897845 h 2897845"/>
              <a:gd name="connsiteX24" fmla="*/ 1361134 w 7189075"/>
              <a:gd name="connsiteY24" fmla="*/ 2897845 h 2897845"/>
              <a:gd name="connsiteX25" fmla="*/ 482984 w 7189075"/>
              <a:gd name="connsiteY25" fmla="*/ 2897845 h 2897845"/>
              <a:gd name="connsiteX26" fmla="*/ 0 w 7189075"/>
              <a:gd name="connsiteY26" fmla="*/ 2414861 h 2897845"/>
              <a:gd name="connsiteX27" fmla="*/ 0 w 7189075"/>
              <a:gd name="connsiteY27" fmla="*/ 1770902 h 2897845"/>
              <a:gd name="connsiteX28" fmla="*/ 0 w 7189075"/>
              <a:gd name="connsiteY28" fmla="*/ 1088305 h 2897845"/>
              <a:gd name="connsiteX29" fmla="*/ 0 w 7189075"/>
              <a:gd name="connsiteY29" fmla="*/ 482984 h 289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89075" h="2897845" fill="none" extrusionOk="0">
                <a:moveTo>
                  <a:pt x="0" y="482984"/>
                </a:moveTo>
                <a:cubicBezTo>
                  <a:pt x="-3158" y="226084"/>
                  <a:pt x="208842" y="-23296"/>
                  <a:pt x="482984" y="0"/>
                </a:cubicBezTo>
                <a:cubicBezTo>
                  <a:pt x="719665" y="26710"/>
                  <a:pt x="960508" y="4186"/>
                  <a:pt x="1174440" y="0"/>
                </a:cubicBezTo>
                <a:cubicBezTo>
                  <a:pt x="1388372" y="-4186"/>
                  <a:pt x="1484504" y="13190"/>
                  <a:pt x="1741435" y="0"/>
                </a:cubicBezTo>
                <a:cubicBezTo>
                  <a:pt x="1998366" y="-13190"/>
                  <a:pt x="2054234" y="18708"/>
                  <a:pt x="2246198" y="0"/>
                </a:cubicBezTo>
                <a:cubicBezTo>
                  <a:pt x="2438162" y="-18708"/>
                  <a:pt x="2597987" y="9150"/>
                  <a:pt x="2813192" y="0"/>
                </a:cubicBezTo>
                <a:cubicBezTo>
                  <a:pt x="3028397" y="-9150"/>
                  <a:pt x="3204920" y="8678"/>
                  <a:pt x="3566879" y="0"/>
                </a:cubicBezTo>
                <a:cubicBezTo>
                  <a:pt x="3928838" y="-8678"/>
                  <a:pt x="3970098" y="-27748"/>
                  <a:pt x="4133873" y="0"/>
                </a:cubicBezTo>
                <a:cubicBezTo>
                  <a:pt x="4297648" y="27748"/>
                  <a:pt x="4435103" y="-3581"/>
                  <a:pt x="4638637" y="0"/>
                </a:cubicBezTo>
                <a:cubicBezTo>
                  <a:pt x="4842171" y="3581"/>
                  <a:pt x="4992399" y="63"/>
                  <a:pt x="5205631" y="0"/>
                </a:cubicBezTo>
                <a:cubicBezTo>
                  <a:pt x="5418863" y="-63"/>
                  <a:pt x="5582973" y="7022"/>
                  <a:pt x="5834856" y="0"/>
                </a:cubicBezTo>
                <a:cubicBezTo>
                  <a:pt x="6086740" y="-7022"/>
                  <a:pt x="6455777" y="-25806"/>
                  <a:pt x="6706091" y="0"/>
                </a:cubicBezTo>
                <a:cubicBezTo>
                  <a:pt x="6927190" y="45312"/>
                  <a:pt x="7247029" y="229246"/>
                  <a:pt x="7189075" y="482984"/>
                </a:cubicBezTo>
                <a:cubicBezTo>
                  <a:pt x="7217617" y="804168"/>
                  <a:pt x="7184962" y="989296"/>
                  <a:pt x="7189075" y="1165581"/>
                </a:cubicBezTo>
                <a:cubicBezTo>
                  <a:pt x="7193188" y="1341866"/>
                  <a:pt x="7167591" y="1576577"/>
                  <a:pt x="7189075" y="1848177"/>
                </a:cubicBezTo>
                <a:cubicBezTo>
                  <a:pt x="7210559" y="2119777"/>
                  <a:pt x="7203687" y="2243916"/>
                  <a:pt x="7189075" y="2414861"/>
                </a:cubicBezTo>
                <a:cubicBezTo>
                  <a:pt x="7177394" y="2724390"/>
                  <a:pt x="6993638" y="2862813"/>
                  <a:pt x="6706091" y="2897845"/>
                </a:cubicBezTo>
                <a:cubicBezTo>
                  <a:pt x="6577057" y="2928480"/>
                  <a:pt x="6333744" y="2868514"/>
                  <a:pt x="6076866" y="2897845"/>
                </a:cubicBezTo>
                <a:cubicBezTo>
                  <a:pt x="5819988" y="2927176"/>
                  <a:pt x="5712043" y="2908913"/>
                  <a:pt x="5385409" y="2897845"/>
                </a:cubicBezTo>
                <a:cubicBezTo>
                  <a:pt x="5058775" y="2886777"/>
                  <a:pt x="5044639" y="2876035"/>
                  <a:pt x="4880646" y="2897845"/>
                </a:cubicBezTo>
                <a:cubicBezTo>
                  <a:pt x="4716653" y="2919655"/>
                  <a:pt x="4310719" y="2907697"/>
                  <a:pt x="4064728" y="2897845"/>
                </a:cubicBezTo>
                <a:cubicBezTo>
                  <a:pt x="3818737" y="2887993"/>
                  <a:pt x="3627996" y="2916058"/>
                  <a:pt x="3373271" y="2897845"/>
                </a:cubicBezTo>
                <a:cubicBezTo>
                  <a:pt x="3118546" y="2879632"/>
                  <a:pt x="2963430" y="2897517"/>
                  <a:pt x="2557353" y="2897845"/>
                </a:cubicBezTo>
                <a:cubicBezTo>
                  <a:pt x="2151276" y="2898173"/>
                  <a:pt x="2224478" y="2892940"/>
                  <a:pt x="1928128" y="2897845"/>
                </a:cubicBezTo>
                <a:cubicBezTo>
                  <a:pt x="1631778" y="2902750"/>
                  <a:pt x="1532489" y="2904191"/>
                  <a:pt x="1361134" y="2897845"/>
                </a:cubicBezTo>
                <a:cubicBezTo>
                  <a:pt x="1189779" y="2891499"/>
                  <a:pt x="683916" y="2903686"/>
                  <a:pt x="482984" y="2897845"/>
                </a:cubicBezTo>
                <a:cubicBezTo>
                  <a:pt x="176260" y="2911869"/>
                  <a:pt x="-151" y="2674068"/>
                  <a:pt x="0" y="2414861"/>
                </a:cubicBezTo>
                <a:cubicBezTo>
                  <a:pt x="9727" y="2113250"/>
                  <a:pt x="-3039" y="2002941"/>
                  <a:pt x="0" y="1770902"/>
                </a:cubicBezTo>
                <a:cubicBezTo>
                  <a:pt x="3039" y="1538863"/>
                  <a:pt x="6164" y="1419900"/>
                  <a:pt x="0" y="1088305"/>
                </a:cubicBezTo>
                <a:cubicBezTo>
                  <a:pt x="-6164" y="756710"/>
                  <a:pt x="2198" y="652602"/>
                  <a:pt x="0" y="482984"/>
                </a:cubicBezTo>
                <a:close/>
              </a:path>
              <a:path w="7189075" h="2897845" stroke="0" extrusionOk="0">
                <a:moveTo>
                  <a:pt x="0" y="482984"/>
                </a:moveTo>
                <a:cubicBezTo>
                  <a:pt x="-34543" y="194932"/>
                  <a:pt x="185589" y="11503"/>
                  <a:pt x="482984" y="0"/>
                </a:cubicBezTo>
                <a:cubicBezTo>
                  <a:pt x="762806" y="-23567"/>
                  <a:pt x="970571" y="19069"/>
                  <a:pt x="1298902" y="0"/>
                </a:cubicBezTo>
                <a:cubicBezTo>
                  <a:pt x="1627233" y="-19069"/>
                  <a:pt x="1755837" y="24785"/>
                  <a:pt x="1928128" y="0"/>
                </a:cubicBezTo>
                <a:cubicBezTo>
                  <a:pt x="2100419" y="-24785"/>
                  <a:pt x="2355288" y="12440"/>
                  <a:pt x="2495122" y="0"/>
                </a:cubicBezTo>
                <a:cubicBezTo>
                  <a:pt x="2634956" y="-12440"/>
                  <a:pt x="2887639" y="-31802"/>
                  <a:pt x="3248809" y="0"/>
                </a:cubicBezTo>
                <a:cubicBezTo>
                  <a:pt x="3609979" y="31802"/>
                  <a:pt x="3692063" y="16211"/>
                  <a:pt x="3878035" y="0"/>
                </a:cubicBezTo>
                <a:cubicBezTo>
                  <a:pt x="4064007" y="-16211"/>
                  <a:pt x="4440293" y="-4461"/>
                  <a:pt x="4693953" y="0"/>
                </a:cubicBezTo>
                <a:cubicBezTo>
                  <a:pt x="4947613" y="4461"/>
                  <a:pt x="5003956" y="-752"/>
                  <a:pt x="5260947" y="0"/>
                </a:cubicBezTo>
                <a:cubicBezTo>
                  <a:pt x="5517938" y="752"/>
                  <a:pt x="5803077" y="-14095"/>
                  <a:pt x="6076866" y="0"/>
                </a:cubicBezTo>
                <a:cubicBezTo>
                  <a:pt x="6350655" y="14095"/>
                  <a:pt x="6448273" y="17401"/>
                  <a:pt x="6706091" y="0"/>
                </a:cubicBezTo>
                <a:cubicBezTo>
                  <a:pt x="6926500" y="-2650"/>
                  <a:pt x="7203866" y="175679"/>
                  <a:pt x="7189075" y="482984"/>
                </a:cubicBezTo>
                <a:cubicBezTo>
                  <a:pt x="7159164" y="770070"/>
                  <a:pt x="7193374" y="942107"/>
                  <a:pt x="7189075" y="1146262"/>
                </a:cubicBezTo>
                <a:cubicBezTo>
                  <a:pt x="7184776" y="1350417"/>
                  <a:pt x="7209301" y="1631285"/>
                  <a:pt x="7189075" y="1828858"/>
                </a:cubicBezTo>
                <a:cubicBezTo>
                  <a:pt x="7168849" y="2026431"/>
                  <a:pt x="7167022" y="2190117"/>
                  <a:pt x="7189075" y="2414861"/>
                </a:cubicBezTo>
                <a:cubicBezTo>
                  <a:pt x="7162258" y="2686010"/>
                  <a:pt x="6944708" y="2878437"/>
                  <a:pt x="6706091" y="2897845"/>
                </a:cubicBezTo>
                <a:cubicBezTo>
                  <a:pt x="6421455" y="2923253"/>
                  <a:pt x="6128044" y="2919605"/>
                  <a:pt x="5952404" y="2897845"/>
                </a:cubicBezTo>
                <a:cubicBezTo>
                  <a:pt x="5776764" y="2876085"/>
                  <a:pt x="5417933" y="2889159"/>
                  <a:pt x="5260947" y="2897845"/>
                </a:cubicBezTo>
                <a:cubicBezTo>
                  <a:pt x="5103961" y="2906531"/>
                  <a:pt x="4875365" y="2882196"/>
                  <a:pt x="4756184" y="2897845"/>
                </a:cubicBezTo>
                <a:cubicBezTo>
                  <a:pt x="4637003" y="2913494"/>
                  <a:pt x="4325288" y="2887709"/>
                  <a:pt x="4189190" y="2897845"/>
                </a:cubicBezTo>
                <a:cubicBezTo>
                  <a:pt x="4053092" y="2907981"/>
                  <a:pt x="3609904" y="2865082"/>
                  <a:pt x="3373271" y="2897845"/>
                </a:cubicBezTo>
                <a:cubicBezTo>
                  <a:pt x="3136638" y="2930608"/>
                  <a:pt x="2890574" y="2882023"/>
                  <a:pt x="2681815" y="2897845"/>
                </a:cubicBezTo>
                <a:cubicBezTo>
                  <a:pt x="2473056" y="2913667"/>
                  <a:pt x="2380319" y="2905026"/>
                  <a:pt x="2114821" y="2897845"/>
                </a:cubicBezTo>
                <a:cubicBezTo>
                  <a:pt x="1849323" y="2890664"/>
                  <a:pt x="1722153" y="2928910"/>
                  <a:pt x="1423365" y="2897845"/>
                </a:cubicBezTo>
                <a:cubicBezTo>
                  <a:pt x="1124577" y="2866780"/>
                  <a:pt x="737094" y="2857981"/>
                  <a:pt x="482984" y="2897845"/>
                </a:cubicBezTo>
                <a:cubicBezTo>
                  <a:pt x="223276" y="2876202"/>
                  <a:pt x="30139" y="2714194"/>
                  <a:pt x="0" y="2414861"/>
                </a:cubicBezTo>
                <a:cubicBezTo>
                  <a:pt x="24023" y="2142984"/>
                  <a:pt x="-24123" y="1882384"/>
                  <a:pt x="0" y="1732264"/>
                </a:cubicBezTo>
                <a:cubicBezTo>
                  <a:pt x="24123" y="1582144"/>
                  <a:pt x="6314" y="1249805"/>
                  <a:pt x="0" y="1068987"/>
                </a:cubicBezTo>
                <a:cubicBezTo>
                  <a:pt x="-6314" y="888169"/>
                  <a:pt x="-12975" y="634860"/>
                  <a:pt x="0" y="482984"/>
                </a:cubicBezTo>
                <a:close/>
              </a:path>
            </a:pathLst>
          </a:custGeom>
          <a:solidFill>
            <a:srgbClr val="AFBEDD">
              <a:alpha val="33805"/>
            </a:srgbClr>
          </a:solidFill>
          <a:ln w="44450">
            <a:solidFill>
              <a:srgbClr val="AFBEDD"/>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Titre 3">
            <a:extLst>
              <a:ext uri="{FF2B5EF4-FFF2-40B4-BE49-F238E27FC236}">
                <a16:creationId xmlns:a16="http://schemas.microsoft.com/office/drawing/2014/main" id="{33D4DD68-ED4B-1696-F85D-FEEB7EDD22EA}"/>
              </a:ext>
            </a:extLst>
          </p:cNvPr>
          <p:cNvSpPr>
            <a:spLocks noGrp="1"/>
          </p:cNvSpPr>
          <p:nvPr>
            <p:ph type="title"/>
          </p:nvPr>
        </p:nvSpPr>
        <p:spPr>
          <a:xfrm>
            <a:off x="1659834" y="411655"/>
            <a:ext cx="7036904" cy="1325563"/>
          </a:xfrm>
        </p:spPr>
        <p:txBody>
          <a:bodyPr>
            <a:normAutofit/>
          </a:bodyPr>
          <a:lstStyle/>
          <a:p>
            <a:br>
              <a:rPr lang="fr-FR" b="1" dirty="0">
                <a:latin typeface="TW Cen MT"/>
                <a:cs typeface="Calibri" panose="020F0502020204030204"/>
              </a:rPr>
            </a:br>
            <a:r>
              <a:rPr lang="fr-FR" sz="2900" b="1" dirty="0">
                <a:latin typeface="TW Cen MT"/>
                <a:cs typeface="Calibri" panose="020F0502020204030204"/>
              </a:rPr>
              <a:t>4. Accueillir la parole </a:t>
            </a:r>
            <a:r>
              <a:rPr lang="fr-FR" sz="2400" b="1" dirty="0">
                <a:latin typeface="TW Cen MT"/>
                <a:cs typeface="Calibri" panose="020F0502020204030204"/>
              </a:rPr>
              <a:t>– Mise en situation</a:t>
            </a:r>
            <a:endParaRPr lang="fr-FR" sz="2400" dirty="0"/>
          </a:p>
        </p:txBody>
      </p:sp>
      <p:sp>
        <p:nvSpPr>
          <p:cNvPr id="11" name="ZoneTexte 10">
            <a:extLst>
              <a:ext uri="{FF2B5EF4-FFF2-40B4-BE49-F238E27FC236}">
                <a16:creationId xmlns:a16="http://schemas.microsoft.com/office/drawing/2014/main" id="{03DF2D8C-D12B-7F1B-3D3C-D56335CD9C2B}"/>
              </a:ext>
            </a:extLst>
          </p:cNvPr>
          <p:cNvSpPr txBox="1"/>
          <p:nvPr/>
        </p:nvSpPr>
        <p:spPr>
          <a:xfrm>
            <a:off x="1492468" y="1918559"/>
            <a:ext cx="6661847" cy="2585323"/>
          </a:xfrm>
          <a:prstGeom prst="rect">
            <a:avLst/>
          </a:prstGeom>
          <a:noFill/>
        </p:spPr>
        <p:txBody>
          <a:bodyPr wrap="square" rtlCol="0">
            <a:spAutoFit/>
          </a:bodyPr>
          <a:lstStyle/>
          <a:p>
            <a:pPr algn="ctr"/>
            <a:r>
              <a:rPr lang="fr-FR" sz="1800" b="0" i="0" u="none" strike="noStrike" dirty="0">
                <a:solidFill>
                  <a:srgbClr val="44546A"/>
                </a:solidFill>
                <a:effectLst/>
                <a:latin typeface="TW Cen MT" panose="020B0602020104020603" pitchFamily="34" charset="77"/>
              </a:rPr>
              <a:t>De retour de mission, votre collègue M. vient vous voir pour vous confier qu’elle souhaite quitter la structure. Elle raconte que, pendant toute la durée de la mission, son collègue J. a été très pressant avec elle, en commentant sans arrêt sa tenue, son physique : « Tu as de jolies formes », « Fais gaffe, habillée comme ça, tu risques d’en déconcentrer plus d’un ! ». Depuis leur retour, il continue à lui envoyer des textos suggestifs, où il lui pose des questions sur sa vie amoureuse et sexuelle. Elle a peur de le croiser dans les couloirs ou redoute d’être envoyée de nouveau en mission avec lui.</a:t>
            </a:r>
            <a:endParaRPr lang="fr-FR" sz="2400" dirty="0">
              <a:solidFill>
                <a:srgbClr val="44546A"/>
              </a:solidFill>
            </a:endParaRPr>
          </a:p>
        </p:txBody>
      </p:sp>
      <p:sp>
        <p:nvSpPr>
          <p:cNvPr id="12" name="TextBox 4">
            <a:extLst>
              <a:ext uri="{FF2B5EF4-FFF2-40B4-BE49-F238E27FC236}">
                <a16:creationId xmlns:a16="http://schemas.microsoft.com/office/drawing/2014/main" id="{C33FF014-9E7C-8BC0-F7A0-65F52A7D2AB5}"/>
              </a:ext>
            </a:extLst>
          </p:cNvPr>
          <p:cNvSpPr txBox="1"/>
          <p:nvPr/>
        </p:nvSpPr>
        <p:spPr>
          <a:xfrm>
            <a:off x="995708" y="5198842"/>
            <a:ext cx="739154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fontAlgn="base"/>
            <a:r>
              <a:rPr lang="fr-FR" sz="2400" b="1" i="0" u="none" strike="noStrike" dirty="0">
                <a:solidFill>
                  <a:srgbClr val="44546A"/>
                </a:solidFill>
                <a:effectLst/>
                <a:latin typeface="Tw Cen MT" panose="020B0602020104020603" pitchFamily="34" charset="77"/>
              </a:rPr>
              <a:t>À quels types de faits est confrontée M. ? </a:t>
            </a:r>
            <a:r>
              <a:rPr lang="en-US" sz="2400" b="0" i="0" u="none" strike="noStrike" dirty="0">
                <a:solidFill>
                  <a:srgbClr val="44546A"/>
                </a:solidFill>
                <a:effectLst/>
                <a:latin typeface="Tw Cen MT" panose="020B0602020104020603" pitchFamily="34" charset="77"/>
              </a:rPr>
              <a:t>​</a:t>
            </a:r>
          </a:p>
          <a:p>
            <a:pPr algn="ctr" rtl="0" fontAlgn="base"/>
            <a:br>
              <a:rPr lang="en-US" sz="2400" b="0" i="0" u="none" strike="noStrike" dirty="0">
                <a:solidFill>
                  <a:srgbClr val="44546A"/>
                </a:solidFill>
                <a:effectLst/>
                <a:latin typeface="Tw Cen MT" panose="020B0602020104020603" pitchFamily="34" charset="77"/>
              </a:rPr>
            </a:br>
            <a:r>
              <a:rPr lang="fr-FR" sz="2400" b="0" i="0" u="none" strike="noStrike" dirty="0">
                <a:solidFill>
                  <a:srgbClr val="44546A"/>
                </a:solidFill>
                <a:effectLst/>
                <a:latin typeface="Tw Cen MT" panose="020B0602020104020603" pitchFamily="34" charset="77"/>
              </a:rPr>
              <a:t>​</a:t>
            </a:r>
          </a:p>
          <a:p>
            <a:pPr algn="ctr" rtl="0" fontAlgn="base"/>
            <a:r>
              <a:rPr lang="en-US" sz="2400" b="0" i="0" u="none" strike="noStrike" dirty="0">
                <a:solidFill>
                  <a:srgbClr val="44546A"/>
                </a:solidFill>
                <a:effectLst/>
                <a:latin typeface="Tw Cen MT" panose="020B0602020104020603" pitchFamily="34" charset="77"/>
              </a:rPr>
              <a:t>​</a:t>
            </a:r>
          </a:p>
        </p:txBody>
      </p:sp>
    </p:spTree>
    <p:extLst>
      <p:ext uri="{BB962C8B-B14F-4D97-AF65-F5344CB8AC3E}">
        <p14:creationId xmlns:p14="http://schemas.microsoft.com/office/powerpoint/2010/main" val="2111941758"/>
      </p:ext>
    </p:extLst>
  </p:cSld>
  <p:clrMapOvr>
    <a:overrideClrMapping bg1="lt1" tx1="dk1" bg2="lt2" tx2="dk2" accent1="accent1" accent2="accent2" accent3="accent3" accent4="accent4" accent5="accent5" accent6="accent6" hlink="hlink" folHlink="folHlink"/>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Espace réservé du contenu 8" descr="Une image contenant Visage humain, habits, capture d’écran, personne&#10;&#10;Description générée automatiquement">
            <a:hlinkClick r:id="rId2"/>
            <a:extLst>
              <a:ext uri="{FF2B5EF4-FFF2-40B4-BE49-F238E27FC236}">
                <a16:creationId xmlns:a16="http://schemas.microsoft.com/office/drawing/2014/main" id="{E3E031F9-06B1-8FAC-0050-FFA872F17ED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p:spPr>
      </p:pic>
      <p:sp>
        <p:nvSpPr>
          <p:cNvPr id="10" name="Title 1">
            <a:extLst>
              <a:ext uri="{FF2B5EF4-FFF2-40B4-BE49-F238E27FC236}">
                <a16:creationId xmlns:a16="http://schemas.microsoft.com/office/drawing/2014/main" id="{1116B7EF-5B09-A617-BF2B-82191D144E6A}"/>
              </a:ext>
            </a:extLst>
          </p:cNvPr>
          <p:cNvSpPr txBox="1">
            <a:spLocks/>
          </p:cNvSpPr>
          <p:nvPr/>
        </p:nvSpPr>
        <p:spPr>
          <a:xfrm>
            <a:off x="641131" y="3081665"/>
            <a:ext cx="2611248"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457200"/>
            <a:r>
              <a:rPr lang="en-US" sz="2000" dirty="0">
                <a:solidFill>
                  <a:srgbClr val="44546A"/>
                </a:solidFill>
                <a:latin typeface="Tw Cen MT"/>
              </a:rPr>
              <a:t>Interview de </a:t>
            </a:r>
            <a:br>
              <a:rPr lang="en-US" sz="2000" dirty="0">
                <a:solidFill>
                  <a:srgbClr val="44546A"/>
                </a:solidFill>
                <a:latin typeface="Tw Cen MT"/>
              </a:rPr>
            </a:br>
            <a:r>
              <a:rPr lang="en-US" sz="2000" dirty="0">
                <a:solidFill>
                  <a:srgbClr val="44546A"/>
                </a:solidFill>
                <a:latin typeface="Tw Cen MT"/>
              </a:rPr>
              <a:t>Mme Ines EMPRIN</a:t>
            </a:r>
            <a:br>
              <a:rPr lang="en-US" sz="2000" dirty="0">
                <a:solidFill>
                  <a:srgbClr val="44546A"/>
                </a:solidFill>
                <a:latin typeface="Tw Cen MT"/>
              </a:rPr>
            </a:br>
            <a:br>
              <a:rPr lang="en-US" sz="2000" dirty="0">
                <a:solidFill>
                  <a:srgbClr val="44546A"/>
                </a:solidFill>
                <a:latin typeface="Tw Cen MT"/>
              </a:rPr>
            </a:br>
            <a:r>
              <a:rPr lang="en-US" sz="1700" dirty="0">
                <a:solidFill>
                  <a:srgbClr val="AFBEDD"/>
                </a:solidFill>
                <a:latin typeface="Tw Cen MT"/>
              </a:rPr>
              <a:t>Experte Genre </a:t>
            </a:r>
            <a:br>
              <a:rPr lang="en-US" sz="2000" dirty="0">
                <a:solidFill>
                  <a:srgbClr val="44546A"/>
                </a:solidFill>
                <a:latin typeface="Tw Cen MT"/>
              </a:rPr>
            </a:br>
            <a:r>
              <a:rPr lang="en-US" sz="2000" dirty="0">
                <a:solidFill>
                  <a:srgbClr val="44546A"/>
                </a:solidFill>
                <a:latin typeface="Tw Cen MT"/>
              </a:rPr>
              <a:t>Groupe Egaé</a:t>
            </a:r>
            <a:endParaRPr lang="fr-FR" sz="2000" dirty="0">
              <a:solidFill>
                <a:srgbClr val="44546A"/>
              </a:solidFill>
              <a:latin typeface="Tw Cen MT"/>
              <a:ea typeface="+mn-ea"/>
              <a:cs typeface="+mn-cs"/>
            </a:endParaRPr>
          </a:p>
        </p:txBody>
      </p:sp>
      <p:sp>
        <p:nvSpPr>
          <p:cNvPr id="11" name="Titre 3">
            <a:extLst>
              <a:ext uri="{FF2B5EF4-FFF2-40B4-BE49-F238E27FC236}">
                <a16:creationId xmlns:a16="http://schemas.microsoft.com/office/drawing/2014/main" id="{E5143B7C-91BA-11EE-529F-1537C476CF4A}"/>
              </a:ext>
            </a:extLst>
          </p:cNvPr>
          <p:cNvSpPr>
            <a:spLocks noGrp="1"/>
          </p:cNvSpPr>
          <p:nvPr>
            <p:ph type="title"/>
          </p:nvPr>
        </p:nvSpPr>
        <p:spPr>
          <a:xfrm>
            <a:off x="1659834" y="863600"/>
            <a:ext cx="7036904" cy="1325563"/>
          </a:xfrm>
        </p:spPr>
        <p:txBody>
          <a:bodyPr>
            <a:normAutofit/>
          </a:bodyPr>
          <a:lstStyle/>
          <a:p>
            <a:br>
              <a:rPr lang="fr-FR" b="1" dirty="0">
                <a:latin typeface="TW Cen MT"/>
                <a:cs typeface="Calibri" panose="020F0502020204030204"/>
              </a:rPr>
            </a:br>
            <a:r>
              <a:rPr lang="fr-FR" dirty="0">
                <a:latin typeface="TW Cen MT"/>
                <a:cs typeface="Calibri" panose="020F0502020204030204"/>
              </a:rPr>
              <a:t>4</a:t>
            </a:r>
            <a:r>
              <a:rPr lang="fr-FR" b="1" dirty="0">
                <a:latin typeface="TW Cen MT"/>
                <a:cs typeface="Calibri" panose="020F0502020204030204"/>
              </a:rPr>
              <a:t>. Accueil de la parole – Mise en situation</a:t>
            </a:r>
            <a:endParaRPr lang="fr-FR" dirty="0"/>
          </a:p>
        </p:txBody>
      </p:sp>
    </p:spTree>
    <p:extLst>
      <p:ext uri="{BB962C8B-B14F-4D97-AF65-F5344CB8AC3E}">
        <p14:creationId xmlns:p14="http://schemas.microsoft.com/office/powerpoint/2010/main" val="1229434953"/>
      </p:ext>
    </p:extLst>
  </p:cSld>
  <p:clrMapOvr>
    <a:overrideClrMapping bg1="lt1" tx1="dk1" bg2="lt2" tx2="dk2" accent1="accent1" accent2="accent2" accent3="accent3" accent4="accent4" accent5="accent5" accent6="accent6" hlink="hlink" folHlink="folHlink"/>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5">
            <a:extLst>
              <a:ext uri="{FF2B5EF4-FFF2-40B4-BE49-F238E27FC236}">
                <a16:creationId xmlns:a16="http://schemas.microsoft.com/office/drawing/2014/main" id="{197F8C3B-BD62-D3DD-65DE-786AEF120C17}"/>
              </a:ext>
            </a:extLst>
          </p:cNvPr>
          <p:cNvSpPr txBox="1"/>
          <p:nvPr/>
        </p:nvSpPr>
        <p:spPr>
          <a:xfrm>
            <a:off x="690164" y="2050015"/>
            <a:ext cx="662302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dirty="0">
              <a:solidFill>
                <a:srgbClr val="1F2D29"/>
              </a:solidFill>
              <a:latin typeface="Tw Cen MT"/>
              <a:cs typeface="Arial" panose="020B0604020202020204"/>
            </a:endParaRPr>
          </a:p>
        </p:txBody>
      </p:sp>
      <p:sp>
        <p:nvSpPr>
          <p:cNvPr id="11" name="Espace réservé du contenu 2">
            <a:extLst>
              <a:ext uri="{FF2B5EF4-FFF2-40B4-BE49-F238E27FC236}">
                <a16:creationId xmlns:a16="http://schemas.microsoft.com/office/drawing/2014/main" id="{CA7BD572-F56C-C9B8-C885-E17E86F2A2B7}"/>
              </a:ext>
            </a:extLst>
          </p:cNvPr>
          <p:cNvSpPr txBox="1">
            <a:spLocks/>
          </p:cNvSpPr>
          <p:nvPr/>
        </p:nvSpPr>
        <p:spPr>
          <a:xfrm>
            <a:off x="1065970" y="2311625"/>
            <a:ext cx="7552513" cy="435133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4546A"/>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fontAlgn="base">
              <a:buNone/>
            </a:pPr>
            <a:r>
              <a:rPr lang="fr-FR" b="0" i="0" u="none" strike="noStrike" dirty="0">
                <a:effectLst/>
              </a:rPr>
              <a:t>Cette mise en situation vous permet d'assurer un premier niveau d'accueil et d'écoute de la personne </a:t>
            </a:r>
            <a:r>
              <a:rPr lang="fr-FR" sz="2000" b="1" i="0" u="none" strike="noStrike" dirty="0">
                <a:solidFill>
                  <a:srgbClr val="FF0000"/>
                </a:solidFill>
                <a:effectLst/>
                <a:latin typeface="Tw Cen MT" panose="020B0602020104020603" pitchFamily="34" charset="77"/>
              </a:rPr>
              <a:t> </a:t>
            </a:r>
            <a:r>
              <a:rPr lang="fr-FR" b="0" i="0" u="none" strike="noStrike" dirty="0">
                <a:effectLst/>
              </a:rPr>
              <a:t>victime et de l'accompagner vers un signalement en interne.</a:t>
            </a:r>
            <a:r>
              <a:rPr lang="en-US" b="0" i="0" u="none" strike="noStrike" dirty="0">
                <a:effectLst/>
              </a:rPr>
              <a:t>​</a:t>
            </a:r>
            <a:br>
              <a:rPr lang="en-US" b="0" i="0" u="none" strike="noStrike" dirty="0">
                <a:effectLst/>
              </a:rPr>
            </a:br>
            <a:endParaRPr lang="fr-FR" b="0" i="0" u="none" strike="noStrike" dirty="0">
              <a:effectLst/>
            </a:endParaRPr>
          </a:p>
          <a:p>
            <a:pPr marL="0" indent="0" algn="l" rtl="0" fontAlgn="base">
              <a:buNone/>
            </a:pPr>
            <a:r>
              <a:rPr lang="fr-FR" b="0" i="0" u="none" strike="noStrike" dirty="0">
                <a:effectLst/>
              </a:rPr>
              <a:t>Vous pouvez également orienter la personne vers des instances extérieures pouvant assurer un accompagnement ou donner des informations supplémentaires.</a:t>
            </a:r>
            <a:endParaRPr lang="en-US" b="0" i="0" u="none" strike="noStrike" dirty="0">
              <a:effectLst/>
            </a:endParaRPr>
          </a:p>
        </p:txBody>
      </p:sp>
      <p:sp>
        <p:nvSpPr>
          <p:cNvPr id="3" name="TextBox 2">
            <a:extLst>
              <a:ext uri="{FF2B5EF4-FFF2-40B4-BE49-F238E27FC236}">
                <a16:creationId xmlns:a16="http://schemas.microsoft.com/office/drawing/2014/main" id="{2EE8DB85-0987-663C-1E41-4A8BD639C03E}"/>
              </a:ext>
            </a:extLst>
          </p:cNvPr>
          <p:cNvSpPr txBox="1"/>
          <p:nvPr/>
        </p:nvSpPr>
        <p:spPr>
          <a:xfrm>
            <a:off x="1065970" y="1365212"/>
            <a:ext cx="6366188" cy="400110"/>
          </a:xfrm>
          <a:prstGeom prst="rect">
            <a:avLst/>
          </a:prstGeom>
          <a:noFill/>
        </p:spPr>
        <p:txBody>
          <a:bodyPr wrap="square">
            <a:spAutoFit/>
          </a:bodyPr>
          <a:lstStyle/>
          <a:p>
            <a:r>
              <a:rPr lang="fr-FR" sz="2000" b="1" i="0" u="none" strike="noStrike" dirty="0">
                <a:solidFill>
                  <a:srgbClr val="44546A"/>
                </a:solidFill>
                <a:effectLst/>
                <a:latin typeface="Tw Cen MT" panose="020B0602020104020603" pitchFamily="34" charset="77"/>
              </a:rPr>
              <a:t>Que pouvez-vous dire à Maria ? Quelle attitude adopter ?</a:t>
            </a:r>
            <a:endParaRPr lang="en-US" sz="2000" dirty="0"/>
          </a:p>
        </p:txBody>
      </p:sp>
    </p:spTree>
    <p:extLst>
      <p:ext uri="{BB962C8B-B14F-4D97-AF65-F5344CB8AC3E}">
        <p14:creationId xmlns:p14="http://schemas.microsoft.com/office/powerpoint/2010/main" val="282501584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9DF67CB0-BB4F-BB42-990F-62BC2171EDBF}"/>
              </a:ext>
            </a:extLst>
          </p:cNvPr>
          <p:cNvGraphicFramePr/>
          <p:nvPr>
            <p:extLst>
              <p:ext uri="{D42A27DB-BD31-4B8C-83A1-F6EECF244321}">
                <p14:modId xmlns:p14="http://schemas.microsoft.com/office/powerpoint/2010/main" val="418628584"/>
              </p:ext>
            </p:extLst>
          </p:nvPr>
        </p:nvGraphicFramePr>
        <p:xfrm>
          <a:off x="4382429" y="1871042"/>
          <a:ext cx="431430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C64D9B66-6B9F-F697-B275-8C6FB19513C9}"/>
              </a:ext>
            </a:extLst>
          </p:cNvPr>
          <p:cNvSpPr txBox="1"/>
          <p:nvPr/>
        </p:nvSpPr>
        <p:spPr>
          <a:xfrm>
            <a:off x="1735666" y="2319866"/>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2" name="Titre 1">
            <a:extLst>
              <a:ext uri="{FF2B5EF4-FFF2-40B4-BE49-F238E27FC236}">
                <a16:creationId xmlns:a16="http://schemas.microsoft.com/office/drawing/2014/main" id="{E78EFA13-3E1A-0128-9D14-CCF99013E824}"/>
              </a:ext>
            </a:extLst>
          </p:cNvPr>
          <p:cNvSpPr>
            <a:spLocks noGrp="1"/>
          </p:cNvSpPr>
          <p:nvPr>
            <p:ph type="title"/>
          </p:nvPr>
        </p:nvSpPr>
        <p:spPr/>
        <p:txBody>
          <a:bodyPr>
            <a:normAutofit fontScale="90000"/>
          </a:bodyPr>
          <a:lstStyle/>
          <a:p>
            <a:r>
              <a:rPr lang="fr-FR" sz="3200" b="1" dirty="0">
                <a:solidFill>
                  <a:srgbClr val="44546A"/>
                </a:solidFill>
                <a:latin typeface="Tw Cen MT"/>
                <a:ea typeface="+mn-lt"/>
                <a:cs typeface="+mn-lt"/>
              </a:rPr>
              <a:t>2. Définitions légales issues </a:t>
            </a:r>
            <a:br>
              <a:rPr lang="fr-FR" sz="3200" b="1" dirty="0">
                <a:solidFill>
                  <a:srgbClr val="44546A"/>
                </a:solidFill>
                <a:latin typeface="Tw Cen MT"/>
                <a:ea typeface="+mn-lt"/>
                <a:cs typeface="+mn-lt"/>
              </a:rPr>
            </a:br>
            <a:r>
              <a:rPr lang="fr-FR" sz="3200" b="1" dirty="0">
                <a:solidFill>
                  <a:srgbClr val="44546A"/>
                </a:solidFill>
                <a:latin typeface="Tw Cen MT"/>
                <a:ea typeface="+mn-lt"/>
                <a:cs typeface="+mn-lt"/>
              </a:rPr>
              <a:t>du droit luxembourgeois </a:t>
            </a:r>
            <a:br>
              <a:rPr lang="en-US" sz="3200" b="1" dirty="0">
                <a:solidFill>
                  <a:srgbClr val="44546A"/>
                </a:solidFill>
                <a:latin typeface="Tw Cen MT"/>
                <a:ea typeface="+mn-lt"/>
                <a:cs typeface="+mn-lt"/>
              </a:rPr>
            </a:br>
            <a:endParaRPr lang="fr-FR" dirty="0"/>
          </a:p>
        </p:txBody>
      </p:sp>
      <p:sp>
        <p:nvSpPr>
          <p:cNvPr id="13" name="Espace réservé du contenu 12">
            <a:extLst>
              <a:ext uri="{FF2B5EF4-FFF2-40B4-BE49-F238E27FC236}">
                <a16:creationId xmlns:a16="http://schemas.microsoft.com/office/drawing/2014/main" id="{38231B28-EC9C-4D35-497E-EA01DDE69E4B}"/>
              </a:ext>
            </a:extLst>
          </p:cNvPr>
          <p:cNvSpPr>
            <a:spLocks noGrp="1"/>
          </p:cNvSpPr>
          <p:nvPr>
            <p:ph idx="1"/>
          </p:nvPr>
        </p:nvSpPr>
        <p:spPr>
          <a:xfrm>
            <a:off x="1222088" y="2319866"/>
            <a:ext cx="4105119" cy="4351338"/>
          </a:xfrm>
        </p:spPr>
        <p:txBody>
          <a:bodyPr>
            <a:normAutofit/>
          </a:bodyPr>
          <a:lstStyle/>
          <a:p>
            <a:pPr marL="0" indent="0">
              <a:buNone/>
            </a:pPr>
            <a:r>
              <a:rPr lang="fr-FR" sz="2000" dirty="0">
                <a:latin typeface="Tw Cen MT" panose="020B0602020104020603" pitchFamily="34" charset="77"/>
                <a:ea typeface="+mn-lt"/>
                <a:cs typeface="+mn-lt"/>
              </a:rPr>
              <a:t>Dans le cadre légal luxembourgeois,</a:t>
            </a:r>
            <a:br>
              <a:rPr lang="fr-FR" sz="2000" dirty="0">
                <a:latin typeface="Tw Cen MT" panose="020B0602020104020603" pitchFamily="34" charset="77"/>
                <a:ea typeface="+mn-lt"/>
                <a:cs typeface="+mn-lt"/>
              </a:rPr>
            </a:br>
            <a:r>
              <a:rPr lang="fr-FR" sz="2000" b="1" dirty="0">
                <a:latin typeface="Tw Cen MT" panose="020B0602020104020603" pitchFamily="34" charset="77"/>
                <a:ea typeface="+mn-lt"/>
                <a:cs typeface="+mn-lt"/>
              </a:rPr>
              <a:t>quatre types de violences sexistes </a:t>
            </a:r>
            <a:br>
              <a:rPr lang="fr-FR" sz="2000" dirty="0">
                <a:latin typeface="Tw Cen MT" panose="020B0602020104020603" pitchFamily="34" charset="77"/>
                <a:ea typeface="+mn-lt"/>
                <a:cs typeface="+mn-lt"/>
              </a:rPr>
            </a:br>
            <a:r>
              <a:rPr lang="fr-FR" sz="2000" b="1" dirty="0">
                <a:latin typeface="Tw Cen MT" panose="020B0602020104020603" pitchFamily="34" charset="77"/>
                <a:ea typeface="+mn-lt"/>
                <a:cs typeface="+mn-lt"/>
              </a:rPr>
              <a:t>et sexuelles </a:t>
            </a:r>
            <a:r>
              <a:rPr lang="fr-FR" sz="2000" dirty="0">
                <a:latin typeface="Tw Cen MT" panose="020B0602020104020603" pitchFamily="34" charset="77"/>
                <a:ea typeface="+mn-lt"/>
                <a:cs typeface="+mn-lt"/>
              </a:rPr>
              <a:t>sont sanctionnés. </a:t>
            </a:r>
            <a:br>
              <a:rPr lang="fr-FR" sz="2000" dirty="0">
                <a:latin typeface="Tw Cen MT" panose="020B0602020104020603" pitchFamily="34" charset="77"/>
                <a:ea typeface="+mn-lt"/>
                <a:cs typeface="+mn-lt"/>
              </a:rPr>
            </a:br>
            <a:br>
              <a:rPr lang="fr-FR" sz="2000" dirty="0">
                <a:latin typeface="Tw Cen MT" panose="020B0602020104020603" pitchFamily="34" charset="77"/>
                <a:ea typeface="+mn-lt"/>
                <a:cs typeface="+mn-lt"/>
              </a:rPr>
            </a:br>
            <a:r>
              <a:rPr lang="fr-FR" sz="2000" dirty="0">
                <a:latin typeface="Tw Cen MT" panose="020B0602020104020603" pitchFamily="34" charset="77"/>
                <a:ea typeface="+mn-lt"/>
                <a:cs typeface="+mn-lt"/>
              </a:rPr>
              <a:t>La pyramide à droite présente une hiérarchie de ces faits selon leur degré de gravité, en partant du bas. </a:t>
            </a:r>
            <a:endParaRPr lang="en-US" sz="2000" dirty="0">
              <a:latin typeface="Tw Cen MT" panose="020B0602020104020603" pitchFamily="34" charset="77"/>
              <a:ea typeface="+mn-lt"/>
              <a:cs typeface="+mn-lt"/>
            </a:endParaRPr>
          </a:p>
          <a:p>
            <a:pPr marL="0" indent="0">
              <a:buNone/>
            </a:pPr>
            <a:endParaRPr lang="fr-FR" sz="2000" dirty="0">
              <a:latin typeface="Tw Cen MT" panose="020B0602020104020603" pitchFamily="34" charset="77"/>
            </a:endParaRPr>
          </a:p>
        </p:txBody>
      </p:sp>
    </p:spTree>
    <p:extLst>
      <p:ext uri="{BB962C8B-B14F-4D97-AF65-F5344CB8AC3E}">
        <p14:creationId xmlns:p14="http://schemas.microsoft.com/office/powerpoint/2010/main" val="276672853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Espace réservé du contenu 2">
            <a:extLst>
              <a:ext uri="{FF2B5EF4-FFF2-40B4-BE49-F238E27FC236}">
                <a16:creationId xmlns:a16="http://schemas.microsoft.com/office/drawing/2014/main" id="{3E83307B-A880-E32F-B9DB-38644E63E62F}"/>
              </a:ext>
            </a:extLst>
          </p:cNvPr>
          <p:cNvSpPr txBox="1">
            <a:spLocks/>
          </p:cNvSpPr>
          <p:nvPr/>
        </p:nvSpPr>
        <p:spPr>
          <a:xfrm>
            <a:off x="1065970" y="1651437"/>
            <a:ext cx="7552513" cy="435133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4546A"/>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fontAlgn="base">
              <a:buNone/>
            </a:pPr>
            <a:r>
              <a:rPr lang="fr-FR" b="1" i="0" u="none" strike="noStrike" dirty="0">
                <a:effectLst/>
              </a:rPr>
              <a:t>En bref, pour accueillir la parole : </a:t>
            </a:r>
            <a:r>
              <a:rPr lang="en-US" b="1" i="0" u="none" strike="noStrike" dirty="0">
                <a:effectLst/>
              </a:rPr>
              <a:t>​</a:t>
            </a:r>
            <a:br>
              <a:rPr lang="en-US" b="0" i="0" u="none" strike="noStrike" dirty="0">
                <a:effectLst/>
              </a:rPr>
            </a:br>
            <a:endParaRPr lang="en-US" b="0" i="0" u="none" strike="noStrike" dirty="0">
              <a:effectLst/>
            </a:endParaRPr>
          </a:p>
          <a:p>
            <a:pPr marL="0" indent="0" algn="l" rtl="0" fontAlgn="base">
              <a:buNone/>
            </a:pPr>
            <a:r>
              <a:rPr lang="fr-FR" b="0" i="0" u="none" strike="noStrike" dirty="0">
                <a:effectLst/>
              </a:rPr>
              <a:t>​</a:t>
            </a:r>
          </a:p>
          <a:p>
            <a:pPr marL="342900" lvl="1" indent="0" fontAlgn="base">
              <a:buNone/>
            </a:pPr>
            <a:r>
              <a:rPr lang="fr-FR" sz="2000" b="0" i="0" u="none" strike="noStrike" dirty="0">
                <a:effectLst/>
                <a:latin typeface="Tw Cen MT" panose="020B0602020104020603" pitchFamily="34" charset="77"/>
              </a:rPr>
              <a:t>Adopter une posture d'empathie et de non-jugement </a:t>
            </a:r>
            <a:r>
              <a:rPr lang="en-US" sz="2000" b="0" i="0" u="none" strike="noStrike" dirty="0">
                <a:effectLst/>
                <a:latin typeface="Tw Cen MT" panose="020B0602020104020603" pitchFamily="34" charset="77"/>
              </a:rPr>
              <a:t>​</a:t>
            </a:r>
            <a:br>
              <a:rPr lang="en-US" sz="2000" b="0" i="0" u="none" strike="noStrike" dirty="0">
                <a:effectLst/>
                <a:latin typeface="Tw Cen MT" panose="020B0602020104020603" pitchFamily="34" charset="77"/>
              </a:rPr>
            </a:br>
            <a:endParaRPr lang="en-US" sz="2000" b="0" i="0" u="none" strike="noStrike" dirty="0">
              <a:effectLst/>
              <a:latin typeface="Tw Cen MT" panose="020B0602020104020603" pitchFamily="34" charset="77"/>
            </a:endParaRPr>
          </a:p>
          <a:p>
            <a:pPr marL="342900" lvl="1" indent="0" fontAlgn="base">
              <a:buNone/>
            </a:pPr>
            <a:r>
              <a:rPr lang="fr-FR" sz="2000" b="0" i="0" u="none" strike="noStrike" dirty="0">
                <a:effectLst/>
                <a:latin typeface="Tw Cen MT" panose="020B0602020104020603" pitchFamily="34" charset="77"/>
              </a:rPr>
              <a:t>Rassurer la personne sur la légitimité de sa démarche</a:t>
            </a:r>
            <a:r>
              <a:rPr lang="en-US" sz="2000" b="0" i="0" u="none" strike="noStrike" dirty="0">
                <a:effectLst/>
                <a:latin typeface="Tw Cen MT" panose="020B0602020104020603" pitchFamily="34" charset="77"/>
              </a:rPr>
              <a:t>​</a:t>
            </a:r>
            <a:br>
              <a:rPr lang="en-US" sz="2000" b="0" i="0" u="none" strike="noStrike" dirty="0">
                <a:effectLst/>
                <a:latin typeface="Tw Cen MT" panose="020B0602020104020603" pitchFamily="34" charset="77"/>
              </a:rPr>
            </a:br>
            <a:endParaRPr lang="en-US" sz="2000" b="0" i="0" u="none" strike="noStrike" dirty="0">
              <a:effectLst/>
              <a:latin typeface="Tw Cen MT" panose="020B0602020104020603" pitchFamily="34" charset="77"/>
            </a:endParaRPr>
          </a:p>
          <a:p>
            <a:pPr marL="342900" lvl="1" indent="0" fontAlgn="base">
              <a:buNone/>
            </a:pPr>
            <a:r>
              <a:rPr lang="fr-FR" sz="2000" b="0" i="0" u="none" strike="noStrike" dirty="0">
                <a:effectLst/>
                <a:latin typeface="Tw Cen MT" panose="020B0602020104020603" pitchFamily="34" charset="77"/>
              </a:rPr>
              <a:t>Rappeler à la personne que ces faits sont graves et interdits </a:t>
            </a:r>
            <a:br>
              <a:rPr lang="fr-FR" sz="2000" b="0" i="0" u="none" strike="noStrike" dirty="0">
                <a:effectLst/>
                <a:latin typeface="Tw Cen MT" panose="020B0602020104020603" pitchFamily="34" charset="77"/>
              </a:rPr>
            </a:br>
            <a:r>
              <a:rPr lang="en-US" sz="2000" b="0" i="0" u="none" strike="noStrike" dirty="0">
                <a:effectLst/>
                <a:latin typeface="Tw Cen MT" panose="020B0602020104020603" pitchFamily="34" charset="77"/>
              </a:rPr>
              <a:t>​</a:t>
            </a:r>
          </a:p>
          <a:p>
            <a:pPr marL="342900" lvl="1" indent="0" fontAlgn="base">
              <a:buNone/>
            </a:pPr>
            <a:r>
              <a:rPr lang="fr-FR" sz="2000" b="0" i="0" u="none" strike="noStrike" dirty="0">
                <a:effectLst/>
                <a:latin typeface="Tw Cen MT" panose="020B0602020104020603" pitchFamily="34" charset="77"/>
              </a:rPr>
              <a:t>Orienter la personne vers les interlocuteur·trices compétent·es </a:t>
            </a:r>
            <a:br>
              <a:rPr lang="fr-FR" sz="2000" b="0" i="0" u="none" strike="noStrike" dirty="0">
                <a:effectLst/>
                <a:latin typeface="Tw Cen MT" panose="020B0602020104020603" pitchFamily="34" charset="77"/>
              </a:rPr>
            </a:br>
            <a:r>
              <a:rPr lang="fr-FR" sz="2000" b="0" i="0" u="none" strike="noStrike" dirty="0">
                <a:effectLst/>
                <a:latin typeface="Tw Cen MT" panose="020B0602020104020603" pitchFamily="34" charset="77"/>
              </a:rPr>
              <a:t>(en interne et en externe)</a:t>
            </a:r>
            <a:endParaRPr lang="en-US" sz="2000" b="0" i="0" u="none" strike="noStrike" dirty="0">
              <a:effectLst/>
              <a:latin typeface="Tw Cen MT" panose="020B0602020104020603" pitchFamily="34" charset="77"/>
            </a:endParaRPr>
          </a:p>
        </p:txBody>
      </p:sp>
      <p:pic>
        <p:nvPicPr>
          <p:cNvPr id="9" name="Graphique 8" descr="Case cochée avec un remplissage uni">
            <a:extLst>
              <a:ext uri="{FF2B5EF4-FFF2-40B4-BE49-F238E27FC236}">
                <a16:creationId xmlns:a16="http://schemas.microsoft.com/office/drawing/2014/main" id="{F8CAF12D-B5E4-46F1-47CE-703BA49AAC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2006" y="2615180"/>
            <a:ext cx="401287" cy="401287"/>
          </a:xfrm>
          <a:prstGeom prst="rect">
            <a:avLst/>
          </a:prstGeom>
        </p:spPr>
      </p:pic>
      <p:pic>
        <p:nvPicPr>
          <p:cNvPr id="10" name="Graphique 9" descr="Case cochée avec un remplissage uni">
            <a:extLst>
              <a:ext uri="{FF2B5EF4-FFF2-40B4-BE49-F238E27FC236}">
                <a16:creationId xmlns:a16="http://schemas.microsoft.com/office/drawing/2014/main" id="{DEFC5DE9-CBB8-9E9C-8ACA-E22B738736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2006" y="3207334"/>
            <a:ext cx="401287" cy="401287"/>
          </a:xfrm>
          <a:prstGeom prst="rect">
            <a:avLst/>
          </a:prstGeom>
        </p:spPr>
      </p:pic>
      <p:pic>
        <p:nvPicPr>
          <p:cNvPr id="11" name="Graphique 10" descr="Case cochée avec un remplissage uni">
            <a:extLst>
              <a:ext uri="{FF2B5EF4-FFF2-40B4-BE49-F238E27FC236}">
                <a16:creationId xmlns:a16="http://schemas.microsoft.com/office/drawing/2014/main" id="{6CDCE1F6-0F07-45C5-4798-F2B9843004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2006" y="3791812"/>
            <a:ext cx="401287" cy="401287"/>
          </a:xfrm>
          <a:prstGeom prst="rect">
            <a:avLst/>
          </a:prstGeom>
        </p:spPr>
      </p:pic>
      <p:pic>
        <p:nvPicPr>
          <p:cNvPr id="12" name="Graphique 11" descr="Case cochée avec un remplissage uni">
            <a:extLst>
              <a:ext uri="{FF2B5EF4-FFF2-40B4-BE49-F238E27FC236}">
                <a16:creationId xmlns:a16="http://schemas.microsoft.com/office/drawing/2014/main" id="{6CC012A4-5DA4-4916-F7F5-FC90E65842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2006" y="4411808"/>
            <a:ext cx="401287" cy="401287"/>
          </a:xfrm>
          <a:prstGeom prst="rect">
            <a:avLst/>
          </a:prstGeom>
        </p:spPr>
      </p:pic>
      <p:pic>
        <p:nvPicPr>
          <p:cNvPr id="16" name="Graphique 15" descr="Mille contour">
            <a:extLst>
              <a:ext uri="{FF2B5EF4-FFF2-40B4-BE49-F238E27FC236}">
                <a16:creationId xmlns:a16="http://schemas.microsoft.com/office/drawing/2014/main" id="{34BA24E4-B24E-E021-5B4E-56675CDBC0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67752" y="5429961"/>
            <a:ext cx="1145628" cy="1145628"/>
          </a:xfrm>
          <a:prstGeom prst="rect">
            <a:avLst/>
          </a:prstGeom>
        </p:spPr>
      </p:pic>
    </p:spTree>
    <p:extLst>
      <p:ext uri="{BB962C8B-B14F-4D97-AF65-F5344CB8AC3E}">
        <p14:creationId xmlns:p14="http://schemas.microsoft.com/office/powerpoint/2010/main" val="2132626174"/>
      </p:ext>
    </p:extLst>
  </p:cSld>
  <p:clrMapOvr>
    <a:overrideClrMapping bg1="lt1" tx1="dk1" bg2="lt2" tx2="dk2" accent1="accent1" accent2="accent2" accent3="accent3" accent4="accent4" accent5="accent5" accent6="accent6" hlink="hlink" folHlink="folHlink"/>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Espace réservé du contenu 2">
            <a:extLst>
              <a:ext uri="{FF2B5EF4-FFF2-40B4-BE49-F238E27FC236}">
                <a16:creationId xmlns:a16="http://schemas.microsoft.com/office/drawing/2014/main" id="{BBFD047E-A079-48E9-9739-1D7F547A1115}"/>
              </a:ext>
            </a:extLst>
          </p:cNvPr>
          <p:cNvSpPr txBox="1">
            <a:spLocks/>
          </p:cNvSpPr>
          <p:nvPr/>
        </p:nvSpPr>
        <p:spPr>
          <a:xfrm>
            <a:off x="1065970" y="2261427"/>
            <a:ext cx="7552513" cy="460238"/>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4546A"/>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fontAlgn="base">
              <a:buNone/>
            </a:pPr>
            <a:r>
              <a:rPr lang="fr-FR" b="1" u="none" strike="noStrike" dirty="0">
                <a:effectLst/>
              </a:rPr>
              <a:t>Quelles sont les instances extérieures au Luxembourg ? </a:t>
            </a:r>
            <a:r>
              <a:rPr lang="en-US" b="0" u="none" strike="noStrike" dirty="0">
                <a:effectLst/>
              </a:rPr>
              <a:t>​</a:t>
            </a:r>
          </a:p>
          <a:p>
            <a:pPr marL="0" indent="0" algn="l" rtl="0" fontAlgn="base">
              <a:buNone/>
            </a:pPr>
            <a:r>
              <a:rPr lang="fr-FR" b="0" i="0" u="none" strike="noStrike" dirty="0">
                <a:effectLst/>
              </a:rPr>
              <a:t>​</a:t>
            </a:r>
          </a:p>
          <a:p>
            <a:pPr marL="0" indent="0" algn="l" rtl="0" fontAlgn="base">
              <a:buNone/>
            </a:pPr>
            <a:r>
              <a:rPr lang="fr-FR" b="0" i="0" u="none" strike="noStrike" dirty="0">
                <a:effectLst/>
              </a:rPr>
              <a:t>​</a:t>
            </a:r>
          </a:p>
          <a:p>
            <a:pPr marL="0" indent="0" algn="l" rtl="0" fontAlgn="base">
              <a:buNone/>
            </a:pPr>
            <a:r>
              <a:rPr lang="fr-FR" b="0" i="0" u="none" strike="noStrike" dirty="0">
                <a:effectLst/>
              </a:rPr>
              <a:t>​</a:t>
            </a:r>
          </a:p>
        </p:txBody>
      </p:sp>
      <p:sp>
        <p:nvSpPr>
          <p:cNvPr id="9" name="Titre 3">
            <a:extLst>
              <a:ext uri="{FF2B5EF4-FFF2-40B4-BE49-F238E27FC236}">
                <a16:creationId xmlns:a16="http://schemas.microsoft.com/office/drawing/2014/main" id="{A096351B-9C77-A944-BD3A-1DA5C3559D28}"/>
              </a:ext>
            </a:extLst>
          </p:cNvPr>
          <p:cNvSpPr>
            <a:spLocks noGrp="1"/>
          </p:cNvSpPr>
          <p:nvPr>
            <p:ph type="title"/>
          </p:nvPr>
        </p:nvSpPr>
        <p:spPr>
          <a:xfrm>
            <a:off x="1659834" y="863600"/>
            <a:ext cx="7036904" cy="1325563"/>
          </a:xfrm>
        </p:spPr>
        <p:txBody>
          <a:bodyPr>
            <a:normAutofit/>
          </a:bodyPr>
          <a:lstStyle/>
          <a:p>
            <a:br>
              <a:rPr lang="fr-FR" sz="2900" b="1" dirty="0">
                <a:latin typeface="TW Cen MT"/>
                <a:cs typeface="Calibri" panose="020F0502020204030204"/>
              </a:rPr>
            </a:br>
            <a:r>
              <a:rPr lang="fr-FR" sz="2900" b="1" dirty="0">
                <a:latin typeface="TW Cen MT"/>
                <a:cs typeface="Calibri" panose="020F0502020204030204"/>
              </a:rPr>
              <a:t>5. Accueil de la parole : orienter</a:t>
            </a:r>
            <a:endParaRPr lang="fr-FR" sz="2900" dirty="0"/>
          </a:p>
        </p:txBody>
      </p:sp>
      <p:sp>
        <p:nvSpPr>
          <p:cNvPr id="11" name="ZoneTexte 10">
            <a:extLst>
              <a:ext uri="{FF2B5EF4-FFF2-40B4-BE49-F238E27FC236}">
                <a16:creationId xmlns:a16="http://schemas.microsoft.com/office/drawing/2014/main" id="{40F1EBB6-03BE-CB69-287D-F9BAC58D49FE}"/>
              </a:ext>
            </a:extLst>
          </p:cNvPr>
          <p:cNvSpPr txBox="1"/>
          <p:nvPr/>
        </p:nvSpPr>
        <p:spPr>
          <a:xfrm>
            <a:off x="1065970" y="3212350"/>
            <a:ext cx="2959235" cy="2139047"/>
          </a:xfrm>
          <a:prstGeom prst="rect">
            <a:avLst/>
          </a:prstGeom>
          <a:noFill/>
        </p:spPr>
        <p:txBody>
          <a:bodyPr wrap="square" rtlCol="0">
            <a:spAutoFit/>
          </a:bodyPr>
          <a:lstStyle/>
          <a:p>
            <a:pPr marL="0" indent="0" algn="l" rtl="0" fontAlgn="base">
              <a:buNone/>
            </a:pPr>
            <a:r>
              <a:rPr lang="fr-FR" sz="1900" b="1" u="none" strike="noStrike" dirty="0">
                <a:solidFill>
                  <a:srgbClr val="44546A"/>
                </a:solidFill>
                <a:effectLst/>
                <a:latin typeface="Tw Cen MT" panose="020B0602020104020603" pitchFamily="34" charset="77"/>
              </a:rPr>
              <a:t>Cesas - Centre national </a:t>
            </a:r>
            <a:br>
              <a:rPr lang="fr-FR" sz="1900" b="1" u="none" strike="noStrike" dirty="0">
                <a:solidFill>
                  <a:srgbClr val="44546A"/>
                </a:solidFill>
                <a:effectLst/>
                <a:latin typeface="Tw Cen MT" panose="020B0602020104020603" pitchFamily="34" charset="77"/>
              </a:rPr>
            </a:br>
            <a:r>
              <a:rPr lang="fr-FR" sz="1900" b="1" u="none" strike="noStrike" dirty="0">
                <a:solidFill>
                  <a:srgbClr val="44546A"/>
                </a:solidFill>
                <a:effectLst/>
                <a:latin typeface="Tw Cen MT" panose="020B0602020104020603" pitchFamily="34" charset="77"/>
              </a:rPr>
              <a:t>de référence pour la promotion de la Santé</a:t>
            </a:r>
            <a:r>
              <a:rPr lang="fr-FR" sz="1900" b="0" u="none" strike="noStrike" dirty="0">
                <a:solidFill>
                  <a:srgbClr val="44546A"/>
                </a:solidFill>
                <a:effectLst/>
                <a:latin typeface="Tw Cen MT" panose="020B0602020104020603" pitchFamily="34" charset="77"/>
              </a:rPr>
              <a:t> </a:t>
            </a:r>
            <a:br>
              <a:rPr lang="fr-FR" sz="1900" b="0" u="none" strike="noStrike" dirty="0">
                <a:solidFill>
                  <a:srgbClr val="44546A"/>
                </a:solidFill>
                <a:effectLst/>
                <a:latin typeface="Tw Cen MT" panose="020B0602020104020603" pitchFamily="34" charset="77"/>
              </a:rPr>
            </a:br>
            <a:r>
              <a:rPr lang="fr-FR" sz="1900" b="0" u="none" strike="noStrike" dirty="0">
                <a:solidFill>
                  <a:srgbClr val="44546A"/>
                </a:solidFill>
                <a:effectLst/>
                <a:latin typeface="Tw Cen MT" panose="020B0602020104020603" pitchFamily="34" charset="77"/>
              </a:rPr>
              <a:t>Affective et Sexuelle​</a:t>
            </a:r>
          </a:p>
          <a:p>
            <a:pPr marL="0" indent="0" algn="l" rtl="0" fontAlgn="base">
              <a:buNone/>
            </a:pPr>
            <a:r>
              <a:rPr lang="fr-FR" sz="1900" b="0" u="sng" strike="noStrike" dirty="0">
                <a:solidFill>
                  <a:srgbClr val="AFBEDD"/>
                </a:solidFill>
                <a:effectLst/>
                <a:latin typeface="Tw Cen MT" panose="020B0602020104020603" pitchFamily="34" charset="77"/>
                <a:hlinkClick r:id="rId2">
                  <a:extLst>
                    <a:ext uri="{A12FA001-AC4F-418D-AE19-62706E023703}">
                      <ahyp:hlinkClr xmlns:ahyp="http://schemas.microsoft.com/office/drawing/2018/hyperlinkcolor" val="tx"/>
                    </a:ext>
                  </a:extLst>
                </a:hlinkClick>
              </a:rPr>
              <a:t>contact@cesas.lu</a:t>
            </a:r>
            <a:r>
              <a:rPr lang="fr-FR" sz="1900" b="0" u="none" strike="noStrike" dirty="0">
                <a:solidFill>
                  <a:srgbClr val="AFBEDD"/>
                </a:solidFill>
                <a:effectLst/>
                <a:latin typeface="Tw Cen MT" panose="020B0602020104020603" pitchFamily="34" charset="77"/>
                <a:hlinkClick r:id="rId2">
                  <a:extLst>
                    <a:ext uri="{A12FA001-AC4F-418D-AE19-62706E023703}">
                      <ahyp:hlinkClr xmlns:ahyp="http://schemas.microsoft.com/office/drawing/2018/hyperlinkcolor" val="tx"/>
                    </a:ext>
                  </a:extLst>
                </a:hlinkClick>
              </a:rPr>
              <a:t>​</a:t>
            </a:r>
            <a:endParaRPr lang="fr-FR" sz="1900" b="0" u="none" strike="noStrike" dirty="0">
              <a:solidFill>
                <a:srgbClr val="AFBEDD"/>
              </a:solidFill>
              <a:effectLst/>
              <a:latin typeface="Tw Cen MT" panose="020B0602020104020603" pitchFamily="34" charset="77"/>
            </a:endParaRPr>
          </a:p>
          <a:p>
            <a:pPr marL="0" indent="0" algn="l" rtl="0" fontAlgn="base">
              <a:buNone/>
            </a:pPr>
            <a:r>
              <a:rPr lang="fr-FR" sz="1900" b="0" u="none" strike="noStrike" dirty="0">
                <a:solidFill>
                  <a:srgbClr val="AFBEDD"/>
                </a:solidFill>
                <a:effectLst/>
                <a:latin typeface="Tw Cen MT" panose="020B0602020104020603" pitchFamily="34" charset="77"/>
              </a:rPr>
              <a:t>(+352) 28 56 94</a:t>
            </a:r>
            <a:r>
              <a:rPr lang="en-US" sz="1900" b="0" u="none" strike="noStrike" dirty="0">
                <a:solidFill>
                  <a:srgbClr val="AFBEDD"/>
                </a:solidFill>
                <a:effectLst/>
                <a:latin typeface="Tw Cen MT" panose="020B0602020104020603" pitchFamily="34" charset="77"/>
              </a:rPr>
              <a:t>​</a:t>
            </a:r>
          </a:p>
          <a:p>
            <a:endParaRPr lang="fr-FR" sz="1900" dirty="0">
              <a:solidFill>
                <a:srgbClr val="44546A"/>
              </a:solidFill>
              <a:latin typeface="Tw Cen MT" panose="020B0602020104020603" pitchFamily="34" charset="77"/>
            </a:endParaRPr>
          </a:p>
        </p:txBody>
      </p:sp>
      <p:sp>
        <p:nvSpPr>
          <p:cNvPr id="12" name="ZoneTexte 11">
            <a:extLst>
              <a:ext uri="{FF2B5EF4-FFF2-40B4-BE49-F238E27FC236}">
                <a16:creationId xmlns:a16="http://schemas.microsoft.com/office/drawing/2014/main" id="{DDF637DF-7C24-156F-0773-DAA35CDD905F}"/>
              </a:ext>
            </a:extLst>
          </p:cNvPr>
          <p:cNvSpPr txBox="1"/>
          <p:nvPr/>
        </p:nvSpPr>
        <p:spPr>
          <a:xfrm>
            <a:off x="5118797" y="3212350"/>
            <a:ext cx="2483844" cy="1585049"/>
          </a:xfrm>
          <a:prstGeom prst="rect">
            <a:avLst/>
          </a:prstGeom>
          <a:noFill/>
        </p:spPr>
        <p:txBody>
          <a:bodyPr wrap="square" rtlCol="0">
            <a:spAutoFit/>
          </a:bodyPr>
          <a:lstStyle/>
          <a:p>
            <a:pPr marL="0" indent="0" algn="l" rtl="0" fontAlgn="base">
              <a:buNone/>
            </a:pPr>
            <a:r>
              <a:rPr lang="fr-FR" sz="1900" b="1" u="none" strike="noStrike" dirty="0">
                <a:solidFill>
                  <a:srgbClr val="44546A"/>
                </a:solidFill>
                <a:effectLst/>
                <a:latin typeface="Tw Cen MT" panose="020B0602020104020603" pitchFamily="34" charset="77"/>
              </a:rPr>
              <a:t>CET - Centre pour l'égalité de traitement</a:t>
            </a:r>
            <a:r>
              <a:rPr lang="fr-FR" sz="1900" b="0" u="none" strike="noStrike" dirty="0">
                <a:solidFill>
                  <a:srgbClr val="44546A"/>
                </a:solidFill>
                <a:effectLst/>
                <a:latin typeface="Tw Cen MT" panose="020B0602020104020603" pitchFamily="34" charset="77"/>
              </a:rPr>
              <a:t>​</a:t>
            </a:r>
          </a:p>
          <a:p>
            <a:pPr marL="0" indent="0" algn="l" rtl="0" fontAlgn="base">
              <a:buNone/>
            </a:pPr>
            <a:r>
              <a:rPr lang="fr-FR" sz="1900" b="0" u="sng" strike="noStrike" dirty="0">
                <a:solidFill>
                  <a:srgbClr val="AFBEDD"/>
                </a:solidFill>
                <a:effectLst/>
                <a:latin typeface="Tw Cen MT" panose="020B0602020104020603" pitchFamily="34" charset="77"/>
                <a:hlinkClick r:id="rId3">
                  <a:extLst>
                    <a:ext uri="{A12FA001-AC4F-418D-AE19-62706E023703}">
                      <ahyp:hlinkClr xmlns:ahyp="http://schemas.microsoft.com/office/drawing/2018/hyperlinkcolor" val="tx"/>
                    </a:ext>
                  </a:extLst>
                </a:hlinkClick>
              </a:rPr>
              <a:t>info@cet.lu</a:t>
            </a:r>
            <a:r>
              <a:rPr lang="fr-FR" sz="1900" b="0" u="none" strike="noStrike">
                <a:solidFill>
                  <a:srgbClr val="AFBEDD"/>
                </a:solidFill>
                <a:effectLst/>
                <a:latin typeface="Tw Cen MT" panose="020B0602020104020603" pitchFamily="34" charset="77"/>
                <a:hlinkClick r:id="rId3">
                  <a:extLst>
                    <a:ext uri="{A12FA001-AC4F-418D-AE19-62706E023703}">
                      <ahyp:hlinkClr xmlns:ahyp="http://schemas.microsoft.com/office/drawing/2018/hyperlinkcolor" val="tx"/>
                    </a:ext>
                  </a:extLst>
                </a:hlinkClick>
              </a:rPr>
              <a:t>​</a:t>
            </a:r>
            <a:endParaRPr lang="fr-FR" sz="1900" b="0" u="none" strike="noStrike">
              <a:solidFill>
                <a:srgbClr val="AFBEDD"/>
              </a:solidFill>
              <a:effectLst/>
              <a:latin typeface="Tw Cen MT" panose="020B0602020104020603" pitchFamily="34" charset="77"/>
            </a:endParaRPr>
          </a:p>
          <a:p>
            <a:pPr marL="0" indent="0" algn="l" rtl="0" fontAlgn="base">
              <a:buNone/>
            </a:pPr>
            <a:r>
              <a:rPr lang="fr-FR" sz="1900" b="0" u="none" strike="noStrike" dirty="0">
                <a:solidFill>
                  <a:srgbClr val="AFBEDD"/>
                </a:solidFill>
                <a:effectLst/>
                <a:latin typeface="Tw Cen MT" panose="020B0602020104020603" pitchFamily="34" charset="77"/>
              </a:rPr>
              <a:t>(+352) 28 37 36 35​</a:t>
            </a:r>
          </a:p>
          <a:p>
            <a:endParaRPr lang="fr-FR" sz="1900" dirty="0">
              <a:solidFill>
                <a:srgbClr val="44546A"/>
              </a:solidFill>
              <a:latin typeface="Tw Cen MT" panose="020B0602020104020603" pitchFamily="34" charset="77"/>
            </a:endParaRPr>
          </a:p>
        </p:txBody>
      </p:sp>
      <p:pic>
        <p:nvPicPr>
          <p:cNvPr id="14" name="Graphique 13" descr="Enveloppe contour">
            <a:extLst>
              <a:ext uri="{FF2B5EF4-FFF2-40B4-BE49-F238E27FC236}">
                <a16:creationId xmlns:a16="http://schemas.microsoft.com/office/drawing/2014/main" id="{1EA0ADFE-00EA-7D46-5D1A-4B75B49AF2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520972">
            <a:off x="7602940" y="932813"/>
            <a:ext cx="732305" cy="732305"/>
          </a:xfrm>
          <a:prstGeom prst="rect">
            <a:avLst/>
          </a:prstGeom>
        </p:spPr>
      </p:pic>
      <p:pic>
        <p:nvPicPr>
          <p:cNvPr id="16" name="Graphique 15" descr="Vibration du téléphone contour">
            <a:extLst>
              <a:ext uri="{FF2B5EF4-FFF2-40B4-BE49-F238E27FC236}">
                <a16:creationId xmlns:a16="http://schemas.microsoft.com/office/drawing/2014/main" id="{2F142309-214F-940C-BE7A-C51FAAA445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64433" y="1823010"/>
            <a:ext cx="732305" cy="732305"/>
          </a:xfrm>
          <a:prstGeom prst="rect">
            <a:avLst/>
          </a:prstGeom>
        </p:spPr>
      </p:pic>
      <p:cxnSp>
        <p:nvCxnSpPr>
          <p:cNvPr id="18" name="Connecteur droit 17">
            <a:extLst>
              <a:ext uri="{FF2B5EF4-FFF2-40B4-BE49-F238E27FC236}">
                <a16:creationId xmlns:a16="http://schemas.microsoft.com/office/drawing/2014/main" id="{E28722AE-D5A1-A5DD-8DFA-7140F4F2C1B5}"/>
              </a:ext>
            </a:extLst>
          </p:cNvPr>
          <p:cNvCxnSpPr>
            <a:cxnSpLocks/>
          </p:cNvCxnSpPr>
          <p:nvPr/>
        </p:nvCxnSpPr>
        <p:spPr>
          <a:xfrm>
            <a:off x="1177159" y="3107247"/>
            <a:ext cx="1271751" cy="0"/>
          </a:xfrm>
          <a:prstGeom prst="line">
            <a:avLst/>
          </a:prstGeom>
          <a:ln w="28575">
            <a:solidFill>
              <a:srgbClr val="AFBEDD"/>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05364CF6-A9DF-B4F8-DC52-5C7FBF6A2EB6}"/>
              </a:ext>
            </a:extLst>
          </p:cNvPr>
          <p:cNvCxnSpPr>
            <a:cxnSpLocks/>
          </p:cNvCxnSpPr>
          <p:nvPr/>
        </p:nvCxnSpPr>
        <p:spPr>
          <a:xfrm>
            <a:off x="5196536" y="3096737"/>
            <a:ext cx="2707243" cy="0"/>
          </a:xfrm>
          <a:prstGeom prst="line">
            <a:avLst/>
          </a:prstGeom>
          <a:ln w="28575">
            <a:solidFill>
              <a:srgbClr val="AFBEDD"/>
            </a:solidFill>
          </a:ln>
        </p:spPr>
        <p:style>
          <a:lnRef idx="1">
            <a:schemeClr val="accent1"/>
          </a:lnRef>
          <a:fillRef idx="0">
            <a:schemeClr val="accent1"/>
          </a:fillRef>
          <a:effectRef idx="0">
            <a:schemeClr val="accent1"/>
          </a:effectRef>
          <a:fontRef idx="minor">
            <a:schemeClr val="tx1"/>
          </a:fontRef>
        </p:style>
      </p:cxnSp>
      <p:pic>
        <p:nvPicPr>
          <p:cNvPr id="26" name="Graphique 25" descr="Ajouter contour">
            <a:extLst>
              <a:ext uri="{FF2B5EF4-FFF2-40B4-BE49-F238E27FC236}">
                <a16:creationId xmlns:a16="http://schemas.microsoft.com/office/drawing/2014/main" id="{1E9B47F8-D78D-1974-D8B3-39A1CFF5AC7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37734">
            <a:off x="8264965" y="451077"/>
            <a:ext cx="454255" cy="454255"/>
          </a:xfrm>
          <a:prstGeom prst="rect">
            <a:avLst/>
          </a:prstGeom>
        </p:spPr>
      </p:pic>
    </p:spTree>
    <p:extLst>
      <p:ext uri="{BB962C8B-B14F-4D97-AF65-F5344CB8AC3E}">
        <p14:creationId xmlns:p14="http://schemas.microsoft.com/office/powerpoint/2010/main" val="1011788035"/>
      </p:ext>
    </p:extLst>
  </p:cSld>
  <p:clrMapOvr>
    <a:overrideClrMapping bg1="lt1" tx1="dk1" bg2="lt2" tx2="dk2" accent1="accent1" accent2="accent2" accent3="accent3" accent4="accent4" accent5="accent5" accent6="accent6" hlink="hlink" folHlink="folHlink"/>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B005E3E1-4F11-088D-877F-5F0D87AE3F02}"/>
              </a:ext>
            </a:extLst>
          </p:cNvPr>
          <p:cNvSpPr txBox="1">
            <a:spLocks/>
          </p:cNvSpPr>
          <p:nvPr/>
        </p:nvSpPr>
        <p:spPr>
          <a:xfrm>
            <a:off x="1065970" y="1673362"/>
            <a:ext cx="7552513" cy="4351338"/>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4546A"/>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rtl="0" fontAlgn="base">
              <a:buNone/>
            </a:pPr>
            <a:r>
              <a:rPr lang="fr-FR" b="0" i="0" u="none" strike="noStrike" dirty="0">
                <a:effectLst/>
              </a:rPr>
              <a:t>En parallèle et/ou après les différentes étapes que vous avez pu voir tout au long de ce chapitre, il existe également des outils à mobiliser pour accompagner les personnes confrontées à ce type de situation. </a:t>
            </a:r>
            <a:r>
              <a:rPr lang="en-US" b="0" i="0" u="none" strike="noStrike" dirty="0">
                <a:effectLst/>
              </a:rPr>
              <a:t>​</a:t>
            </a:r>
          </a:p>
          <a:p>
            <a:pPr marL="0" indent="0" rtl="0" fontAlgn="base">
              <a:buNone/>
            </a:pPr>
            <a:r>
              <a:rPr lang="fr-FR" b="0" i="0" u="none" strike="noStrike" dirty="0">
                <a:effectLst/>
              </a:rPr>
              <a:t>​</a:t>
            </a:r>
          </a:p>
          <a:p>
            <a:pPr marL="0" indent="0" rtl="0" fontAlgn="base">
              <a:buNone/>
            </a:pPr>
            <a:r>
              <a:rPr lang="fr-FR" b="1" i="0" u="none" strike="noStrike" dirty="0">
                <a:effectLst/>
              </a:rPr>
              <a:t>Quelques exemples de pistes d'action :​</a:t>
            </a:r>
          </a:p>
          <a:p>
            <a:pPr marL="342900" lvl="1" indent="0" fontAlgn="base">
              <a:buNone/>
            </a:pPr>
            <a:r>
              <a:rPr lang="fr-FR" sz="2000" b="0" i="0" u="none" strike="noStrike" dirty="0">
                <a:effectLst/>
                <a:latin typeface="Tw Cen MT" panose="020B0602020104020603" pitchFamily="34" charset="77"/>
              </a:rPr>
              <a:t>Orienter la victime vers une prise en charge spécialisée (médecin, psychologue, thérapeute, etc.)​</a:t>
            </a:r>
          </a:p>
          <a:p>
            <a:pPr marL="342900" lvl="1" indent="0" fontAlgn="base">
              <a:buNone/>
            </a:pPr>
            <a:r>
              <a:rPr lang="fr-FR" sz="2000" b="0" i="0" u="none" strike="noStrike" dirty="0">
                <a:effectLst/>
                <a:latin typeface="Tw Cen MT" panose="020B0602020104020603" pitchFamily="34" charset="77"/>
              </a:rPr>
              <a:t>Mettre en place une aide sociale</a:t>
            </a:r>
            <a:r>
              <a:rPr lang="fr-FR" sz="2000" b="0" i="0" u="none" dirty="0">
                <a:effectLst/>
                <a:latin typeface="Tw Cen MT" panose="020B0602020104020603" pitchFamily="34" charset="77"/>
              </a:rPr>
              <a:t> </a:t>
            </a:r>
            <a:r>
              <a:rPr lang="fr-FR" sz="2000" b="0" i="0" u="none" strike="noStrike" dirty="0">
                <a:effectLst/>
                <a:latin typeface="Tw Cen MT" panose="020B0602020104020603" pitchFamily="34" charset="77"/>
              </a:rPr>
              <a:t>et judiciaire ​</a:t>
            </a:r>
          </a:p>
          <a:p>
            <a:pPr marL="342900" lvl="1" indent="0" fontAlgn="base">
              <a:buNone/>
            </a:pPr>
            <a:r>
              <a:rPr lang="fr-FR" sz="2000" b="0" i="0" u="none" strike="noStrike" dirty="0">
                <a:effectLst/>
                <a:latin typeface="Tw Cen MT" panose="020B0602020104020603" pitchFamily="34" charset="77"/>
              </a:rPr>
              <a:t>Assurer la continuité des soins et de la prise en charge (aider à la prise de rendez-vous, soutien lors de démarches administratives et judiciaires, etc.)</a:t>
            </a:r>
            <a:r>
              <a:rPr lang="en-US" sz="2000" b="0" i="0" u="none" strike="noStrike" dirty="0">
                <a:effectLst/>
                <a:latin typeface="Tw Cen MT" panose="020B0602020104020603" pitchFamily="34" charset="77"/>
              </a:rPr>
              <a:t>​</a:t>
            </a:r>
          </a:p>
          <a:p>
            <a:pPr marL="0" indent="0" rtl="0" fontAlgn="base">
              <a:buNone/>
            </a:pPr>
            <a:r>
              <a:rPr lang="fr-FR" b="0" i="0" u="none" strike="noStrike" dirty="0">
                <a:effectLst/>
              </a:rPr>
              <a:t>​</a:t>
            </a:r>
          </a:p>
          <a:p>
            <a:pPr marL="0" indent="0" rtl="0" fontAlgn="base">
              <a:buNone/>
            </a:pPr>
            <a:r>
              <a:rPr lang="fr-FR" b="0" i="0" u="none" strike="noStrike" dirty="0">
                <a:effectLst/>
              </a:rPr>
              <a:t>Pour aller plus loin sur ce dernier point, nous vous proposons de découvrir les bonnes pratiques de l'organisation CAMELEON, qui est une association partenaire de l'ONGD Coopération Humanitaire Luxembourg.</a:t>
            </a:r>
            <a:endParaRPr lang="en-US" b="0" i="0" u="none" strike="noStrike" dirty="0">
              <a:effectLst/>
            </a:endParaRPr>
          </a:p>
        </p:txBody>
      </p:sp>
      <p:sp>
        <p:nvSpPr>
          <p:cNvPr id="7" name="Titre 3">
            <a:extLst>
              <a:ext uri="{FF2B5EF4-FFF2-40B4-BE49-F238E27FC236}">
                <a16:creationId xmlns:a16="http://schemas.microsoft.com/office/drawing/2014/main" id="{B50146C3-8A15-7AD0-705A-E296B341469B}"/>
              </a:ext>
            </a:extLst>
          </p:cNvPr>
          <p:cNvSpPr txBox="1">
            <a:spLocks/>
          </p:cNvSpPr>
          <p:nvPr/>
        </p:nvSpPr>
        <p:spPr>
          <a:xfrm>
            <a:off x="1659834" y="464207"/>
            <a:ext cx="7036904" cy="13255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br>
              <a:rPr lang="fr-FR" dirty="0">
                <a:latin typeface="TW Cen MT"/>
                <a:cs typeface="Calibri" panose="020F0502020204030204"/>
              </a:rPr>
            </a:br>
            <a:r>
              <a:rPr lang="fr-FR" dirty="0">
                <a:latin typeface="TW Cen MT"/>
                <a:cs typeface="Calibri" panose="020F0502020204030204"/>
              </a:rPr>
              <a:t>6. Accompagner</a:t>
            </a:r>
            <a:endParaRPr lang="fr-FR" dirty="0"/>
          </a:p>
        </p:txBody>
      </p:sp>
      <p:pic>
        <p:nvPicPr>
          <p:cNvPr id="16" name="Graphique 15" descr="Ligne fléchée : légèrement incurvée avec un remplissage uni">
            <a:extLst>
              <a:ext uri="{FF2B5EF4-FFF2-40B4-BE49-F238E27FC236}">
                <a16:creationId xmlns:a16="http://schemas.microsoft.com/office/drawing/2014/main" id="{3CAB46F8-7B89-655E-FB98-DD1CEC6EA4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15" y="3281855"/>
            <a:ext cx="457200" cy="457200"/>
          </a:xfrm>
          <a:prstGeom prst="rect">
            <a:avLst/>
          </a:prstGeom>
        </p:spPr>
      </p:pic>
      <p:pic>
        <p:nvPicPr>
          <p:cNvPr id="17" name="Graphique 16" descr="Ligne fléchée : légèrement incurvée avec un remplissage uni">
            <a:extLst>
              <a:ext uri="{FF2B5EF4-FFF2-40B4-BE49-F238E27FC236}">
                <a16:creationId xmlns:a16="http://schemas.microsoft.com/office/drawing/2014/main" id="{A3F62FF7-D88A-C48A-8443-AB7A6F847E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15" y="3859924"/>
            <a:ext cx="457200" cy="457200"/>
          </a:xfrm>
          <a:prstGeom prst="rect">
            <a:avLst/>
          </a:prstGeom>
        </p:spPr>
      </p:pic>
      <p:pic>
        <p:nvPicPr>
          <p:cNvPr id="18" name="Graphique 17" descr="Ligne fléchée : légèrement incurvée avec un remplissage uni">
            <a:extLst>
              <a:ext uri="{FF2B5EF4-FFF2-40B4-BE49-F238E27FC236}">
                <a16:creationId xmlns:a16="http://schemas.microsoft.com/office/drawing/2014/main" id="{332CE777-AB64-13A4-BE03-89B95CB530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715" y="4227786"/>
            <a:ext cx="457200" cy="457200"/>
          </a:xfrm>
          <a:prstGeom prst="rect">
            <a:avLst/>
          </a:prstGeom>
        </p:spPr>
      </p:pic>
    </p:spTree>
    <p:extLst>
      <p:ext uri="{BB962C8B-B14F-4D97-AF65-F5344CB8AC3E}">
        <p14:creationId xmlns:p14="http://schemas.microsoft.com/office/powerpoint/2010/main" val="266166106"/>
      </p:ext>
    </p:extLst>
  </p:cSld>
  <p:clrMapOvr>
    <a:overrideClrMapping bg1="lt1" tx1="dk1" bg2="lt2" tx2="dk2" accent1="accent1" accent2="accent2" accent3="accent3" accent4="accent4" accent5="accent5" accent6="accent6" hlink="hlink" folHlink="folHlink"/>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Espace réservé du contenu 2">
            <a:extLst>
              <a:ext uri="{FF2B5EF4-FFF2-40B4-BE49-F238E27FC236}">
                <a16:creationId xmlns:a16="http://schemas.microsoft.com/office/drawing/2014/main" id="{730FDE1D-906E-869B-2D87-A08E93A2A7F5}"/>
              </a:ext>
            </a:extLst>
          </p:cNvPr>
          <p:cNvSpPr txBox="1">
            <a:spLocks/>
          </p:cNvSpPr>
          <p:nvPr/>
        </p:nvSpPr>
        <p:spPr>
          <a:xfrm>
            <a:off x="1327772" y="2794251"/>
            <a:ext cx="7341215" cy="2395267"/>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4546A"/>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rtl="0" fontAlgn="base">
              <a:buNone/>
            </a:pPr>
            <a:r>
              <a:rPr lang="fr-FR" sz="1900" b="0" i="0" u="none" strike="noStrike" dirty="0">
                <a:effectLst/>
              </a:rPr>
              <a:t>Coopération Humanitaire Luxembourg (CHL) est partenaire de CAMELEON Association, qui est une structure intervenant aux Philippines et au Népal pour accueillir, protéger et permettre la reconstruction de jeunes filles victimes de violences.</a:t>
            </a:r>
            <a:r>
              <a:rPr lang="en-US" sz="1900" b="0" i="0" u="none" strike="noStrike" dirty="0">
                <a:effectLst/>
              </a:rPr>
              <a:t>​</a:t>
            </a:r>
            <a:br>
              <a:rPr lang="en-US" sz="1900" b="0" i="0" u="none" strike="noStrike" dirty="0">
                <a:effectLst/>
              </a:rPr>
            </a:br>
            <a:endParaRPr lang="fr-FR" sz="1900" b="0" i="0" u="none" strike="noStrike" dirty="0">
              <a:effectLst/>
            </a:endParaRPr>
          </a:p>
          <a:p>
            <a:pPr marL="0" indent="0" rtl="0" fontAlgn="base">
              <a:buNone/>
            </a:pPr>
            <a:r>
              <a:rPr lang="fr-FR" sz="1900" b="0" i="0" u="none" strike="noStrike" dirty="0">
                <a:effectLst/>
              </a:rPr>
              <a:t>Le travail effectué par CAMELEON, avec le soutien de CHL, est un bon exemple de bonnes pratiques en termes de ce qu'il est possible de faire pour aller plus loin dans l'accompagnement sur le terrain. </a:t>
            </a:r>
            <a:endParaRPr lang="fr-FR" sz="1900" b="0" i="0" u="none" strike="sngStrike" dirty="0">
              <a:effectLst/>
            </a:endParaRPr>
          </a:p>
        </p:txBody>
      </p:sp>
      <p:sp>
        <p:nvSpPr>
          <p:cNvPr id="10" name="Titre 3">
            <a:extLst>
              <a:ext uri="{FF2B5EF4-FFF2-40B4-BE49-F238E27FC236}">
                <a16:creationId xmlns:a16="http://schemas.microsoft.com/office/drawing/2014/main" id="{F4DFC3E1-B0F3-0F7E-5F40-C845B1CCF273}"/>
              </a:ext>
            </a:extLst>
          </p:cNvPr>
          <p:cNvSpPr txBox="1">
            <a:spLocks/>
          </p:cNvSpPr>
          <p:nvPr/>
        </p:nvSpPr>
        <p:spPr>
          <a:xfrm>
            <a:off x="1659834" y="464207"/>
            <a:ext cx="7557738" cy="206878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br>
              <a:rPr lang="fr-FR" sz="2500" dirty="0">
                <a:latin typeface="TW Cen MT"/>
                <a:cs typeface="Calibri" panose="020F0502020204030204"/>
              </a:rPr>
            </a:br>
            <a:r>
              <a:rPr lang="fr-FR" sz="2800" dirty="0">
                <a:latin typeface="TW Cen MT"/>
                <a:cs typeface="Calibri" panose="020F0502020204030204"/>
              </a:rPr>
              <a:t>6. </a:t>
            </a:r>
            <a:r>
              <a:rPr lang="fr-FR" sz="2800" b="1" i="0" u="none" strike="noStrike" dirty="0">
                <a:effectLst/>
                <a:latin typeface="TW Cen MT" panose="020B0602020104020603" pitchFamily="34" charset="77"/>
              </a:rPr>
              <a:t>Accompagner : </a:t>
            </a:r>
            <a:r>
              <a:rPr lang="fr-FR" sz="2500" b="1" i="0" u="none" strike="noStrike" dirty="0">
                <a:effectLst/>
                <a:latin typeface="TW Cen MT" panose="020B0602020104020603" pitchFamily="34" charset="77"/>
              </a:rPr>
              <a:t>Interview de François PRUM de </a:t>
            </a:r>
            <a:br>
              <a:rPr lang="fr-FR" sz="2500" b="1" i="0" u="none" strike="noStrike" dirty="0">
                <a:effectLst/>
                <a:latin typeface="TW Cen MT" panose="020B0602020104020603" pitchFamily="34" charset="77"/>
              </a:rPr>
            </a:br>
            <a:r>
              <a:rPr lang="fr-FR" sz="2500" b="1" i="0" u="none" strike="noStrike" dirty="0">
                <a:effectLst/>
                <a:latin typeface="TW Cen MT" panose="020B0602020104020603" pitchFamily="34" charset="77"/>
              </a:rPr>
              <a:t>Coopération Humanitaire Luxembourg et de Charlotte</a:t>
            </a:r>
            <a:br>
              <a:rPr lang="fr-FR" sz="2500" b="1" i="0" u="none" strike="noStrike" dirty="0">
                <a:effectLst/>
                <a:latin typeface="TW Cen MT" panose="020B0602020104020603" pitchFamily="34" charset="77"/>
              </a:rPr>
            </a:br>
            <a:r>
              <a:rPr lang="fr-FR" sz="2500" b="1" i="0" u="none" strike="noStrike" dirty="0">
                <a:effectLst/>
                <a:latin typeface="TW Cen MT" panose="020B0602020104020603" pitchFamily="34" charset="77"/>
              </a:rPr>
              <a:t>Pietri</a:t>
            </a:r>
            <a:r>
              <a:rPr lang="fr-FR" sz="2500" dirty="0">
                <a:latin typeface="TW Cen MT" panose="020B0602020104020603" pitchFamily="34" charset="77"/>
              </a:rPr>
              <a:t>, directrice des opérations de l’association </a:t>
            </a:r>
            <a:r>
              <a:rPr lang="fr-FR" sz="2500" b="1" i="0" u="none" strike="noStrike" dirty="0">
                <a:effectLst/>
                <a:latin typeface="TW Cen MT" panose="020B0602020104020603" pitchFamily="34" charset="77"/>
              </a:rPr>
              <a:t>CAMELEON </a:t>
            </a:r>
            <a:r>
              <a:rPr lang="fr-FR" sz="2500" b="0" i="0" u="none" strike="noStrike" dirty="0">
                <a:effectLst/>
                <a:latin typeface="TW Cen MT" panose="020B0602020104020603" pitchFamily="34" charset="77"/>
              </a:rPr>
              <a:t>​</a:t>
            </a:r>
            <a:endParaRPr lang="fr-FR" sz="2500" dirty="0"/>
          </a:p>
        </p:txBody>
      </p:sp>
    </p:spTree>
    <p:extLst>
      <p:ext uri="{BB962C8B-B14F-4D97-AF65-F5344CB8AC3E}">
        <p14:creationId xmlns:p14="http://schemas.microsoft.com/office/powerpoint/2010/main" val="2092833328"/>
      </p:ext>
    </p:extLst>
  </p:cSld>
  <p:clrMapOvr>
    <a:overrideClrMapping bg1="lt1" tx1="dk1" bg2="lt2" tx2="dk2" accent1="accent1" accent2="accent2" accent3="accent3" accent4="accent4" accent5="accent5" accent6="accent6" hlink="hlink" folHlink="folHlink"/>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2">
            <a:extLst>
              <a:ext uri="{FF2B5EF4-FFF2-40B4-BE49-F238E27FC236}">
                <a16:creationId xmlns:a16="http://schemas.microsoft.com/office/drawing/2014/main" id="{91DBA014-C252-6899-9D24-A74B45D13CFB}"/>
              </a:ext>
            </a:extLst>
          </p:cNvPr>
          <p:cNvSpPr txBox="1">
            <a:spLocks/>
          </p:cNvSpPr>
          <p:nvPr/>
        </p:nvSpPr>
        <p:spPr>
          <a:xfrm>
            <a:off x="1065971" y="2219834"/>
            <a:ext cx="7478940" cy="4439667"/>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4546A"/>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900" dirty="0"/>
              <a:t>Caméléon s’est doté d’un set de politiques institutionnelles avec plusieurs focus dont notamment une politique de protection des bénéficiaires contre l’exploitation, les violences, les abus et le harcèlement sexuels envers les bénéficiaires.</a:t>
            </a:r>
          </a:p>
          <a:p>
            <a:pPr marL="0" indent="0">
              <a:buNone/>
            </a:pPr>
            <a:r>
              <a:rPr lang="fr-FR" sz="1900" dirty="0"/>
              <a:t>Dans cette politique, l’association réaffirme le principe de tolérance zéro vis-à̀-vis de l’exploitation, des violences, des abus et du harcèlement sexuels, en particulier envers les enfants et les bénéficiaires. </a:t>
            </a:r>
          </a:p>
          <a:p>
            <a:pPr marL="0" indent="0">
              <a:buNone/>
            </a:pPr>
            <a:r>
              <a:rPr lang="fr-FR" sz="1900" dirty="0"/>
              <a:t>Cette politique s’applique autant à l’association en tant qu’institution qu’à̀ toute personne collaborant avec l’association et notamment : personnes titulaires d’un contrat de travail avec l’association, temporaire ou permanent, administrateurs, consultants, personnels stagiaires, volontaires ou bénévoles, parrains, marraines, ambassadeurs et représentants, bénéficiaires, personnes invitées dans les locaux ou sur le terrain, organisations prestataires et organisations partenaires. </a:t>
            </a:r>
          </a:p>
          <a:p>
            <a:pPr marL="0" indent="0">
              <a:buNone/>
            </a:pPr>
            <a:r>
              <a:rPr lang="fr-FR" sz="1900" dirty="0"/>
              <a:t>En complément de cela, l’association s’est également dotée d’une procédure interne de signalement.</a:t>
            </a:r>
          </a:p>
        </p:txBody>
      </p:sp>
      <p:sp>
        <p:nvSpPr>
          <p:cNvPr id="11" name="Titre 3">
            <a:extLst>
              <a:ext uri="{FF2B5EF4-FFF2-40B4-BE49-F238E27FC236}">
                <a16:creationId xmlns:a16="http://schemas.microsoft.com/office/drawing/2014/main" id="{DFC5F7C7-945C-DAA1-1461-EB20C1996F56}"/>
              </a:ext>
            </a:extLst>
          </p:cNvPr>
          <p:cNvSpPr txBox="1">
            <a:spLocks/>
          </p:cNvSpPr>
          <p:nvPr/>
        </p:nvSpPr>
        <p:spPr>
          <a:xfrm>
            <a:off x="1659834" y="349547"/>
            <a:ext cx="7557738" cy="206878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br>
              <a:rPr lang="fr-FR" sz="2800" dirty="0">
                <a:latin typeface="TW Cen MT"/>
                <a:cs typeface="Calibri" panose="020F0502020204030204"/>
              </a:rPr>
            </a:br>
            <a:r>
              <a:rPr lang="fr-FR" sz="2800" dirty="0">
                <a:latin typeface="TW Cen MT"/>
                <a:cs typeface="Calibri" panose="020F0502020204030204"/>
              </a:rPr>
              <a:t>6. </a:t>
            </a:r>
            <a:r>
              <a:rPr lang="fr-FR" sz="2800" b="1" i="0" u="none" strike="noStrike" dirty="0">
                <a:effectLst/>
                <a:latin typeface="TW Cen MT" panose="020B0602020104020603" pitchFamily="34" charset="77"/>
              </a:rPr>
              <a:t>L’exemple de</a:t>
            </a:r>
            <a:r>
              <a:rPr lang="fr-FR" sz="2500" dirty="0">
                <a:latin typeface="TW Cen MT" panose="020B0602020104020603" pitchFamily="34" charset="77"/>
              </a:rPr>
              <a:t> </a:t>
            </a:r>
            <a:r>
              <a:rPr lang="fr-FR" sz="2500" b="1" i="0" u="none" strike="noStrike" dirty="0">
                <a:effectLst/>
                <a:latin typeface="TW Cen MT" panose="020B0602020104020603" pitchFamily="34" charset="77"/>
              </a:rPr>
              <a:t>Coopération Humanitaire Luxembourg et </a:t>
            </a:r>
            <a:r>
              <a:rPr lang="fr-FR" sz="2500" dirty="0">
                <a:latin typeface="TW Cen MT" panose="020B0602020104020603" pitchFamily="34" charset="77"/>
              </a:rPr>
              <a:t>de l’association </a:t>
            </a:r>
            <a:r>
              <a:rPr lang="fr-FR" sz="2500" b="1" i="0" u="none" strike="noStrike" dirty="0">
                <a:effectLst/>
                <a:latin typeface="TW Cen MT" panose="020B0602020104020603" pitchFamily="34" charset="77"/>
              </a:rPr>
              <a:t>CAMELEON dans le cadre de leur collaboration commune aux Philippines</a:t>
            </a:r>
            <a:r>
              <a:rPr lang="fr-FR" sz="2500" b="0" i="0" u="none" strike="noStrike" dirty="0">
                <a:effectLst/>
                <a:latin typeface="TW Cen MT" panose="020B0602020104020603" pitchFamily="34" charset="77"/>
              </a:rPr>
              <a:t>​</a:t>
            </a:r>
            <a:endParaRPr lang="fr-FR" sz="2500" dirty="0"/>
          </a:p>
        </p:txBody>
      </p:sp>
    </p:spTree>
    <p:extLst>
      <p:ext uri="{BB962C8B-B14F-4D97-AF65-F5344CB8AC3E}">
        <p14:creationId xmlns:p14="http://schemas.microsoft.com/office/powerpoint/2010/main" val="368425951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248550E-66B4-3CD9-CFD8-A165E9F1D09B}"/>
              </a:ext>
            </a:extLst>
          </p:cNvPr>
          <p:cNvSpPr txBox="1">
            <a:spLocks/>
          </p:cNvSpPr>
          <p:nvPr/>
        </p:nvSpPr>
        <p:spPr>
          <a:xfrm>
            <a:off x="1065970" y="2713612"/>
            <a:ext cx="7132099" cy="5568266"/>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4546A"/>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rtl="0" fontAlgn="base">
              <a:buNone/>
            </a:pPr>
            <a:r>
              <a:rPr lang="fr-FR" i="0" u="none" strike="noStrike" dirty="0">
                <a:solidFill>
                  <a:schemeClr val="bg1"/>
                </a:solidFill>
                <a:effectLst/>
                <a:latin typeface="Tw Cen MT" panose="020B0602020104020603" pitchFamily="34" charset="77"/>
              </a:rPr>
              <a:t>Dans ce chapitre, nous avons vu les différents outils que vous avez à votre disposition pour agir à votre niveau face à des faits de violences sexistes et sexuelles. Nous avons également abordé les moyens de prévention et de détection qui peuvent être mis en place en interne, ainsi que les façons de réagir les plus adaptées en fonction de la gravité de la situation et de vos fonctions au sein de la structure. Enfin, nous avons terminé ce dernier chapitre avec la posture à adopter pour accueillir la parole des personnes </a:t>
            </a:r>
            <a:r>
              <a:rPr lang="fr-FR" dirty="0">
                <a:solidFill>
                  <a:schemeClr val="bg1"/>
                </a:solidFill>
              </a:rPr>
              <a:t>présupposées</a:t>
            </a:r>
            <a:r>
              <a:rPr lang="fr-FR" sz="2000" b="1" i="0" u="none" strike="noStrike" dirty="0">
                <a:solidFill>
                  <a:srgbClr val="FF0000"/>
                </a:solidFill>
                <a:effectLst/>
                <a:latin typeface="Tw Cen MT" panose="020B0602020104020603" pitchFamily="34" charset="77"/>
              </a:rPr>
              <a:t> </a:t>
            </a:r>
            <a:r>
              <a:rPr lang="fr-FR" i="0" u="none" strike="noStrike" dirty="0">
                <a:solidFill>
                  <a:schemeClr val="bg1"/>
                </a:solidFill>
                <a:effectLst/>
                <a:latin typeface="Tw Cen MT" panose="020B0602020104020603" pitchFamily="34" charset="77"/>
              </a:rPr>
              <a:t>victimes et les orienter vers les procédures et interlocuteur·ice·s, ainsi que des bonnes pratiques sur l'accompagnement des personnes victimes en parallèle.</a:t>
            </a:r>
            <a:endParaRPr lang="en-US" i="0" u="none" strike="noStrike" dirty="0">
              <a:solidFill>
                <a:schemeClr val="bg1"/>
              </a:solidFill>
              <a:effectLst/>
            </a:endParaRPr>
          </a:p>
        </p:txBody>
      </p:sp>
      <p:sp>
        <p:nvSpPr>
          <p:cNvPr id="9" name="Titre 8">
            <a:extLst>
              <a:ext uri="{FF2B5EF4-FFF2-40B4-BE49-F238E27FC236}">
                <a16:creationId xmlns:a16="http://schemas.microsoft.com/office/drawing/2014/main" id="{F2790D49-318C-15B8-2132-E73E2DCF86DA}"/>
              </a:ext>
            </a:extLst>
          </p:cNvPr>
          <p:cNvSpPr>
            <a:spLocks noGrp="1"/>
          </p:cNvSpPr>
          <p:nvPr>
            <p:ph type="ctrTitle"/>
          </p:nvPr>
        </p:nvSpPr>
        <p:spPr/>
        <p:txBody>
          <a:bodyPr/>
          <a:lstStyle/>
          <a:p>
            <a:r>
              <a:rPr lang="fr-FR" dirty="0"/>
              <a:t>CONCLUSION</a:t>
            </a:r>
          </a:p>
        </p:txBody>
      </p:sp>
    </p:spTree>
    <p:extLst>
      <p:ext uri="{BB962C8B-B14F-4D97-AF65-F5344CB8AC3E}">
        <p14:creationId xmlns:p14="http://schemas.microsoft.com/office/powerpoint/2010/main" val="1094695825"/>
      </p:ext>
    </p:extLst>
  </p:cSld>
  <p:clrMapOvr>
    <a:overrideClrMapping bg1="lt1" tx1="dk1" bg2="lt2" tx2="dk2" accent1="accent1" accent2="accent2" accent3="accent3" accent4="accent4" accent5="accent5" accent6="accent6" hlink="hlink" folHlink="folHlink"/>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33ECE4A5-32AA-263C-BE0E-33F6F098102F}"/>
              </a:ext>
            </a:extLst>
          </p:cNvPr>
          <p:cNvSpPr txBox="1">
            <a:spLocks/>
          </p:cNvSpPr>
          <p:nvPr/>
        </p:nvSpPr>
        <p:spPr>
          <a:xfrm>
            <a:off x="365650" y="2335427"/>
            <a:ext cx="8630069" cy="4176584"/>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4546A"/>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0" fontAlgn="base">
              <a:buNone/>
            </a:pPr>
            <a:r>
              <a:rPr lang="fr-FR" b="0" i="0" u="none" strike="noStrike" dirty="0">
                <a:solidFill>
                  <a:schemeClr val="bg1"/>
                </a:solidFill>
                <a:effectLst/>
              </a:rPr>
              <a:t>Félicitations, vous êtes arrivé·es à a fin de cette formation ! </a:t>
            </a:r>
            <a:br>
              <a:rPr lang="fr-FR" b="0" i="0" u="none" strike="noStrike" dirty="0">
                <a:solidFill>
                  <a:schemeClr val="bg1"/>
                </a:solidFill>
                <a:effectLst/>
              </a:rPr>
            </a:br>
            <a:r>
              <a:rPr lang="fr-FR" b="0" i="0" u="none" strike="noStrike" dirty="0">
                <a:solidFill>
                  <a:schemeClr val="bg1"/>
                </a:solidFill>
                <a:effectLst/>
              </a:rPr>
              <a:t>Merci pour votre participation. Avant de quitter le module, </a:t>
            </a:r>
            <a:br>
              <a:rPr lang="fr-FR" b="0" i="0" u="none" strike="noStrike" dirty="0">
                <a:solidFill>
                  <a:schemeClr val="bg1"/>
                </a:solidFill>
                <a:effectLst/>
              </a:rPr>
            </a:br>
            <a:r>
              <a:rPr lang="fr-FR" b="0" i="0" u="none" strike="noStrike" dirty="0">
                <a:solidFill>
                  <a:schemeClr val="bg1"/>
                </a:solidFill>
                <a:effectLst/>
              </a:rPr>
              <a:t>nous vous invitons à tester vos connaissances sur le lien ci-dessous. </a:t>
            </a:r>
          </a:p>
          <a:p>
            <a:pPr marL="0" indent="0" algn="ctr" rtl="0" fontAlgn="base">
              <a:buNone/>
            </a:pPr>
            <a:r>
              <a:rPr lang="fr-FR" dirty="0">
                <a:solidFill>
                  <a:schemeClr val="bg1"/>
                </a:solidFill>
              </a:rPr>
              <a:t>C</a:t>
            </a:r>
            <a:r>
              <a:rPr lang="fr-FR" b="0" i="0" u="none" strike="noStrike" dirty="0">
                <a:solidFill>
                  <a:schemeClr val="bg1"/>
                </a:solidFill>
                <a:effectLst/>
              </a:rPr>
              <a:t>e test est obligatoire pour les référents mentionnés à l’article 8 de la </a:t>
            </a:r>
            <a:r>
              <a:rPr lang="fr-CH"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Charte contre les violences sexistes et sexuelles, l’exploitation et les abus sexuels</a:t>
            </a:r>
            <a:r>
              <a:rPr lang="fr-LU" dirty="0">
                <a:solidFill>
                  <a:schemeClr val="bg1"/>
                </a:solidFill>
                <a:effectLst/>
              </a:rPr>
              <a:t> </a:t>
            </a:r>
            <a:endParaRPr lang="fr-FR" b="0" i="0" u="none" strike="noStrike" dirty="0">
              <a:solidFill>
                <a:schemeClr val="bg1"/>
              </a:solidFill>
              <a:effectLst/>
            </a:endParaRPr>
          </a:p>
          <a:p>
            <a:pPr marL="0" indent="0" algn="ctr" rtl="0" fontAlgn="base">
              <a:buNone/>
            </a:pPr>
            <a:endParaRPr lang="fr-FR" b="0" i="0" u="none" strike="noStrike" dirty="0">
              <a:solidFill>
                <a:srgbClr val="000000"/>
              </a:solidFill>
              <a:effectLst/>
            </a:endParaRPr>
          </a:p>
        </p:txBody>
      </p:sp>
      <p:sp>
        <p:nvSpPr>
          <p:cNvPr id="7" name="Rectangle : coins arrondis 6">
            <a:extLst>
              <a:ext uri="{FF2B5EF4-FFF2-40B4-BE49-F238E27FC236}">
                <a16:creationId xmlns:a16="http://schemas.microsoft.com/office/drawing/2014/main" id="{9ACAE992-9C7F-5A0B-F142-9D802444FBCF}"/>
              </a:ext>
            </a:extLst>
          </p:cNvPr>
          <p:cNvSpPr/>
          <p:nvPr/>
        </p:nvSpPr>
        <p:spPr>
          <a:xfrm>
            <a:off x="1965439" y="4191027"/>
            <a:ext cx="5255168" cy="848711"/>
          </a:xfrm>
          <a:prstGeom prst="round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6" name="Graphique 5" descr="Cercle avec flèche gauche avec un remplissage uni">
            <a:hlinkClick r:id="rId2"/>
            <a:extLst>
              <a:ext uri="{FF2B5EF4-FFF2-40B4-BE49-F238E27FC236}">
                <a16:creationId xmlns:a16="http://schemas.microsoft.com/office/drawing/2014/main" id="{8D4AEDB3-505F-7E7C-BDFC-0A3A76CF24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2091560" y="4261316"/>
            <a:ext cx="624052" cy="624052"/>
          </a:xfrm>
          <a:prstGeom prst="rect">
            <a:avLst/>
          </a:prstGeom>
        </p:spPr>
      </p:pic>
      <p:sp>
        <p:nvSpPr>
          <p:cNvPr id="9" name="ZoneTexte 8">
            <a:extLst>
              <a:ext uri="{FF2B5EF4-FFF2-40B4-BE49-F238E27FC236}">
                <a16:creationId xmlns:a16="http://schemas.microsoft.com/office/drawing/2014/main" id="{F78F92EB-DE02-83E3-C9AB-A0C0643AA59C}"/>
              </a:ext>
            </a:extLst>
          </p:cNvPr>
          <p:cNvSpPr txBox="1"/>
          <p:nvPr/>
        </p:nvSpPr>
        <p:spPr>
          <a:xfrm>
            <a:off x="2715612" y="4357898"/>
            <a:ext cx="4388958" cy="430887"/>
          </a:xfrm>
          <a:prstGeom prst="rect">
            <a:avLst/>
          </a:prstGeom>
          <a:noFill/>
        </p:spPr>
        <p:txBody>
          <a:bodyPr wrap="none" rtlCol="0">
            <a:spAutoFit/>
          </a:bodyPr>
          <a:lstStyle/>
          <a:p>
            <a:r>
              <a:rPr lang="fr-FR" sz="2200" b="1" dirty="0">
                <a:solidFill>
                  <a:schemeClr val="bg1"/>
                </a:solidFill>
                <a:latin typeface="Tw Cen MT"/>
                <a:ea typeface="+mn-lt"/>
                <a:cs typeface="Arial"/>
                <a:hlinkClick r:id="rId5">
                  <a:extLst>
                    <a:ext uri="{A12FA001-AC4F-418D-AE19-62706E023703}">
                      <ahyp:hlinkClr xmlns:ahyp="http://schemas.microsoft.com/office/drawing/2018/hyperlinkcolor" val="tx"/>
                    </a:ext>
                  </a:extLst>
                </a:hlinkClick>
              </a:rPr>
              <a:t>Test de validation de connaissances</a:t>
            </a:r>
            <a:endParaRPr lang="fr-FR" sz="2200" dirty="0">
              <a:solidFill>
                <a:schemeClr val="bg1"/>
              </a:solidFill>
            </a:endParaRPr>
          </a:p>
        </p:txBody>
      </p:sp>
      <p:sp>
        <p:nvSpPr>
          <p:cNvPr id="13" name="Titre 8">
            <a:extLst>
              <a:ext uri="{FF2B5EF4-FFF2-40B4-BE49-F238E27FC236}">
                <a16:creationId xmlns:a16="http://schemas.microsoft.com/office/drawing/2014/main" id="{9095DAD5-1A7F-6EED-DCEB-403CE7CCFCE8}"/>
              </a:ext>
            </a:extLst>
          </p:cNvPr>
          <p:cNvSpPr>
            <a:spLocks noGrp="1"/>
          </p:cNvSpPr>
          <p:nvPr>
            <p:ph type="ctrTitle"/>
          </p:nvPr>
        </p:nvSpPr>
        <p:spPr>
          <a:xfrm>
            <a:off x="529259" y="-1057276"/>
            <a:ext cx="7772400" cy="2387600"/>
          </a:xfrm>
        </p:spPr>
        <p:txBody>
          <a:bodyPr/>
          <a:lstStyle/>
          <a:p>
            <a:r>
              <a:rPr lang="fr-FR" dirty="0"/>
              <a:t>CONCLUSION</a:t>
            </a:r>
          </a:p>
        </p:txBody>
      </p:sp>
      <p:sp>
        <p:nvSpPr>
          <p:cNvPr id="15" name="ZoneTexte 14">
            <a:extLst>
              <a:ext uri="{FF2B5EF4-FFF2-40B4-BE49-F238E27FC236}">
                <a16:creationId xmlns:a16="http://schemas.microsoft.com/office/drawing/2014/main" id="{93E08A92-9C52-EE81-A5A0-89EEB486D773}"/>
              </a:ext>
            </a:extLst>
          </p:cNvPr>
          <p:cNvSpPr txBox="1"/>
          <p:nvPr/>
        </p:nvSpPr>
        <p:spPr>
          <a:xfrm>
            <a:off x="2144109" y="5858250"/>
            <a:ext cx="5325945" cy="400110"/>
          </a:xfrm>
          <a:prstGeom prst="rect">
            <a:avLst/>
          </a:prstGeom>
          <a:noFill/>
        </p:spPr>
        <p:txBody>
          <a:bodyPr wrap="none" rtlCol="0">
            <a:spAutoFit/>
          </a:bodyPr>
          <a:lstStyle/>
          <a:p>
            <a:r>
              <a:rPr lang="fr-FR" sz="2000" dirty="0">
                <a:solidFill>
                  <a:srgbClr val="44546A"/>
                </a:solidFill>
                <a:latin typeface="Tw Cen MT" panose="020B0602020104020603" pitchFamily="34" charset="77"/>
              </a:rPr>
              <a:t>Pour toute question, écrivez-nous à </a:t>
            </a:r>
            <a:r>
              <a:rPr lang="fr-FR" sz="2000" dirty="0">
                <a:solidFill>
                  <a:schemeClr val="bg1"/>
                </a:solidFill>
                <a:latin typeface="Tw Cen MT" panose="020B0602020104020603" pitchFamily="34" charset="77"/>
                <a:hlinkClick r:id="rId6">
                  <a:extLst>
                    <a:ext uri="{A12FA001-AC4F-418D-AE19-62706E023703}">
                      <ahyp:hlinkClr xmlns:ahyp="http://schemas.microsoft.com/office/drawing/2018/hyperlinkcolor" val="tx"/>
                    </a:ext>
                  </a:extLst>
                </a:hlinkClick>
              </a:rPr>
              <a:t>seah@cercle.lu</a:t>
            </a:r>
            <a:endParaRPr lang="fr-FR" sz="2000" dirty="0">
              <a:solidFill>
                <a:schemeClr val="bg1"/>
              </a:solidFill>
              <a:latin typeface="Tw Cen MT" panose="020B0602020104020603" pitchFamily="34" charset="77"/>
            </a:endParaRPr>
          </a:p>
        </p:txBody>
      </p:sp>
      <p:pic>
        <p:nvPicPr>
          <p:cNvPr id="19" name="Graphique 18" descr="Enveloppe contour">
            <a:extLst>
              <a:ext uri="{FF2B5EF4-FFF2-40B4-BE49-F238E27FC236}">
                <a16:creationId xmlns:a16="http://schemas.microsoft.com/office/drawing/2014/main" id="{6CBE3ED7-BE89-119D-666A-F896665688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08404" y="5787663"/>
            <a:ext cx="541283" cy="541283"/>
          </a:xfrm>
          <a:prstGeom prst="rect">
            <a:avLst/>
          </a:prstGeom>
        </p:spPr>
      </p:pic>
    </p:spTree>
    <p:extLst>
      <p:ext uri="{BB962C8B-B14F-4D97-AF65-F5344CB8AC3E}">
        <p14:creationId xmlns:p14="http://schemas.microsoft.com/office/powerpoint/2010/main" val="1653797724"/>
      </p:ext>
    </p:extLst>
  </p:cSld>
  <p:clrMapOvr>
    <a:overrideClrMapping bg1="lt1" tx1="dk1" bg2="lt2" tx2="dk2" accent1="accent1" accent2="accent2" accent3="accent3" accent4="accent4" accent5="accent5" accent6="accent6" hlink="hlink" folHlink="folHlink"/>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C372BDF-3200-4C6E-58E2-EA6606BAF8BC}"/>
              </a:ext>
            </a:extLst>
          </p:cNvPr>
          <p:cNvSpPr txBox="1"/>
          <p:nvPr/>
        </p:nvSpPr>
        <p:spPr>
          <a:xfrm>
            <a:off x="1156743" y="2047631"/>
            <a:ext cx="7611372"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fontAlgn="base"/>
            <a:endParaRPr lang="fr-FR" sz="2000" b="1" i="0" u="sng" strike="noStrike" dirty="0">
              <a:solidFill>
                <a:srgbClr val="44546A"/>
              </a:solidFill>
              <a:effectLst/>
              <a:latin typeface="Tw Cen MT" panose="020B0602020104020603" pitchFamily="34" charset="77"/>
            </a:endParaRPr>
          </a:p>
        </p:txBody>
      </p:sp>
      <p:sp>
        <p:nvSpPr>
          <p:cNvPr id="6" name="Title 1">
            <a:extLst>
              <a:ext uri="{FF2B5EF4-FFF2-40B4-BE49-F238E27FC236}">
                <a16:creationId xmlns:a16="http://schemas.microsoft.com/office/drawing/2014/main" id="{96E5F912-5917-B918-1579-7FB7F348CC6F}"/>
              </a:ext>
            </a:extLst>
          </p:cNvPr>
          <p:cNvSpPr txBox="1">
            <a:spLocks/>
          </p:cNvSpPr>
          <p:nvPr/>
        </p:nvSpPr>
        <p:spPr>
          <a:xfrm>
            <a:off x="1156743" y="473046"/>
            <a:ext cx="7063402" cy="900868"/>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r>
              <a:rPr lang="fr-FR" sz="3200" dirty="0">
                <a:solidFill>
                  <a:schemeClr val="tx2"/>
                </a:solidFill>
                <a:latin typeface="Tw Cen MT"/>
                <a:cs typeface="Arial"/>
              </a:rPr>
              <a:t>Documents utiles </a:t>
            </a:r>
            <a:endParaRPr lang="en-US" sz="3200" dirty="0">
              <a:solidFill>
                <a:schemeClr val="tx2"/>
              </a:solidFill>
              <a:latin typeface="Tw Cen MT"/>
              <a:cs typeface="Arial"/>
            </a:endParaRPr>
          </a:p>
        </p:txBody>
      </p:sp>
      <p:sp>
        <p:nvSpPr>
          <p:cNvPr id="7" name="TextBox 3">
            <a:extLst>
              <a:ext uri="{FF2B5EF4-FFF2-40B4-BE49-F238E27FC236}">
                <a16:creationId xmlns:a16="http://schemas.microsoft.com/office/drawing/2014/main" id="{7BF1A087-6769-7D14-06E6-076C7B967DD1}"/>
              </a:ext>
            </a:extLst>
          </p:cNvPr>
          <p:cNvSpPr txBox="1"/>
          <p:nvPr/>
        </p:nvSpPr>
        <p:spPr>
          <a:xfrm>
            <a:off x="1288079" y="1940927"/>
            <a:ext cx="7611372" cy="3939144"/>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fontAlgn="base"/>
            <a:endParaRPr lang="fr-FR" sz="2000" b="1" i="0" u="none" strike="noStrike" dirty="0">
              <a:solidFill>
                <a:srgbClr val="44546A"/>
              </a:solidFill>
              <a:effectLst/>
              <a:highlight>
                <a:srgbClr val="FFFF00"/>
              </a:highlight>
              <a:latin typeface="Tw Cen MT" panose="020B0602020104020603" pitchFamily="34" charset="77"/>
            </a:endParaRPr>
          </a:p>
          <a:p>
            <a:pPr lvl="1" fontAlgn="base"/>
            <a:endParaRPr lang="fr-FR" sz="2000" b="1" dirty="0">
              <a:solidFill>
                <a:srgbClr val="44546A"/>
              </a:solidFill>
              <a:latin typeface="Tw Cen MT" panose="020B0602020104020603" pitchFamily="34" charset="77"/>
            </a:endParaRPr>
          </a:p>
          <a:p>
            <a:pPr lvl="1" fontAlgn="base"/>
            <a:r>
              <a:rPr lang="fr-FR" sz="2000" b="1" i="0" u="none" strike="noStrike" dirty="0">
                <a:solidFill>
                  <a:srgbClr val="82B99A"/>
                </a:solidFill>
                <a:effectLst/>
                <a:latin typeface="Tw Cen MT" panose="020B0602020104020603" pitchFamily="34" charset="77"/>
                <a:hlinkClick r:id="rId2">
                  <a:extLst>
                    <a:ext uri="{A12FA001-AC4F-418D-AE19-62706E023703}">
                      <ahyp:hlinkClr xmlns:ahyp="http://schemas.microsoft.com/office/drawing/2018/hyperlinkcolor" val="tx"/>
                    </a:ext>
                  </a:extLst>
                </a:hlinkClick>
              </a:rPr>
              <a:t>Charte contre les violences sexistes et sexuelles l’exploitation et les abus sexuels</a:t>
            </a:r>
            <a:r>
              <a:rPr lang="fr-FR" sz="2000" b="1" i="0" u="none" strike="noStrike" dirty="0">
                <a:solidFill>
                  <a:srgbClr val="44546A"/>
                </a:solidFill>
                <a:effectLst/>
                <a:latin typeface="Tw Cen MT" panose="020B0602020104020603" pitchFamily="34" charset="77"/>
              </a:rPr>
              <a:t> </a:t>
            </a:r>
          </a:p>
          <a:p>
            <a:pPr lvl="1" fontAlgn="base"/>
            <a:endParaRPr lang="fr-FR" sz="2000" b="1" u="sng" dirty="0">
              <a:solidFill>
                <a:srgbClr val="44546A"/>
              </a:solidFill>
              <a:latin typeface="Tw Cen MT" panose="020B0602020104020603" pitchFamily="34" charset="77"/>
            </a:endParaRPr>
          </a:p>
          <a:p>
            <a:pPr lvl="1" fontAlgn="base"/>
            <a:endParaRPr lang="fr-FR" sz="2000" b="1" u="sng" dirty="0">
              <a:solidFill>
                <a:srgbClr val="44546A"/>
              </a:solidFill>
              <a:latin typeface="Tw Cen MT" panose="020B0602020104020603" pitchFamily="34" charset="77"/>
            </a:endParaRPr>
          </a:p>
          <a:p>
            <a:pPr lvl="1" fontAlgn="base"/>
            <a:endParaRPr lang="fr-FR" sz="2000" b="1" u="sng" dirty="0">
              <a:solidFill>
                <a:srgbClr val="44546A"/>
              </a:solidFill>
              <a:latin typeface="Tw Cen MT" panose="020B0602020104020603" pitchFamily="34" charset="77"/>
            </a:endParaRPr>
          </a:p>
          <a:p>
            <a:pPr lvl="1" fontAlgn="base"/>
            <a:r>
              <a:rPr lang="fr-FR" sz="2000" b="1" i="0" u="none" strike="noStrike" dirty="0">
                <a:solidFill>
                  <a:srgbClr val="44546A"/>
                </a:solidFill>
                <a:effectLst/>
                <a:latin typeface="Tw Cen MT" panose="020B0602020104020603" pitchFamily="34" charset="77"/>
              </a:rPr>
              <a:t>Document standard: </a:t>
            </a:r>
            <a:r>
              <a:rPr lang="fr-FR" sz="2000" b="1" i="0" u="none" strike="noStrike" dirty="0">
                <a:solidFill>
                  <a:srgbClr val="82B99A"/>
                </a:solidFill>
                <a:effectLst/>
                <a:latin typeface="Tw Cen MT" panose="020B0602020104020603" pitchFamily="34" charset="77"/>
                <a:hlinkClick r:id="rId3">
                  <a:extLst>
                    <a:ext uri="{A12FA001-AC4F-418D-AE19-62706E023703}">
                      <ahyp:hlinkClr xmlns:ahyp="http://schemas.microsoft.com/office/drawing/2018/hyperlinkcolor" val="tx"/>
                    </a:ext>
                  </a:extLst>
                </a:hlinkClick>
              </a:rPr>
              <a:t>Note relative à la Charte à soumettre lors du renouvellement de l’agrément ministériel</a:t>
            </a:r>
            <a:endParaRPr lang="fr-FR" sz="2000" b="1" i="0" u="none" strike="noStrike" dirty="0">
              <a:solidFill>
                <a:srgbClr val="82B99A"/>
              </a:solidFill>
              <a:effectLst/>
              <a:latin typeface="Tw Cen MT" panose="020B0602020104020603" pitchFamily="34" charset="77"/>
            </a:endParaRPr>
          </a:p>
          <a:p>
            <a:pPr lvl="1" fontAlgn="base"/>
            <a:endParaRPr lang="fr-FR" sz="2000" b="1" i="0" u="none" strike="noStrike" dirty="0">
              <a:solidFill>
                <a:srgbClr val="44546A"/>
              </a:solidFill>
              <a:effectLst/>
              <a:latin typeface="Tw Cen MT" panose="020B0602020104020603" pitchFamily="34" charset="77"/>
            </a:endParaRPr>
          </a:p>
          <a:p>
            <a:pPr lvl="1" fontAlgn="base"/>
            <a:endParaRPr lang="fr-FR" sz="2000" b="1" dirty="0">
              <a:solidFill>
                <a:srgbClr val="44546A"/>
              </a:solidFill>
              <a:latin typeface="Tw Cen MT" panose="020B0602020104020603" pitchFamily="34" charset="77"/>
            </a:endParaRPr>
          </a:p>
          <a:p>
            <a:pPr lvl="1" fontAlgn="base"/>
            <a:r>
              <a:rPr lang="fr-FR" sz="2000" b="1" dirty="0">
                <a:solidFill>
                  <a:srgbClr val="44546A"/>
                </a:solidFill>
                <a:latin typeface="Tw Cen MT" panose="020B0602020104020603" pitchFamily="34" charset="77"/>
              </a:rPr>
              <a:t>Quand et comment rapporter les cas au Ministère : </a:t>
            </a:r>
            <a:r>
              <a:rPr lang="fr-FR" sz="2000" b="1" dirty="0">
                <a:solidFill>
                  <a:srgbClr val="82B99A"/>
                </a:solidFill>
                <a:latin typeface="Tw Cen MT" panose="020B0602020104020603" pitchFamily="34" charset="77"/>
                <a:hlinkClick r:id="rId4">
                  <a:extLst>
                    <a:ext uri="{A12FA001-AC4F-418D-AE19-62706E023703}">
                      <ahyp:hlinkClr xmlns:ahyp="http://schemas.microsoft.com/office/drawing/2018/hyperlinkcolor" val="tx"/>
                    </a:ext>
                  </a:extLst>
                </a:hlinkClick>
              </a:rPr>
              <a:t>FAQ</a:t>
            </a:r>
            <a:endParaRPr lang="fr-FR" sz="2000" b="1" dirty="0">
              <a:solidFill>
                <a:srgbClr val="82B99A"/>
              </a:solidFill>
              <a:latin typeface="Tw Cen MT" panose="020B0602020104020603" pitchFamily="34" charset="77"/>
            </a:endParaRPr>
          </a:p>
          <a:p>
            <a:pPr lvl="1" fontAlgn="base"/>
            <a:endParaRPr lang="fr-FR" sz="2000" b="1" dirty="0">
              <a:solidFill>
                <a:srgbClr val="44546A"/>
              </a:solidFill>
              <a:highlight>
                <a:srgbClr val="FFFF00"/>
              </a:highlight>
              <a:latin typeface="Tw Cen MT" panose="020B0602020104020603" pitchFamily="34" charset="77"/>
            </a:endParaRPr>
          </a:p>
          <a:p>
            <a:pPr lvl="1" fontAlgn="base"/>
            <a:endParaRPr lang="fr-FR" sz="2000" b="1" i="0" u="none" strike="noStrike" dirty="0">
              <a:solidFill>
                <a:srgbClr val="44546A"/>
              </a:solidFill>
              <a:effectLst/>
              <a:highlight>
                <a:srgbClr val="FFFF00"/>
              </a:highlight>
              <a:latin typeface="Tw Cen MT" panose="020B0602020104020603" pitchFamily="34" charset="77"/>
            </a:endParaRPr>
          </a:p>
          <a:p>
            <a:pPr lvl="1" fontAlgn="base"/>
            <a:endParaRPr lang="fr-FR" sz="2000" b="1" u="sng" dirty="0">
              <a:solidFill>
                <a:srgbClr val="44546A"/>
              </a:solidFill>
              <a:latin typeface="Tw Cen MT" panose="020B0602020104020603" pitchFamily="34" charset="77"/>
            </a:endParaRPr>
          </a:p>
          <a:p>
            <a:pPr lvl="1" fontAlgn="base"/>
            <a:endParaRPr lang="fr-FR" sz="2000" b="1" i="0" u="sng" strike="noStrike" dirty="0">
              <a:solidFill>
                <a:srgbClr val="44546A"/>
              </a:solidFill>
              <a:effectLst/>
              <a:latin typeface="Tw Cen MT" panose="020B0602020104020603" pitchFamily="34" charset="77"/>
            </a:endParaRPr>
          </a:p>
          <a:p>
            <a:pPr lvl="1" fontAlgn="base"/>
            <a:endParaRPr lang="fr-FR" sz="2000" b="0" i="0" u="sng" strike="noStrike" dirty="0">
              <a:solidFill>
                <a:srgbClr val="44546A"/>
              </a:solidFill>
              <a:effectLst/>
              <a:latin typeface="Tw Cen MT" panose="020B0602020104020603" pitchFamily="34" charset="77"/>
            </a:endParaRPr>
          </a:p>
          <a:p>
            <a:pPr lvl="1" fontAlgn="base"/>
            <a:endParaRPr lang="fr-FR" sz="2000" b="1" i="0" u="none" strike="noStrike" dirty="0">
              <a:solidFill>
                <a:srgbClr val="44546A"/>
              </a:solidFill>
              <a:effectLst/>
              <a:latin typeface="Tw Cen MT" panose="020B0602020104020603" pitchFamily="34" charset="77"/>
            </a:endParaRPr>
          </a:p>
          <a:p>
            <a:pPr lvl="1" fontAlgn="base"/>
            <a:endParaRPr lang="fr-FR" sz="2000" b="0" i="0" u="none" strike="noStrike" dirty="0">
              <a:solidFill>
                <a:srgbClr val="9FD2B6"/>
              </a:solidFill>
              <a:effectLst/>
              <a:latin typeface="Tw Cen MT" panose="020B0602020104020603" pitchFamily="34" charset="77"/>
            </a:endParaRPr>
          </a:p>
        </p:txBody>
      </p:sp>
      <p:pic>
        <p:nvPicPr>
          <p:cNvPr id="11" name="Graphique 10" descr="Badge à suivre contour">
            <a:extLst>
              <a:ext uri="{FF2B5EF4-FFF2-40B4-BE49-F238E27FC236}">
                <a16:creationId xmlns:a16="http://schemas.microsoft.com/office/drawing/2014/main" id="{507A895F-5A91-FD93-40C2-05FDAECB59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6743" y="1574499"/>
            <a:ext cx="457200" cy="457200"/>
          </a:xfrm>
          <a:prstGeom prst="rect">
            <a:avLst/>
          </a:prstGeom>
        </p:spPr>
      </p:pic>
      <p:pic>
        <p:nvPicPr>
          <p:cNvPr id="12" name="Graphique 11" descr="Badge à suivre contour">
            <a:extLst>
              <a:ext uri="{FF2B5EF4-FFF2-40B4-BE49-F238E27FC236}">
                <a16:creationId xmlns:a16="http://schemas.microsoft.com/office/drawing/2014/main" id="{18931895-C2D7-9DE7-78DC-F39C575E62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6743" y="4314567"/>
            <a:ext cx="457200" cy="457200"/>
          </a:xfrm>
          <a:prstGeom prst="rect">
            <a:avLst/>
          </a:prstGeom>
        </p:spPr>
      </p:pic>
      <p:pic>
        <p:nvPicPr>
          <p:cNvPr id="2" name="Graphique 10" descr="Badge à suivre contour">
            <a:extLst>
              <a:ext uri="{FF2B5EF4-FFF2-40B4-BE49-F238E27FC236}">
                <a16:creationId xmlns:a16="http://schemas.microsoft.com/office/drawing/2014/main" id="{8D80A0AC-F871-272C-59CE-9DF5031231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6743" y="3040799"/>
            <a:ext cx="457200" cy="457200"/>
          </a:xfrm>
          <a:prstGeom prst="rect">
            <a:avLst/>
          </a:prstGeom>
        </p:spPr>
      </p:pic>
    </p:spTree>
    <p:extLst>
      <p:ext uri="{BB962C8B-B14F-4D97-AF65-F5344CB8AC3E}">
        <p14:creationId xmlns:p14="http://schemas.microsoft.com/office/powerpoint/2010/main" val="1182728954"/>
      </p:ext>
    </p:extLst>
  </p:cSld>
  <p:clrMapOvr>
    <a:overrideClrMapping bg1="lt1" tx1="dk1" bg2="lt2" tx2="dk2" accent1="accent1" accent2="accent2" accent3="accent3" accent4="accent4" accent5="accent5" accent6="accent6" hlink="hlink" folHlink="folHlink"/>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C372BDF-3200-4C6E-58E2-EA6606BAF8BC}"/>
              </a:ext>
            </a:extLst>
          </p:cNvPr>
          <p:cNvSpPr txBox="1"/>
          <p:nvPr/>
        </p:nvSpPr>
        <p:spPr>
          <a:xfrm>
            <a:off x="652881" y="2047631"/>
            <a:ext cx="7705690"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fr-FR" sz="2400" dirty="0">
              <a:solidFill>
                <a:schemeClr val="tx2">
                  <a:lumMod val="75000"/>
                </a:schemeClr>
              </a:solidFill>
              <a:latin typeface="Tw Cen MT"/>
            </a:endParaRPr>
          </a:p>
        </p:txBody>
      </p:sp>
      <p:sp>
        <p:nvSpPr>
          <p:cNvPr id="6" name="Title 1">
            <a:extLst>
              <a:ext uri="{FF2B5EF4-FFF2-40B4-BE49-F238E27FC236}">
                <a16:creationId xmlns:a16="http://schemas.microsoft.com/office/drawing/2014/main" id="{96E5F912-5917-B918-1579-7FB7F348CC6F}"/>
              </a:ext>
            </a:extLst>
          </p:cNvPr>
          <p:cNvSpPr txBox="1">
            <a:spLocks/>
          </p:cNvSpPr>
          <p:nvPr/>
        </p:nvSpPr>
        <p:spPr>
          <a:xfrm>
            <a:off x="1156743" y="473046"/>
            <a:ext cx="7063402" cy="900868"/>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r>
              <a:rPr lang="fr-FR" sz="3200" dirty="0">
                <a:solidFill>
                  <a:schemeClr val="tx2"/>
                </a:solidFill>
                <a:latin typeface="Tw Cen MT"/>
                <a:cs typeface="Arial"/>
              </a:rPr>
              <a:t>Sources</a:t>
            </a:r>
            <a:endParaRPr lang="en-US" sz="3200" dirty="0">
              <a:solidFill>
                <a:schemeClr val="tx2"/>
              </a:solidFill>
              <a:latin typeface="Tw Cen MT"/>
              <a:cs typeface="Arial"/>
            </a:endParaRPr>
          </a:p>
        </p:txBody>
      </p:sp>
      <p:sp>
        <p:nvSpPr>
          <p:cNvPr id="7" name="TextBox 3">
            <a:extLst>
              <a:ext uri="{FF2B5EF4-FFF2-40B4-BE49-F238E27FC236}">
                <a16:creationId xmlns:a16="http://schemas.microsoft.com/office/drawing/2014/main" id="{7BF1A087-6769-7D14-06E6-076C7B967DD1}"/>
              </a:ext>
            </a:extLst>
          </p:cNvPr>
          <p:cNvSpPr txBox="1"/>
          <p:nvPr/>
        </p:nvSpPr>
        <p:spPr>
          <a:xfrm>
            <a:off x="1156744" y="1279321"/>
            <a:ext cx="7611372" cy="528508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fr-FR" sz="2400" b="1" i="0" strike="noStrike" dirty="0">
                <a:solidFill>
                  <a:srgbClr val="44546A"/>
                </a:solidFill>
                <a:effectLst/>
                <a:latin typeface="Tw Cen MT" panose="020B0602020104020603" pitchFamily="34" charset="77"/>
              </a:rPr>
              <a:t>Cadre légal</a:t>
            </a:r>
            <a:r>
              <a:rPr lang="en-US" sz="2400" b="1" i="0" strike="noStrike" dirty="0">
                <a:solidFill>
                  <a:srgbClr val="44546A"/>
                </a:solidFill>
                <a:effectLst/>
                <a:latin typeface="Tw Cen MT" panose="020B0602020104020603" pitchFamily="34" charset="77"/>
              </a:rPr>
              <a:t>​</a:t>
            </a:r>
          </a:p>
          <a:p>
            <a:pPr lvl="1" fontAlgn="base"/>
            <a:r>
              <a:rPr lang="fr-FR" sz="2000" b="0" i="0" u="none" strike="noStrike" dirty="0">
                <a:solidFill>
                  <a:srgbClr val="44546A"/>
                </a:solidFill>
                <a:effectLst/>
                <a:latin typeface="Tw Cen MT" panose="020B0602020104020603" pitchFamily="34" charset="77"/>
              </a:rPr>
              <a:t>​</a:t>
            </a:r>
          </a:p>
          <a:p>
            <a:pPr lvl="1" fontAlgn="base"/>
            <a:r>
              <a:rPr lang="fr-FR" sz="2000" b="1" i="0" u="none" strike="noStrike" dirty="0">
                <a:solidFill>
                  <a:srgbClr val="44546A"/>
                </a:solidFill>
                <a:effectLst/>
                <a:latin typeface="Tw Cen MT" panose="020B0602020104020603" pitchFamily="34" charset="77"/>
              </a:rPr>
              <a:t>Code du travail luxembourgeois</a:t>
            </a:r>
            <a:r>
              <a:rPr lang="fr-FR" sz="2000" b="0" i="0" u="none" strike="noStrike" dirty="0">
                <a:solidFill>
                  <a:srgbClr val="44546A"/>
                </a:solidFill>
                <a:effectLst/>
                <a:latin typeface="Tw Cen MT" panose="020B0602020104020603" pitchFamily="34" charset="77"/>
              </a:rPr>
              <a:t>​</a:t>
            </a:r>
          </a:p>
          <a:p>
            <a:pPr lvl="1" fontAlgn="base"/>
            <a:r>
              <a:rPr lang="fr-FR" sz="2000" b="1" i="0" u="sng" strike="noStrike" dirty="0">
                <a:solidFill>
                  <a:srgbClr val="9FD2B6"/>
                </a:solidFill>
                <a:effectLst/>
                <a:latin typeface="Tw Cen MT" panose="020B0602020104020603" pitchFamily="34" charset="77"/>
                <a:hlinkClick r:id="rId2">
                  <a:extLst>
                    <a:ext uri="{A12FA001-AC4F-418D-AE19-62706E023703}">
                      <ahyp:hlinkClr xmlns:ahyp="http://schemas.microsoft.com/office/drawing/2018/hyperlinkcolor" val="tx"/>
                    </a:ext>
                  </a:extLst>
                </a:hlinkClick>
              </a:rPr>
              <a:t>https://legilux.public.lu/eli/etat/leg/code/travail/</a:t>
            </a:r>
            <a:endParaRPr lang="fr-FR" sz="2000" b="1" i="0" u="sng" strike="noStrike" dirty="0">
              <a:solidFill>
                <a:srgbClr val="9FD2B6"/>
              </a:solidFill>
              <a:effectLst/>
              <a:latin typeface="Tw Cen MT" panose="020B0602020104020603" pitchFamily="34" charset="77"/>
            </a:endParaRPr>
          </a:p>
          <a:p>
            <a:pPr lvl="1" fontAlgn="base"/>
            <a:r>
              <a:rPr lang="fr-FR" sz="2000" b="0" i="0" u="none" strike="noStrike" dirty="0">
                <a:solidFill>
                  <a:srgbClr val="44546A"/>
                </a:solidFill>
                <a:effectLst/>
                <a:latin typeface="Tw Cen MT" panose="020B0602020104020603" pitchFamily="34" charset="77"/>
              </a:rPr>
              <a:t>​</a:t>
            </a:r>
          </a:p>
          <a:p>
            <a:pPr lvl="1" fontAlgn="base"/>
            <a:r>
              <a:rPr lang="fr-FR" sz="2000" b="1" i="0" u="none" strike="noStrike" dirty="0">
                <a:solidFill>
                  <a:srgbClr val="44546A"/>
                </a:solidFill>
                <a:effectLst/>
                <a:latin typeface="Tw Cen MT" panose="020B0602020104020603" pitchFamily="34" charset="77"/>
              </a:rPr>
              <a:t>Circulaire du Secrétaire général des Nations Unies sur les Dispositions spéciales visant à prévenir l’exploitation et les abus sexuels (ST/SGB/2003/13)​</a:t>
            </a:r>
          </a:p>
          <a:p>
            <a:pPr lvl="1" fontAlgn="base"/>
            <a:r>
              <a:rPr lang="fr-FR" sz="2000" b="1" i="0" u="sng" strike="noStrike" dirty="0">
                <a:solidFill>
                  <a:srgbClr val="9FD2B6"/>
                </a:solidFill>
                <a:effectLst/>
                <a:latin typeface="Tw Cen MT" panose="020B0602020104020603" pitchFamily="34" charset="77"/>
              </a:rPr>
              <a:t>https://pseataskforce.org/uploads/tools/secretarygeneralsbulletinspecialmeasuresforprotectionfromsexualexploitationandsexualabuse_unsecretarygeneral_french.pdf</a:t>
            </a:r>
            <a:r>
              <a:rPr lang="fr-FR" sz="2000" b="0" i="0" u="none" strike="noStrike" dirty="0">
                <a:solidFill>
                  <a:srgbClr val="44546A"/>
                </a:solidFill>
                <a:effectLst/>
                <a:latin typeface="Tw Cen MT" panose="020B0602020104020603" pitchFamily="34" charset="77"/>
              </a:rPr>
              <a:t>​</a:t>
            </a:r>
          </a:p>
          <a:p>
            <a:pPr lvl="1" fontAlgn="base"/>
            <a:endParaRPr lang="fr-FR" sz="2000" b="1" i="0" u="none" strike="noStrike" dirty="0">
              <a:solidFill>
                <a:srgbClr val="44546A"/>
              </a:solidFill>
              <a:effectLst/>
              <a:latin typeface="Tw Cen MT" panose="020B0602020104020603" pitchFamily="34" charset="77"/>
            </a:endParaRPr>
          </a:p>
          <a:p>
            <a:pPr lvl="1" fontAlgn="base"/>
            <a:r>
              <a:rPr lang="fr-FR" sz="2000" b="1" i="0" u="none" strike="noStrike" dirty="0">
                <a:solidFill>
                  <a:srgbClr val="44546A"/>
                </a:solidFill>
                <a:effectLst/>
                <a:latin typeface="Tw Cen MT" panose="020B0602020104020603" pitchFamily="34" charset="77"/>
              </a:rPr>
              <a:t>Code pénal luxembourgeois</a:t>
            </a:r>
            <a:r>
              <a:rPr lang="fr-FR" sz="2000" b="0" i="0" u="none" strike="noStrike" dirty="0">
                <a:solidFill>
                  <a:srgbClr val="44546A"/>
                </a:solidFill>
                <a:effectLst/>
                <a:latin typeface="Tw Cen MT" panose="020B0602020104020603" pitchFamily="34" charset="77"/>
              </a:rPr>
              <a:t>​</a:t>
            </a:r>
          </a:p>
          <a:p>
            <a:pPr lvl="1" fontAlgn="base"/>
            <a:r>
              <a:rPr lang="fr-FR" sz="2000" b="1" i="0" u="sng" strike="noStrike" dirty="0">
                <a:solidFill>
                  <a:srgbClr val="9FD2B6"/>
                </a:solidFill>
                <a:effectLst/>
                <a:latin typeface="Tw Cen MT" panose="020B0602020104020603" pitchFamily="34" charset="77"/>
              </a:rPr>
              <a:t>https://www.legilux.public.lu/eli/etat/leg/code/penal/</a:t>
            </a:r>
            <a:endParaRPr lang="fr-FR" sz="2000" b="0" i="0" u="none" strike="noStrike" dirty="0">
              <a:solidFill>
                <a:srgbClr val="9FD2B6"/>
              </a:solidFill>
              <a:effectLst/>
              <a:latin typeface="Tw Cen MT" panose="020B0602020104020603" pitchFamily="34" charset="77"/>
            </a:endParaRPr>
          </a:p>
        </p:txBody>
      </p:sp>
      <p:pic>
        <p:nvPicPr>
          <p:cNvPr id="11" name="Graphique 10" descr="Badge à suivre contour">
            <a:extLst>
              <a:ext uri="{FF2B5EF4-FFF2-40B4-BE49-F238E27FC236}">
                <a16:creationId xmlns:a16="http://schemas.microsoft.com/office/drawing/2014/main" id="{507A895F-5A91-FD93-40C2-05FDAECB59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5213" y="2371432"/>
            <a:ext cx="457200" cy="457200"/>
          </a:xfrm>
          <a:prstGeom prst="rect">
            <a:avLst/>
          </a:prstGeom>
        </p:spPr>
      </p:pic>
      <p:pic>
        <p:nvPicPr>
          <p:cNvPr id="12" name="Graphique 11" descr="Badge à suivre contour">
            <a:extLst>
              <a:ext uri="{FF2B5EF4-FFF2-40B4-BE49-F238E27FC236}">
                <a16:creationId xmlns:a16="http://schemas.microsoft.com/office/drawing/2014/main" id="{18931895-C2D7-9DE7-78DC-F39C575E62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5213" y="3275322"/>
            <a:ext cx="457200" cy="457200"/>
          </a:xfrm>
          <a:prstGeom prst="rect">
            <a:avLst/>
          </a:prstGeom>
        </p:spPr>
      </p:pic>
      <p:pic>
        <p:nvPicPr>
          <p:cNvPr id="13" name="Graphique 12" descr="Badge à suivre contour">
            <a:extLst>
              <a:ext uri="{FF2B5EF4-FFF2-40B4-BE49-F238E27FC236}">
                <a16:creationId xmlns:a16="http://schemas.microsoft.com/office/drawing/2014/main" id="{1A08FC75-3641-0963-C7AD-1727310C0C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5213" y="5408922"/>
            <a:ext cx="457200" cy="457200"/>
          </a:xfrm>
          <a:prstGeom prst="rect">
            <a:avLst/>
          </a:prstGeom>
        </p:spPr>
      </p:pic>
    </p:spTree>
    <p:extLst>
      <p:ext uri="{BB962C8B-B14F-4D97-AF65-F5344CB8AC3E}">
        <p14:creationId xmlns:p14="http://schemas.microsoft.com/office/powerpoint/2010/main" val="475354924"/>
      </p:ext>
    </p:extLst>
  </p:cSld>
  <p:clrMapOvr>
    <a:overrideClrMapping bg1="lt1" tx1="dk1" bg2="lt2" tx2="dk2" accent1="accent1" accent2="accent2" accent3="accent3" accent4="accent4" accent5="accent5" accent6="accent6" hlink="hlink" folHlink="folHlink"/>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C372BDF-3200-4C6E-58E2-EA6606BAF8BC}"/>
              </a:ext>
            </a:extLst>
          </p:cNvPr>
          <p:cNvSpPr txBox="1"/>
          <p:nvPr/>
        </p:nvSpPr>
        <p:spPr>
          <a:xfrm>
            <a:off x="652881" y="2047631"/>
            <a:ext cx="7705690"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fr-FR" sz="2400" dirty="0">
              <a:solidFill>
                <a:schemeClr val="tx2">
                  <a:lumMod val="75000"/>
                </a:schemeClr>
              </a:solidFill>
              <a:latin typeface="Tw Cen MT"/>
            </a:endParaRPr>
          </a:p>
        </p:txBody>
      </p:sp>
      <p:sp>
        <p:nvSpPr>
          <p:cNvPr id="6" name="Title 1">
            <a:extLst>
              <a:ext uri="{FF2B5EF4-FFF2-40B4-BE49-F238E27FC236}">
                <a16:creationId xmlns:a16="http://schemas.microsoft.com/office/drawing/2014/main" id="{96E5F912-5917-B918-1579-7FB7F348CC6F}"/>
              </a:ext>
            </a:extLst>
          </p:cNvPr>
          <p:cNvSpPr txBox="1">
            <a:spLocks/>
          </p:cNvSpPr>
          <p:nvPr/>
        </p:nvSpPr>
        <p:spPr>
          <a:xfrm>
            <a:off x="1156743" y="473046"/>
            <a:ext cx="7063402" cy="900868"/>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r>
              <a:rPr lang="fr-FR" sz="3200" dirty="0">
                <a:solidFill>
                  <a:schemeClr val="tx2"/>
                </a:solidFill>
                <a:latin typeface="Tw Cen MT"/>
                <a:cs typeface="Arial"/>
              </a:rPr>
              <a:t>Pour aller plus loin</a:t>
            </a:r>
            <a:endParaRPr lang="en-US" sz="3200" dirty="0">
              <a:solidFill>
                <a:schemeClr val="tx2"/>
              </a:solidFill>
              <a:latin typeface="Tw Cen MT"/>
              <a:cs typeface="Arial"/>
            </a:endParaRPr>
          </a:p>
        </p:txBody>
      </p:sp>
      <p:sp>
        <p:nvSpPr>
          <p:cNvPr id="7" name="TextBox 3">
            <a:extLst>
              <a:ext uri="{FF2B5EF4-FFF2-40B4-BE49-F238E27FC236}">
                <a16:creationId xmlns:a16="http://schemas.microsoft.com/office/drawing/2014/main" id="{7BF1A087-6769-7D14-06E6-076C7B967DD1}"/>
              </a:ext>
            </a:extLst>
          </p:cNvPr>
          <p:cNvSpPr txBox="1"/>
          <p:nvPr/>
        </p:nvSpPr>
        <p:spPr>
          <a:xfrm>
            <a:off x="1156744" y="1279321"/>
            <a:ext cx="7611372" cy="528508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fontAlgn="base"/>
            <a:r>
              <a:rPr lang="fr-FR" sz="2000" b="0" i="0" u="none" strike="noStrike" dirty="0">
                <a:solidFill>
                  <a:srgbClr val="44546A"/>
                </a:solidFill>
                <a:effectLst/>
                <a:latin typeface="Tw Cen MT" panose="020B0602020104020603" pitchFamily="34" charset="77"/>
              </a:rPr>
              <a:t>​</a:t>
            </a:r>
          </a:p>
          <a:p>
            <a:pPr lvl="1" fontAlgn="base"/>
            <a:r>
              <a:rPr lang="fr-FR" sz="2000" b="1" i="0" u="none" strike="noStrike" dirty="0">
                <a:solidFill>
                  <a:srgbClr val="44546A"/>
                </a:solidFill>
                <a:effectLst/>
                <a:latin typeface="Tw Cen MT" panose="020B0602020104020603" pitchFamily="34" charset="77"/>
              </a:rPr>
              <a:t>Institut européen pour l’égalité entre les hommes et les femmes (EIGE)</a:t>
            </a:r>
          </a:p>
          <a:p>
            <a:pPr lvl="1" fontAlgn="base"/>
            <a:r>
              <a:rPr lang="fr-FR" sz="2000" b="1" i="0" u="sng" strike="noStrike" dirty="0">
                <a:solidFill>
                  <a:srgbClr val="9FD2B6"/>
                </a:solidFill>
                <a:effectLst/>
                <a:latin typeface="Tw Cen MT" panose="020B0602020104020603" pitchFamily="34" charset="77"/>
              </a:rPr>
              <a:t>https://eige.europa.eu/</a:t>
            </a:r>
            <a:endParaRPr lang="fr-FR" sz="2000" b="1" i="0" u="none" strike="noStrike" dirty="0">
              <a:solidFill>
                <a:srgbClr val="44546A"/>
              </a:solidFill>
              <a:effectLst/>
              <a:latin typeface="Tw Cen MT" panose="020B0602020104020603" pitchFamily="34" charset="77"/>
            </a:endParaRPr>
          </a:p>
          <a:p>
            <a:pPr lvl="1" fontAlgn="base"/>
            <a:endParaRPr lang="fr-FR" sz="2000" b="1" i="0" u="none" strike="noStrike" dirty="0">
              <a:solidFill>
                <a:srgbClr val="44546A"/>
              </a:solidFill>
              <a:effectLst/>
              <a:latin typeface="Tw Cen MT" panose="020B0602020104020603" pitchFamily="34" charset="77"/>
            </a:endParaRPr>
          </a:p>
          <a:p>
            <a:pPr lvl="1" fontAlgn="base"/>
            <a:r>
              <a:rPr lang="fr-FR" sz="2000" b="1" i="0" u="none" strike="noStrike" dirty="0">
                <a:solidFill>
                  <a:srgbClr val="44546A"/>
                </a:solidFill>
                <a:effectLst/>
                <a:latin typeface="Tw Cen MT" panose="020B0602020104020603" pitchFamily="34" charset="77"/>
              </a:rPr>
              <a:t>Ressources la violence et le harcèlement dans le monde du travail</a:t>
            </a:r>
          </a:p>
          <a:p>
            <a:pPr lvl="1" fontAlgn="base"/>
            <a:r>
              <a:rPr lang="fr-FR" sz="2000" b="1" i="0" u="sng" strike="noStrike" dirty="0">
                <a:solidFill>
                  <a:srgbClr val="9FD2B6"/>
                </a:solidFill>
                <a:effectLst/>
                <a:latin typeface="Tw Cen MT" panose="020B0602020104020603" pitchFamily="34" charset="77"/>
              </a:rPr>
              <a:t>https://www.ilo.org/global/topics/violence-harassment/resources/lang--fr/index.htm</a:t>
            </a:r>
            <a:r>
              <a:rPr lang="fr-FR" sz="2000" b="0" i="0" u="none" strike="noStrike" dirty="0">
                <a:solidFill>
                  <a:srgbClr val="44546A"/>
                </a:solidFill>
                <a:effectLst/>
                <a:latin typeface="Tw Cen MT" panose="020B0602020104020603" pitchFamily="34" charset="77"/>
              </a:rPr>
              <a:t>​</a:t>
            </a:r>
          </a:p>
          <a:p>
            <a:pPr lvl="1" fontAlgn="base"/>
            <a:endParaRPr lang="fr-FR" sz="2000" b="1" i="0" u="none" strike="noStrike" dirty="0">
              <a:solidFill>
                <a:srgbClr val="44546A"/>
              </a:solidFill>
              <a:effectLst/>
              <a:latin typeface="Tw Cen MT" panose="020B0602020104020603" pitchFamily="34" charset="77"/>
            </a:endParaRPr>
          </a:p>
          <a:p>
            <a:pPr lvl="1" fontAlgn="base"/>
            <a:r>
              <a:rPr lang="fr-FR" sz="2000" b="1" i="0" u="none" strike="noStrike" dirty="0">
                <a:solidFill>
                  <a:srgbClr val="44546A"/>
                </a:solidFill>
                <a:effectLst/>
                <a:latin typeface="Tw Cen MT" panose="020B0602020104020603" pitchFamily="34" charset="77"/>
              </a:rPr>
              <a:t>Violence et harcèlement au travail – Un guide pour les employeurs</a:t>
            </a:r>
          </a:p>
          <a:p>
            <a:pPr lvl="1" fontAlgn="base"/>
            <a:r>
              <a:rPr lang="fr-FR" sz="2000" b="1" i="0" u="sng" strike="noStrike" dirty="0">
                <a:solidFill>
                  <a:srgbClr val="9FD2B6"/>
                </a:solidFill>
                <a:effectLst/>
                <a:latin typeface="Tw Cen MT" panose="020B0602020104020603" pitchFamily="34" charset="77"/>
              </a:rPr>
              <a:t>https://www.ilo.org/global/about-the-ilo/</a:t>
            </a:r>
            <a:r>
              <a:rPr lang="fr-FR" sz="2000" b="1" i="0" u="sng" strike="noStrike" dirty="0" err="1">
                <a:solidFill>
                  <a:srgbClr val="9FD2B6"/>
                </a:solidFill>
                <a:effectLst/>
                <a:latin typeface="Tw Cen MT" panose="020B0602020104020603" pitchFamily="34" charset="77"/>
              </a:rPr>
              <a:t>newsroom</a:t>
            </a:r>
            <a:r>
              <a:rPr lang="fr-FR" sz="2000" b="1" i="0" u="sng" strike="noStrike" dirty="0">
                <a:solidFill>
                  <a:srgbClr val="9FD2B6"/>
                </a:solidFill>
                <a:effectLst/>
                <a:latin typeface="Tw Cen MT" panose="020B0602020104020603" pitchFamily="34" charset="77"/>
              </a:rPr>
              <a:t>/news/WCMS_863431/lang--fr/index.htm</a:t>
            </a:r>
          </a:p>
          <a:p>
            <a:pPr lvl="1" fontAlgn="base"/>
            <a:endParaRPr lang="fr-FR" sz="2000" b="0" i="0" u="none" strike="noStrike" dirty="0">
              <a:solidFill>
                <a:srgbClr val="9FD2B6"/>
              </a:solidFill>
              <a:effectLst/>
              <a:latin typeface="Tw Cen MT" panose="020B0602020104020603" pitchFamily="34" charset="77"/>
            </a:endParaRPr>
          </a:p>
        </p:txBody>
      </p:sp>
      <p:pic>
        <p:nvPicPr>
          <p:cNvPr id="11" name="Graphique 10" descr="Badge à suivre contour">
            <a:extLst>
              <a:ext uri="{FF2B5EF4-FFF2-40B4-BE49-F238E27FC236}">
                <a16:creationId xmlns:a16="http://schemas.microsoft.com/office/drawing/2014/main" id="{507A895F-5A91-FD93-40C2-05FDAECB59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5213" y="2047631"/>
            <a:ext cx="457200" cy="457200"/>
          </a:xfrm>
          <a:prstGeom prst="rect">
            <a:avLst/>
          </a:prstGeom>
        </p:spPr>
      </p:pic>
      <p:pic>
        <p:nvPicPr>
          <p:cNvPr id="12" name="Graphique 11" descr="Badge à suivre contour">
            <a:extLst>
              <a:ext uri="{FF2B5EF4-FFF2-40B4-BE49-F238E27FC236}">
                <a16:creationId xmlns:a16="http://schemas.microsoft.com/office/drawing/2014/main" id="{18931895-C2D7-9DE7-78DC-F39C575E62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5213" y="3275322"/>
            <a:ext cx="457200" cy="457200"/>
          </a:xfrm>
          <a:prstGeom prst="rect">
            <a:avLst/>
          </a:prstGeom>
        </p:spPr>
      </p:pic>
      <p:pic>
        <p:nvPicPr>
          <p:cNvPr id="13" name="Graphique 12" descr="Badge à suivre contour">
            <a:extLst>
              <a:ext uri="{FF2B5EF4-FFF2-40B4-BE49-F238E27FC236}">
                <a16:creationId xmlns:a16="http://schemas.microsoft.com/office/drawing/2014/main" id="{1A08FC75-3641-0963-C7AD-1727310C0C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6743" y="4767791"/>
            <a:ext cx="457200" cy="457200"/>
          </a:xfrm>
          <a:prstGeom prst="rect">
            <a:avLst/>
          </a:prstGeom>
        </p:spPr>
      </p:pic>
    </p:spTree>
    <p:extLst>
      <p:ext uri="{BB962C8B-B14F-4D97-AF65-F5344CB8AC3E}">
        <p14:creationId xmlns:p14="http://schemas.microsoft.com/office/powerpoint/2010/main" val="42157237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EBF40C9-F173-0C88-7608-ACD303685C15}"/>
              </a:ext>
            </a:extLst>
          </p:cNvPr>
          <p:cNvSpPr/>
          <p:nvPr/>
        </p:nvSpPr>
        <p:spPr>
          <a:xfrm>
            <a:off x="1572988" y="4278086"/>
            <a:ext cx="6172197" cy="23839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nSpc>
                <a:spcPct val="150000"/>
              </a:lnSpc>
              <a:buFont typeface="Wingdings"/>
              <a:buChar char="q"/>
            </a:pPr>
            <a:r>
              <a:rPr lang="fr-FR" sz="2000" dirty="0">
                <a:solidFill>
                  <a:srgbClr val="44546A"/>
                </a:solidFill>
                <a:latin typeface="Tw Cen MT"/>
                <a:cs typeface="Arial" panose="020B0604020202020204"/>
              </a:rPr>
              <a:t> Un compliment</a:t>
            </a:r>
            <a:endParaRPr lang="en-US" sz="2000" dirty="0">
              <a:solidFill>
                <a:srgbClr val="44546A"/>
              </a:solidFill>
            </a:endParaRPr>
          </a:p>
          <a:p>
            <a:pPr marL="285750" indent="-285750">
              <a:lnSpc>
                <a:spcPct val="150000"/>
              </a:lnSpc>
              <a:buFont typeface="Wingdings"/>
              <a:buChar char="q"/>
            </a:pPr>
            <a:r>
              <a:rPr lang="fr-FR" sz="2000" dirty="0">
                <a:solidFill>
                  <a:srgbClr val="44546A"/>
                </a:solidFill>
                <a:latin typeface="Tw Cen MT"/>
                <a:cs typeface="Arial" panose="020B0604020202020204"/>
              </a:rPr>
              <a:t> Une discrimination fondée sur le sexe</a:t>
            </a:r>
          </a:p>
          <a:p>
            <a:pPr marL="285750" indent="-285750">
              <a:lnSpc>
                <a:spcPct val="150000"/>
              </a:lnSpc>
              <a:buFont typeface="Wingdings"/>
              <a:buChar char="q"/>
            </a:pPr>
            <a:r>
              <a:rPr lang="fr-FR" sz="2000" dirty="0">
                <a:solidFill>
                  <a:srgbClr val="44546A"/>
                </a:solidFill>
                <a:latin typeface="Tw Cen MT"/>
                <a:cs typeface="Arial" panose="020B0604020202020204"/>
              </a:rPr>
              <a:t> Une remarque déplacée</a:t>
            </a:r>
          </a:p>
          <a:p>
            <a:pPr marL="285750" indent="-285750">
              <a:buFont typeface="Wingdings"/>
              <a:buChar char="q"/>
            </a:pPr>
            <a:endParaRPr lang="en-US" sz="2400" dirty="0">
              <a:solidFill>
                <a:srgbClr val="44546A"/>
              </a:solidFill>
              <a:cs typeface="Arial" panose="020B0604020202020204"/>
            </a:endParaRPr>
          </a:p>
        </p:txBody>
      </p:sp>
      <p:grpSp>
        <p:nvGrpSpPr>
          <p:cNvPr id="29" name="Groupe 28">
            <a:extLst>
              <a:ext uri="{FF2B5EF4-FFF2-40B4-BE49-F238E27FC236}">
                <a16:creationId xmlns:a16="http://schemas.microsoft.com/office/drawing/2014/main" id="{A45E319B-4287-7A33-B7C7-B79230868DF6}"/>
              </a:ext>
            </a:extLst>
          </p:cNvPr>
          <p:cNvGrpSpPr/>
          <p:nvPr/>
        </p:nvGrpSpPr>
        <p:grpSpPr>
          <a:xfrm>
            <a:off x="561358" y="1282864"/>
            <a:ext cx="7129576" cy="2615934"/>
            <a:chOff x="561358" y="1282864"/>
            <a:chExt cx="7129576" cy="2615934"/>
          </a:xfrm>
        </p:grpSpPr>
        <p:grpSp>
          <p:nvGrpSpPr>
            <p:cNvPr id="28" name="Groupe 27">
              <a:extLst>
                <a:ext uri="{FF2B5EF4-FFF2-40B4-BE49-F238E27FC236}">
                  <a16:creationId xmlns:a16="http://schemas.microsoft.com/office/drawing/2014/main" id="{5D61F7BD-C216-360C-E28D-A9FBE1702D11}"/>
                </a:ext>
              </a:extLst>
            </p:cNvPr>
            <p:cNvGrpSpPr/>
            <p:nvPr/>
          </p:nvGrpSpPr>
          <p:grpSpPr>
            <a:xfrm>
              <a:off x="795223" y="1282864"/>
              <a:ext cx="6661847" cy="2340496"/>
              <a:chOff x="795223" y="1282864"/>
              <a:chExt cx="6661847" cy="2340496"/>
            </a:xfrm>
          </p:grpSpPr>
          <p:sp>
            <p:nvSpPr>
              <p:cNvPr id="20" name="Triangle 19">
                <a:extLst>
                  <a:ext uri="{FF2B5EF4-FFF2-40B4-BE49-F238E27FC236}">
                    <a16:creationId xmlns:a16="http://schemas.microsoft.com/office/drawing/2014/main" id="{7A7FDB54-9A45-851F-ABC1-554555A6A672}"/>
                  </a:ext>
                </a:extLst>
              </p:cNvPr>
              <p:cNvSpPr/>
              <p:nvPr/>
            </p:nvSpPr>
            <p:spPr>
              <a:xfrm rot="10800000">
                <a:off x="1404822" y="3068064"/>
                <a:ext cx="578069" cy="555296"/>
              </a:xfrm>
              <a:prstGeom prst="triangle">
                <a:avLst>
                  <a:gd name="adj" fmla="val 48182"/>
                </a:avLst>
              </a:prstGeom>
              <a:solidFill>
                <a:srgbClr val="8FCA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coins arrondis 20">
                <a:extLst>
                  <a:ext uri="{FF2B5EF4-FFF2-40B4-BE49-F238E27FC236}">
                    <a16:creationId xmlns:a16="http://schemas.microsoft.com/office/drawing/2014/main" id="{C1AB4546-D3D7-3849-0859-CA66FB541093}"/>
                  </a:ext>
                </a:extLst>
              </p:cNvPr>
              <p:cNvSpPr/>
              <p:nvPr/>
            </p:nvSpPr>
            <p:spPr>
              <a:xfrm>
                <a:off x="795223" y="1282864"/>
                <a:ext cx="6661847" cy="1844446"/>
              </a:xfrm>
              <a:custGeom>
                <a:avLst/>
                <a:gdLst>
                  <a:gd name="connsiteX0" fmla="*/ 0 w 6661847"/>
                  <a:gd name="connsiteY0" fmla="*/ 307414 h 1844446"/>
                  <a:gd name="connsiteX1" fmla="*/ 307414 w 6661847"/>
                  <a:gd name="connsiteY1" fmla="*/ 0 h 1844446"/>
                  <a:gd name="connsiteX2" fmla="*/ 918835 w 6661847"/>
                  <a:gd name="connsiteY2" fmla="*/ 0 h 1844446"/>
                  <a:gd name="connsiteX3" fmla="*/ 1409315 w 6661847"/>
                  <a:gd name="connsiteY3" fmla="*/ 0 h 1844446"/>
                  <a:gd name="connsiteX4" fmla="*/ 2141676 w 6661847"/>
                  <a:gd name="connsiteY4" fmla="*/ 0 h 1844446"/>
                  <a:gd name="connsiteX5" fmla="*/ 2692627 w 6661847"/>
                  <a:gd name="connsiteY5" fmla="*/ 0 h 1844446"/>
                  <a:gd name="connsiteX6" fmla="*/ 3183107 w 6661847"/>
                  <a:gd name="connsiteY6" fmla="*/ 0 h 1844446"/>
                  <a:gd name="connsiteX7" fmla="*/ 3734058 w 6661847"/>
                  <a:gd name="connsiteY7" fmla="*/ 0 h 1844446"/>
                  <a:gd name="connsiteX8" fmla="*/ 4466419 w 6661847"/>
                  <a:gd name="connsiteY8" fmla="*/ 0 h 1844446"/>
                  <a:gd name="connsiteX9" fmla="*/ 5017370 w 6661847"/>
                  <a:gd name="connsiteY9" fmla="*/ 0 h 1844446"/>
                  <a:gd name="connsiteX10" fmla="*/ 5507850 w 6661847"/>
                  <a:gd name="connsiteY10" fmla="*/ 0 h 1844446"/>
                  <a:gd name="connsiteX11" fmla="*/ 6354433 w 6661847"/>
                  <a:gd name="connsiteY11" fmla="*/ 0 h 1844446"/>
                  <a:gd name="connsiteX12" fmla="*/ 6661847 w 6661847"/>
                  <a:gd name="connsiteY12" fmla="*/ 307414 h 1844446"/>
                  <a:gd name="connsiteX13" fmla="*/ 6661847 w 6661847"/>
                  <a:gd name="connsiteY13" fmla="*/ 885334 h 1844446"/>
                  <a:gd name="connsiteX14" fmla="*/ 6661847 w 6661847"/>
                  <a:gd name="connsiteY14" fmla="*/ 1537032 h 1844446"/>
                  <a:gd name="connsiteX15" fmla="*/ 6354433 w 6661847"/>
                  <a:gd name="connsiteY15" fmla="*/ 1844446 h 1844446"/>
                  <a:gd name="connsiteX16" fmla="*/ 5863953 w 6661847"/>
                  <a:gd name="connsiteY16" fmla="*/ 1844446 h 1844446"/>
                  <a:gd name="connsiteX17" fmla="*/ 5252532 w 6661847"/>
                  <a:gd name="connsiteY17" fmla="*/ 1844446 h 1844446"/>
                  <a:gd name="connsiteX18" fmla="*/ 4520171 w 6661847"/>
                  <a:gd name="connsiteY18" fmla="*/ 1844446 h 1844446"/>
                  <a:gd name="connsiteX19" fmla="*/ 3969220 w 6661847"/>
                  <a:gd name="connsiteY19" fmla="*/ 1844446 h 1844446"/>
                  <a:gd name="connsiteX20" fmla="*/ 3297329 w 6661847"/>
                  <a:gd name="connsiteY20" fmla="*/ 1844446 h 1844446"/>
                  <a:gd name="connsiteX21" fmla="*/ 2806849 w 6661847"/>
                  <a:gd name="connsiteY21" fmla="*/ 1844446 h 1844446"/>
                  <a:gd name="connsiteX22" fmla="*/ 2014017 w 6661847"/>
                  <a:gd name="connsiteY22" fmla="*/ 1844446 h 1844446"/>
                  <a:gd name="connsiteX23" fmla="*/ 1342126 w 6661847"/>
                  <a:gd name="connsiteY23" fmla="*/ 1844446 h 1844446"/>
                  <a:gd name="connsiteX24" fmla="*/ 307414 w 6661847"/>
                  <a:gd name="connsiteY24" fmla="*/ 1844446 h 1844446"/>
                  <a:gd name="connsiteX25" fmla="*/ 0 w 6661847"/>
                  <a:gd name="connsiteY25" fmla="*/ 1537032 h 1844446"/>
                  <a:gd name="connsiteX26" fmla="*/ 0 w 6661847"/>
                  <a:gd name="connsiteY26" fmla="*/ 909927 h 1844446"/>
                  <a:gd name="connsiteX27" fmla="*/ 0 w 6661847"/>
                  <a:gd name="connsiteY27" fmla="*/ 307414 h 184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1847" h="1844446" fill="none" extrusionOk="0">
                    <a:moveTo>
                      <a:pt x="0" y="307414"/>
                    </a:moveTo>
                    <a:cubicBezTo>
                      <a:pt x="-1554" y="105379"/>
                      <a:pt x="153719" y="10133"/>
                      <a:pt x="307414" y="0"/>
                    </a:cubicBezTo>
                    <a:cubicBezTo>
                      <a:pt x="589497" y="-4132"/>
                      <a:pt x="646422" y="-3879"/>
                      <a:pt x="918835" y="0"/>
                    </a:cubicBezTo>
                    <a:cubicBezTo>
                      <a:pt x="1191248" y="3879"/>
                      <a:pt x="1194891" y="23534"/>
                      <a:pt x="1409315" y="0"/>
                    </a:cubicBezTo>
                    <a:cubicBezTo>
                      <a:pt x="1623739" y="-23534"/>
                      <a:pt x="1799177" y="23090"/>
                      <a:pt x="2141676" y="0"/>
                    </a:cubicBezTo>
                    <a:cubicBezTo>
                      <a:pt x="2484175" y="-23090"/>
                      <a:pt x="2478838" y="19792"/>
                      <a:pt x="2692627" y="0"/>
                    </a:cubicBezTo>
                    <a:cubicBezTo>
                      <a:pt x="2906416" y="-19792"/>
                      <a:pt x="3081166" y="221"/>
                      <a:pt x="3183107" y="0"/>
                    </a:cubicBezTo>
                    <a:cubicBezTo>
                      <a:pt x="3285048" y="-221"/>
                      <a:pt x="3518088" y="2946"/>
                      <a:pt x="3734058" y="0"/>
                    </a:cubicBezTo>
                    <a:cubicBezTo>
                      <a:pt x="3950028" y="-2946"/>
                      <a:pt x="4173188" y="-19173"/>
                      <a:pt x="4466419" y="0"/>
                    </a:cubicBezTo>
                    <a:cubicBezTo>
                      <a:pt x="4759650" y="19173"/>
                      <a:pt x="4816985" y="-2866"/>
                      <a:pt x="5017370" y="0"/>
                    </a:cubicBezTo>
                    <a:cubicBezTo>
                      <a:pt x="5217755" y="2866"/>
                      <a:pt x="5306587" y="1342"/>
                      <a:pt x="5507850" y="0"/>
                    </a:cubicBezTo>
                    <a:cubicBezTo>
                      <a:pt x="5709113" y="-1342"/>
                      <a:pt x="6064104" y="-8929"/>
                      <a:pt x="6354433" y="0"/>
                    </a:cubicBezTo>
                    <a:cubicBezTo>
                      <a:pt x="6530419" y="15168"/>
                      <a:pt x="6676418" y="152049"/>
                      <a:pt x="6661847" y="307414"/>
                    </a:cubicBezTo>
                    <a:cubicBezTo>
                      <a:pt x="6671098" y="427180"/>
                      <a:pt x="6665180" y="650604"/>
                      <a:pt x="6661847" y="885334"/>
                    </a:cubicBezTo>
                    <a:cubicBezTo>
                      <a:pt x="6658514" y="1120064"/>
                      <a:pt x="6691023" y="1293854"/>
                      <a:pt x="6661847" y="1537032"/>
                    </a:cubicBezTo>
                    <a:cubicBezTo>
                      <a:pt x="6651402" y="1688156"/>
                      <a:pt x="6503435" y="1854102"/>
                      <a:pt x="6354433" y="1844446"/>
                    </a:cubicBezTo>
                    <a:cubicBezTo>
                      <a:pt x="6224309" y="1861172"/>
                      <a:pt x="6001628" y="1835477"/>
                      <a:pt x="5863953" y="1844446"/>
                    </a:cubicBezTo>
                    <a:cubicBezTo>
                      <a:pt x="5726278" y="1853415"/>
                      <a:pt x="5521884" y="1835138"/>
                      <a:pt x="5252532" y="1844446"/>
                    </a:cubicBezTo>
                    <a:cubicBezTo>
                      <a:pt x="4983180" y="1853754"/>
                      <a:pt x="4759136" y="1874250"/>
                      <a:pt x="4520171" y="1844446"/>
                    </a:cubicBezTo>
                    <a:cubicBezTo>
                      <a:pt x="4281206" y="1814642"/>
                      <a:pt x="4211731" y="1859707"/>
                      <a:pt x="3969220" y="1844446"/>
                    </a:cubicBezTo>
                    <a:cubicBezTo>
                      <a:pt x="3726709" y="1829185"/>
                      <a:pt x="3436941" y="1840674"/>
                      <a:pt x="3297329" y="1844446"/>
                    </a:cubicBezTo>
                    <a:cubicBezTo>
                      <a:pt x="3157717" y="1848218"/>
                      <a:pt x="2978961" y="1849397"/>
                      <a:pt x="2806849" y="1844446"/>
                    </a:cubicBezTo>
                    <a:cubicBezTo>
                      <a:pt x="2634737" y="1839495"/>
                      <a:pt x="2339002" y="1813633"/>
                      <a:pt x="2014017" y="1844446"/>
                    </a:cubicBezTo>
                    <a:cubicBezTo>
                      <a:pt x="1689032" y="1875259"/>
                      <a:pt x="1487626" y="1824850"/>
                      <a:pt x="1342126" y="1844446"/>
                    </a:cubicBezTo>
                    <a:cubicBezTo>
                      <a:pt x="1196626" y="1864042"/>
                      <a:pt x="517088" y="1833406"/>
                      <a:pt x="307414" y="1844446"/>
                    </a:cubicBezTo>
                    <a:cubicBezTo>
                      <a:pt x="142994" y="1855884"/>
                      <a:pt x="-3147" y="1719684"/>
                      <a:pt x="0" y="1537032"/>
                    </a:cubicBezTo>
                    <a:cubicBezTo>
                      <a:pt x="7480" y="1379786"/>
                      <a:pt x="31137" y="1214533"/>
                      <a:pt x="0" y="909927"/>
                    </a:cubicBezTo>
                    <a:cubicBezTo>
                      <a:pt x="-31137" y="605322"/>
                      <a:pt x="4766" y="559667"/>
                      <a:pt x="0" y="307414"/>
                    </a:cubicBezTo>
                    <a:close/>
                  </a:path>
                  <a:path w="6661847" h="1844446" stroke="0" extrusionOk="0">
                    <a:moveTo>
                      <a:pt x="0" y="307414"/>
                    </a:moveTo>
                    <a:cubicBezTo>
                      <a:pt x="-29025" y="119731"/>
                      <a:pt x="133229" y="1653"/>
                      <a:pt x="307414" y="0"/>
                    </a:cubicBezTo>
                    <a:cubicBezTo>
                      <a:pt x="626005" y="6588"/>
                      <a:pt x="713913" y="-27813"/>
                      <a:pt x="1100245" y="0"/>
                    </a:cubicBezTo>
                    <a:cubicBezTo>
                      <a:pt x="1486577" y="27813"/>
                      <a:pt x="1493908" y="4326"/>
                      <a:pt x="1711666" y="0"/>
                    </a:cubicBezTo>
                    <a:cubicBezTo>
                      <a:pt x="1929424" y="-4326"/>
                      <a:pt x="2098631" y="-4766"/>
                      <a:pt x="2262617" y="0"/>
                    </a:cubicBezTo>
                    <a:cubicBezTo>
                      <a:pt x="2426603" y="4766"/>
                      <a:pt x="2712214" y="19724"/>
                      <a:pt x="2994978" y="0"/>
                    </a:cubicBezTo>
                    <a:cubicBezTo>
                      <a:pt x="3277742" y="-19724"/>
                      <a:pt x="3356172" y="-9887"/>
                      <a:pt x="3606399" y="0"/>
                    </a:cubicBezTo>
                    <a:cubicBezTo>
                      <a:pt x="3856626" y="9887"/>
                      <a:pt x="4036291" y="11864"/>
                      <a:pt x="4399230" y="0"/>
                    </a:cubicBezTo>
                    <a:cubicBezTo>
                      <a:pt x="4762169" y="-11864"/>
                      <a:pt x="4763519" y="23197"/>
                      <a:pt x="4950181" y="0"/>
                    </a:cubicBezTo>
                    <a:cubicBezTo>
                      <a:pt x="5136843" y="-23197"/>
                      <a:pt x="5464921" y="-26443"/>
                      <a:pt x="5743012" y="0"/>
                    </a:cubicBezTo>
                    <a:cubicBezTo>
                      <a:pt x="6021103" y="26443"/>
                      <a:pt x="6072459" y="-23564"/>
                      <a:pt x="6354433" y="0"/>
                    </a:cubicBezTo>
                    <a:cubicBezTo>
                      <a:pt x="6501935" y="-1274"/>
                      <a:pt x="6673204" y="106491"/>
                      <a:pt x="6661847" y="307414"/>
                    </a:cubicBezTo>
                    <a:cubicBezTo>
                      <a:pt x="6659858" y="557367"/>
                      <a:pt x="6681119" y="783170"/>
                      <a:pt x="6661847" y="934519"/>
                    </a:cubicBezTo>
                    <a:cubicBezTo>
                      <a:pt x="6642575" y="1085869"/>
                      <a:pt x="6645997" y="1326263"/>
                      <a:pt x="6661847" y="1537032"/>
                    </a:cubicBezTo>
                    <a:cubicBezTo>
                      <a:pt x="6677990" y="1686772"/>
                      <a:pt x="6511358" y="1839476"/>
                      <a:pt x="6354433" y="1844446"/>
                    </a:cubicBezTo>
                    <a:cubicBezTo>
                      <a:pt x="6106423" y="1817700"/>
                      <a:pt x="5843681" y="1842554"/>
                      <a:pt x="5682542" y="1844446"/>
                    </a:cubicBezTo>
                    <a:cubicBezTo>
                      <a:pt x="5521403" y="1846338"/>
                      <a:pt x="5115982" y="1824054"/>
                      <a:pt x="4889711" y="1844446"/>
                    </a:cubicBezTo>
                    <a:cubicBezTo>
                      <a:pt x="4663440" y="1864838"/>
                      <a:pt x="4457531" y="1850967"/>
                      <a:pt x="4217820" y="1844446"/>
                    </a:cubicBezTo>
                    <a:cubicBezTo>
                      <a:pt x="3978109" y="1837925"/>
                      <a:pt x="3875469" y="1823572"/>
                      <a:pt x="3727339" y="1844446"/>
                    </a:cubicBezTo>
                    <a:cubicBezTo>
                      <a:pt x="3579209" y="1865320"/>
                      <a:pt x="3307649" y="1837151"/>
                      <a:pt x="3176389" y="1844446"/>
                    </a:cubicBezTo>
                    <a:cubicBezTo>
                      <a:pt x="3045129" y="1851742"/>
                      <a:pt x="2671696" y="1805032"/>
                      <a:pt x="2383557" y="1844446"/>
                    </a:cubicBezTo>
                    <a:cubicBezTo>
                      <a:pt x="2095418" y="1883860"/>
                      <a:pt x="1900514" y="1856521"/>
                      <a:pt x="1711666" y="1844446"/>
                    </a:cubicBezTo>
                    <a:cubicBezTo>
                      <a:pt x="1522818" y="1832371"/>
                      <a:pt x="1413994" y="1856346"/>
                      <a:pt x="1160716" y="1844446"/>
                    </a:cubicBezTo>
                    <a:cubicBezTo>
                      <a:pt x="907438" y="1832547"/>
                      <a:pt x="493519" y="1843116"/>
                      <a:pt x="307414" y="1844446"/>
                    </a:cubicBezTo>
                    <a:cubicBezTo>
                      <a:pt x="102029" y="1842431"/>
                      <a:pt x="26823" y="1729905"/>
                      <a:pt x="0" y="1537032"/>
                    </a:cubicBezTo>
                    <a:cubicBezTo>
                      <a:pt x="-26431" y="1325957"/>
                      <a:pt x="6327" y="1120288"/>
                      <a:pt x="0" y="922223"/>
                    </a:cubicBezTo>
                    <a:cubicBezTo>
                      <a:pt x="-6327" y="724158"/>
                      <a:pt x="-27900" y="480982"/>
                      <a:pt x="0" y="307414"/>
                    </a:cubicBezTo>
                    <a:close/>
                  </a:path>
                </a:pathLst>
              </a:custGeom>
              <a:solidFill>
                <a:srgbClr val="8FCACE"/>
              </a:solidFill>
              <a:ln w="44450">
                <a:solidFill>
                  <a:srgbClr val="8FCACE"/>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5" name="Rectangle : coins arrondis 24">
              <a:extLst>
                <a:ext uri="{FF2B5EF4-FFF2-40B4-BE49-F238E27FC236}">
                  <a16:creationId xmlns:a16="http://schemas.microsoft.com/office/drawing/2014/main" id="{AE7A085E-6A2F-58E4-1C19-34291ABF7592}"/>
                </a:ext>
              </a:extLst>
            </p:cNvPr>
            <p:cNvSpPr/>
            <p:nvPr/>
          </p:nvSpPr>
          <p:spPr>
            <a:xfrm>
              <a:off x="561358" y="1990799"/>
              <a:ext cx="7129576" cy="1907999"/>
            </a:xfrm>
            <a:prstGeom prst="roundRect">
              <a:avLst/>
            </a:prstGeom>
            <a:solidFill>
              <a:schemeClr val="bg1">
                <a:alpha val="6623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  </a:t>
              </a:r>
            </a:p>
          </p:txBody>
        </p:sp>
      </p:grpSp>
      <p:sp>
        <p:nvSpPr>
          <p:cNvPr id="23" name="ZoneTexte 22">
            <a:extLst>
              <a:ext uri="{FF2B5EF4-FFF2-40B4-BE49-F238E27FC236}">
                <a16:creationId xmlns:a16="http://schemas.microsoft.com/office/drawing/2014/main" id="{7C4859D5-963F-FCA9-0214-711F8C3A2CE1}"/>
              </a:ext>
            </a:extLst>
          </p:cNvPr>
          <p:cNvSpPr txBox="1"/>
          <p:nvPr/>
        </p:nvSpPr>
        <p:spPr>
          <a:xfrm>
            <a:off x="1404822" y="1390634"/>
            <a:ext cx="5507420" cy="1569660"/>
          </a:xfrm>
          <a:prstGeom prst="rect">
            <a:avLst/>
          </a:prstGeom>
          <a:noFill/>
        </p:spPr>
        <p:txBody>
          <a:bodyPr wrap="square" rtlCol="0">
            <a:spAutoFit/>
          </a:bodyPr>
          <a:lstStyle/>
          <a:p>
            <a:pPr algn="ctr"/>
            <a:r>
              <a:rPr lang="fr-FR" sz="2400" dirty="0">
                <a:solidFill>
                  <a:srgbClr val="44546A"/>
                </a:solidFill>
                <a:latin typeface="Tw Cen MT"/>
                <a:ea typeface="+mn-lt"/>
                <a:cs typeface="+mn-lt"/>
              </a:rPr>
              <a:t>J. dit à L. à la fin d’une mission : </a:t>
            </a:r>
            <a:br>
              <a:rPr lang="fr-FR" sz="2400" dirty="0">
                <a:solidFill>
                  <a:srgbClr val="44546A"/>
                </a:solidFill>
                <a:latin typeface="Tw Cen MT"/>
                <a:ea typeface="+mn-lt"/>
                <a:cs typeface="+mn-lt"/>
              </a:rPr>
            </a:br>
            <a:endParaRPr lang="fr-FR" sz="2400" dirty="0">
              <a:solidFill>
                <a:srgbClr val="44546A"/>
              </a:solidFill>
              <a:latin typeface="Tw Cen MT"/>
              <a:ea typeface="+mn-lt"/>
              <a:cs typeface="+mn-lt"/>
            </a:endParaRPr>
          </a:p>
          <a:p>
            <a:pPr algn="ctr"/>
            <a:r>
              <a:rPr lang="fr-FR" sz="2400" dirty="0">
                <a:solidFill>
                  <a:srgbClr val="44546A"/>
                </a:solidFill>
                <a:latin typeface="Tw Cen MT"/>
                <a:ea typeface="+mn-lt"/>
                <a:cs typeface="+mn-lt"/>
              </a:rPr>
              <a:t>« Dis donc, pour une nana tu as vachement </a:t>
            </a:r>
          </a:p>
          <a:p>
            <a:pPr algn="ctr"/>
            <a:r>
              <a:rPr lang="fr-FR" sz="2400" dirty="0">
                <a:solidFill>
                  <a:srgbClr val="44546A"/>
                </a:solidFill>
                <a:latin typeface="Tw Cen MT"/>
                <a:ea typeface="+mn-lt"/>
                <a:cs typeface="+mn-lt"/>
              </a:rPr>
              <a:t>bien géré le projet ».  </a:t>
            </a:r>
            <a:endParaRPr lang="fr-FR" sz="2400" dirty="0">
              <a:solidFill>
                <a:srgbClr val="44546A"/>
              </a:solidFill>
              <a:latin typeface="Tw Cen MT"/>
            </a:endParaRPr>
          </a:p>
        </p:txBody>
      </p:sp>
      <p:pic>
        <p:nvPicPr>
          <p:cNvPr id="17" name="Graphique 16" descr="Commande vocale avec un remplissage uni">
            <a:extLst>
              <a:ext uri="{FF2B5EF4-FFF2-40B4-BE49-F238E27FC236}">
                <a16:creationId xmlns:a16="http://schemas.microsoft.com/office/drawing/2014/main" id="{53342230-0742-CC0D-D6F0-1D8B1E0257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7508" y="5599798"/>
            <a:ext cx="1104525" cy="1104525"/>
          </a:xfrm>
          <a:prstGeom prst="rect">
            <a:avLst/>
          </a:prstGeom>
        </p:spPr>
      </p:pic>
      <p:sp>
        <p:nvSpPr>
          <p:cNvPr id="4" name="TextBox 3">
            <a:extLst>
              <a:ext uri="{FF2B5EF4-FFF2-40B4-BE49-F238E27FC236}">
                <a16:creationId xmlns:a16="http://schemas.microsoft.com/office/drawing/2014/main" id="{81FF6883-BAA3-CF13-8ED9-0235F3DFBDA6}"/>
              </a:ext>
            </a:extLst>
          </p:cNvPr>
          <p:cNvSpPr txBox="1"/>
          <p:nvPr/>
        </p:nvSpPr>
        <p:spPr>
          <a:xfrm>
            <a:off x="1909921" y="3676041"/>
            <a:ext cx="65761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cap="small" dirty="0">
                <a:solidFill>
                  <a:srgbClr val="44546A"/>
                </a:solidFill>
                <a:latin typeface="Tw Cen MT"/>
                <a:ea typeface="+mn-lt"/>
                <a:cs typeface="+mn-lt"/>
              </a:rPr>
              <a:t>Comment pouvez-vous qualifier cette situation ?</a:t>
            </a:r>
            <a:endParaRPr lang="en-US" sz="2400" b="1" dirty="0">
              <a:solidFill>
                <a:srgbClr val="44546A"/>
              </a:solidFill>
              <a:latin typeface="Tw Cen MT"/>
            </a:endParaRPr>
          </a:p>
        </p:txBody>
      </p:sp>
    </p:spTree>
    <p:extLst>
      <p:ext uri="{BB962C8B-B14F-4D97-AF65-F5344CB8AC3E}">
        <p14:creationId xmlns:p14="http://schemas.microsoft.com/office/powerpoint/2010/main" val="124971721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FBB86EC-EDFE-9934-C5D2-23EE09E260DC}"/>
              </a:ext>
            </a:extLst>
          </p:cNvPr>
          <p:cNvSpPr/>
          <p:nvPr/>
        </p:nvSpPr>
        <p:spPr>
          <a:xfrm>
            <a:off x="4792717" y="4675623"/>
            <a:ext cx="3731173" cy="841433"/>
          </a:xfrm>
          <a:custGeom>
            <a:avLst/>
            <a:gdLst>
              <a:gd name="connsiteX0" fmla="*/ 0 w 3731173"/>
              <a:gd name="connsiteY0" fmla="*/ 0 h 841433"/>
              <a:gd name="connsiteX1" fmla="*/ 458401 w 3731173"/>
              <a:gd name="connsiteY1" fmla="*/ 0 h 841433"/>
              <a:gd name="connsiteX2" fmla="*/ 1028738 w 3731173"/>
              <a:gd name="connsiteY2" fmla="*/ 0 h 841433"/>
              <a:gd name="connsiteX3" fmla="*/ 1524451 w 3731173"/>
              <a:gd name="connsiteY3" fmla="*/ 0 h 841433"/>
              <a:gd name="connsiteX4" fmla="*/ 1982852 w 3731173"/>
              <a:gd name="connsiteY4" fmla="*/ 0 h 841433"/>
              <a:gd name="connsiteX5" fmla="*/ 2553188 w 3731173"/>
              <a:gd name="connsiteY5" fmla="*/ 0 h 841433"/>
              <a:gd name="connsiteX6" fmla="*/ 3086213 w 3731173"/>
              <a:gd name="connsiteY6" fmla="*/ 0 h 841433"/>
              <a:gd name="connsiteX7" fmla="*/ 3731173 w 3731173"/>
              <a:gd name="connsiteY7" fmla="*/ 0 h 841433"/>
              <a:gd name="connsiteX8" fmla="*/ 3731173 w 3731173"/>
              <a:gd name="connsiteY8" fmla="*/ 437545 h 841433"/>
              <a:gd name="connsiteX9" fmla="*/ 3731173 w 3731173"/>
              <a:gd name="connsiteY9" fmla="*/ 841433 h 841433"/>
              <a:gd name="connsiteX10" fmla="*/ 3272772 w 3731173"/>
              <a:gd name="connsiteY10" fmla="*/ 841433 h 841433"/>
              <a:gd name="connsiteX11" fmla="*/ 2851682 w 3731173"/>
              <a:gd name="connsiteY11" fmla="*/ 841433 h 841433"/>
              <a:gd name="connsiteX12" fmla="*/ 2281346 w 3731173"/>
              <a:gd name="connsiteY12" fmla="*/ 841433 h 841433"/>
              <a:gd name="connsiteX13" fmla="*/ 1822945 w 3731173"/>
              <a:gd name="connsiteY13" fmla="*/ 841433 h 841433"/>
              <a:gd name="connsiteX14" fmla="*/ 1252608 w 3731173"/>
              <a:gd name="connsiteY14" fmla="*/ 841433 h 841433"/>
              <a:gd name="connsiteX15" fmla="*/ 644960 w 3731173"/>
              <a:gd name="connsiteY15" fmla="*/ 841433 h 841433"/>
              <a:gd name="connsiteX16" fmla="*/ 0 w 3731173"/>
              <a:gd name="connsiteY16" fmla="*/ 841433 h 841433"/>
              <a:gd name="connsiteX17" fmla="*/ 0 w 3731173"/>
              <a:gd name="connsiteY17" fmla="*/ 403888 h 841433"/>
              <a:gd name="connsiteX18" fmla="*/ 0 w 3731173"/>
              <a:gd name="connsiteY18" fmla="*/ 0 h 84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31173" h="841433" fill="none" extrusionOk="0">
                <a:moveTo>
                  <a:pt x="0" y="0"/>
                </a:moveTo>
                <a:cubicBezTo>
                  <a:pt x="160576" y="-46212"/>
                  <a:pt x="236708" y="24810"/>
                  <a:pt x="458401" y="0"/>
                </a:cubicBezTo>
                <a:cubicBezTo>
                  <a:pt x="680094" y="-24810"/>
                  <a:pt x="824643" y="66099"/>
                  <a:pt x="1028738" y="0"/>
                </a:cubicBezTo>
                <a:cubicBezTo>
                  <a:pt x="1232833" y="-66099"/>
                  <a:pt x="1386435" y="57024"/>
                  <a:pt x="1524451" y="0"/>
                </a:cubicBezTo>
                <a:cubicBezTo>
                  <a:pt x="1662467" y="-57024"/>
                  <a:pt x="1836570" y="47384"/>
                  <a:pt x="1982852" y="0"/>
                </a:cubicBezTo>
                <a:cubicBezTo>
                  <a:pt x="2129134" y="-47384"/>
                  <a:pt x="2292218" y="24250"/>
                  <a:pt x="2553188" y="0"/>
                </a:cubicBezTo>
                <a:cubicBezTo>
                  <a:pt x="2814158" y="-24250"/>
                  <a:pt x="2850263" y="38676"/>
                  <a:pt x="3086213" y="0"/>
                </a:cubicBezTo>
                <a:cubicBezTo>
                  <a:pt x="3322164" y="-38676"/>
                  <a:pt x="3600318" y="4753"/>
                  <a:pt x="3731173" y="0"/>
                </a:cubicBezTo>
                <a:cubicBezTo>
                  <a:pt x="3752332" y="199490"/>
                  <a:pt x="3709283" y="258618"/>
                  <a:pt x="3731173" y="437545"/>
                </a:cubicBezTo>
                <a:cubicBezTo>
                  <a:pt x="3753063" y="616473"/>
                  <a:pt x="3683348" y="652659"/>
                  <a:pt x="3731173" y="841433"/>
                </a:cubicBezTo>
                <a:cubicBezTo>
                  <a:pt x="3637505" y="870959"/>
                  <a:pt x="3490163" y="814730"/>
                  <a:pt x="3272772" y="841433"/>
                </a:cubicBezTo>
                <a:cubicBezTo>
                  <a:pt x="3055381" y="868136"/>
                  <a:pt x="3020269" y="808702"/>
                  <a:pt x="2851682" y="841433"/>
                </a:cubicBezTo>
                <a:cubicBezTo>
                  <a:pt x="2683095" y="874164"/>
                  <a:pt x="2395658" y="791029"/>
                  <a:pt x="2281346" y="841433"/>
                </a:cubicBezTo>
                <a:cubicBezTo>
                  <a:pt x="2167034" y="891837"/>
                  <a:pt x="2020915" y="789772"/>
                  <a:pt x="1822945" y="841433"/>
                </a:cubicBezTo>
                <a:cubicBezTo>
                  <a:pt x="1624975" y="893094"/>
                  <a:pt x="1374363" y="777988"/>
                  <a:pt x="1252608" y="841433"/>
                </a:cubicBezTo>
                <a:cubicBezTo>
                  <a:pt x="1130853" y="904878"/>
                  <a:pt x="812464" y="815907"/>
                  <a:pt x="644960" y="841433"/>
                </a:cubicBezTo>
                <a:cubicBezTo>
                  <a:pt x="477456" y="866959"/>
                  <a:pt x="282011" y="828144"/>
                  <a:pt x="0" y="841433"/>
                </a:cubicBezTo>
                <a:cubicBezTo>
                  <a:pt x="-19983" y="643055"/>
                  <a:pt x="38361" y="584029"/>
                  <a:pt x="0" y="403888"/>
                </a:cubicBezTo>
                <a:cubicBezTo>
                  <a:pt x="-38361" y="223748"/>
                  <a:pt x="6519" y="104331"/>
                  <a:pt x="0" y="0"/>
                </a:cubicBezTo>
                <a:close/>
              </a:path>
              <a:path w="3731173" h="841433" stroke="0" extrusionOk="0">
                <a:moveTo>
                  <a:pt x="0" y="0"/>
                </a:moveTo>
                <a:cubicBezTo>
                  <a:pt x="129777" y="-1320"/>
                  <a:pt x="278327" y="16881"/>
                  <a:pt x="495713" y="0"/>
                </a:cubicBezTo>
                <a:cubicBezTo>
                  <a:pt x="713099" y="-16881"/>
                  <a:pt x="797265" y="38741"/>
                  <a:pt x="916803" y="0"/>
                </a:cubicBezTo>
                <a:cubicBezTo>
                  <a:pt x="1036341" y="-38741"/>
                  <a:pt x="1383849" y="55351"/>
                  <a:pt x="1524451" y="0"/>
                </a:cubicBezTo>
                <a:cubicBezTo>
                  <a:pt x="1665053" y="-55351"/>
                  <a:pt x="1910379" y="41898"/>
                  <a:pt x="2020164" y="0"/>
                </a:cubicBezTo>
                <a:cubicBezTo>
                  <a:pt x="2129949" y="-41898"/>
                  <a:pt x="2271607" y="16324"/>
                  <a:pt x="2515877" y="0"/>
                </a:cubicBezTo>
                <a:cubicBezTo>
                  <a:pt x="2760147" y="-16324"/>
                  <a:pt x="2993030" y="52963"/>
                  <a:pt x="3123525" y="0"/>
                </a:cubicBezTo>
                <a:cubicBezTo>
                  <a:pt x="3254020" y="-52963"/>
                  <a:pt x="3600708" y="15408"/>
                  <a:pt x="3731173" y="0"/>
                </a:cubicBezTo>
                <a:cubicBezTo>
                  <a:pt x="3731776" y="199994"/>
                  <a:pt x="3708425" y="257295"/>
                  <a:pt x="3731173" y="437545"/>
                </a:cubicBezTo>
                <a:cubicBezTo>
                  <a:pt x="3753921" y="617795"/>
                  <a:pt x="3704890" y="696026"/>
                  <a:pt x="3731173" y="841433"/>
                </a:cubicBezTo>
                <a:cubicBezTo>
                  <a:pt x="3638346" y="857761"/>
                  <a:pt x="3397632" y="830402"/>
                  <a:pt x="3272772" y="841433"/>
                </a:cubicBezTo>
                <a:cubicBezTo>
                  <a:pt x="3147912" y="852464"/>
                  <a:pt x="3002768" y="838143"/>
                  <a:pt x="2739747" y="841433"/>
                </a:cubicBezTo>
                <a:cubicBezTo>
                  <a:pt x="2476726" y="844723"/>
                  <a:pt x="2455109" y="787399"/>
                  <a:pt x="2244034" y="841433"/>
                </a:cubicBezTo>
                <a:cubicBezTo>
                  <a:pt x="2032959" y="895467"/>
                  <a:pt x="1802266" y="776521"/>
                  <a:pt x="1636386" y="841433"/>
                </a:cubicBezTo>
                <a:cubicBezTo>
                  <a:pt x="1470506" y="906345"/>
                  <a:pt x="1207635" y="826422"/>
                  <a:pt x="1028738" y="841433"/>
                </a:cubicBezTo>
                <a:cubicBezTo>
                  <a:pt x="849841" y="856444"/>
                  <a:pt x="777564" y="817750"/>
                  <a:pt x="570336" y="841433"/>
                </a:cubicBezTo>
                <a:cubicBezTo>
                  <a:pt x="363108" y="865116"/>
                  <a:pt x="152283" y="793682"/>
                  <a:pt x="0" y="841433"/>
                </a:cubicBezTo>
                <a:cubicBezTo>
                  <a:pt x="-44856" y="692038"/>
                  <a:pt x="9981" y="537783"/>
                  <a:pt x="0" y="403888"/>
                </a:cubicBezTo>
                <a:cubicBezTo>
                  <a:pt x="-9981" y="269993"/>
                  <a:pt x="36238" y="103694"/>
                  <a:pt x="0" y="0"/>
                </a:cubicBezTo>
                <a:close/>
              </a:path>
            </a:pathLst>
          </a:custGeom>
          <a:solidFill>
            <a:srgbClr val="8FCACE">
              <a:alpha val="34000"/>
            </a:srgbClr>
          </a:solidFill>
          <a:ln w="25400">
            <a:solidFill>
              <a:schemeClr val="bg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 coins arrondis 15">
            <a:extLst>
              <a:ext uri="{FF2B5EF4-FFF2-40B4-BE49-F238E27FC236}">
                <a16:creationId xmlns:a16="http://schemas.microsoft.com/office/drawing/2014/main" id="{2A71EB89-7B26-5744-AA25-EAC5B7417B30}"/>
              </a:ext>
            </a:extLst>
          </p:cNvPr>
          <p:cNvSpPr/>
          <p:nvPr/>
        </p:nvSpPr>
        <p:spPr>
          <a:xfrm>
            <a:off x="1331250" y="2080356"/>
            <a:ext cx="6661847" cy="1844446"/>
          </a:xfrm>
          <a:custGeom>
            <a:avLst/>
            <a:gdLst>
              <a:gd name="connsiteX0" fmla="*/ 0 w 6661847"/>
              <a:gd name="connsiteY0" fmla="*/ 307414 h 1844446"/>
              <a:gd name="connsiteX1" fmla="*/ 307414 w 6661847"/>
              <a:gd name="connsiteY1" fmla="*/ 0 h 1844446"/>
              <a:gd name="connsiteX2" fmla="*/ 918835 w 6661847"/>
              <a:gd name="connsiteY2" fmla="*/ 0 h 1844446"/>
              <a:gd name="connsiteX3" fmla="*/ 1409315 w 6661847"/>
              <a:gd name="connsiteY3" fmla="*/ 0 h 1844446"/>
              <a:gd name="connsiteX4" fmla="*/ 2141676 w 6661847"/>
              <a:gd name="connsiteY4" fmla="*/ 0 h 1844446"/>
              <a:gd name="connsiteX5" fmla="*/ 2692627 w 6661847"/>
              <a:gd name="connsiteY5" fmla="*/ 0 h 1844446"/>
              <a:gd name="connsiteX6" fmla="*/ 3183107 w 6661847"/>
              <a:gd name="connsiteY6" fmla="*/ 0 h 1844446"/>
              <a:gd name="connsiteX7" fmla="*/ 3734058 w 6661847"/>
              <a:gd name="connsiteY7" fmla="*/ 0 h 1844446"/>
              <a:gd name="connsiteX8" fmla="*/ 4466419 w 6661847"/>
              <a:gd name="connsiteY8" fmla="*/ 0 h 1844446"/>
              <a:gd name="connsiteX9" fmla="*/ 5017370 w 6661847"/>
              <a:gd name="connsiteY9" fmla="*/ 0 h 1844446"/>
              <a:gd name="connsiteX10" fmla="*/ 5507850 w 6661847"/>
              <a:gd name="connsiteY10" fmla="*/ 0 h 1844446"/>
              <a:gd name="connsiteX11" fmla="*/ 6354433 w 6661847"/>
              <a:gd name="connsiteY11" fmla="*/ 0 h 1844446"/>
              <a:gd name="connsiteX12" fmla="*/ 6661847 w 6661847"/>
              <a:gd name="connsiteY12" fmla="*/ 307414 h 1844446"/>
              <a:gd name="connsiteX13" fmla="*/ 6661847 w 6661847"/>
              <a:gd name="connsiteY13" fmla="*/ 885334 h 1844446"/>
              <a:gd name="connsiteX14" fmla="*/ 6661847 w 6661847"/>
              <a:gd name="connsiteY14" fmla="*/ 1537032 h 1844446"/>
              <a:gd name="connsiteX15" fmla="*/ 6354433 w 6661847"/>
              <a:gd name="connsiteY15" fmla="*/ 1844446 h 1844446"/>
              <a:gd name="connsiteX16" fmla="*/ 5863953 w 6661847"/>
              <a:gd name="connsiteY16" fmla="*/ 1844446 h 1844446"/>
              <a:gd name="connsiteX17" fmla="*/ 5252532 w 6661847"/>
              <a:gd name="connsiteY17" fmla="*/ 1844446 h 1844446"/>
              <a:gd name="connsiteX18" fmla="*/ 4520171 w 6661847"/>
              <a:gd name="connsiteY18" fmla="*/ 1844446 h 1844446"/>
              <a:gd name="connsiteX19" fmla="*/ 3969220 w 6661847"/>
              <a:gd name="connsiteY19" fmla="*/ 1844446 h 1844446"/>
              <a:gd name="connsiteX20" fmla="*/ 3297329 w 6661847"/>
              <a:gd name="connsiteY20" fmla="*/ 1844446 h 1844446"/>
              <a:gd name="connsiteX21" fmla="*/ 2806849 w 6661847"/>
              <a:gd name="connsiteY21" fmla="*/ 1844446 h 1844446"/>
              <a:gd name="connsiteX22" fmla="*/ 2014017 w 6661847"/>
              <a:gd name="connsiteY22" fmla="*/ 1844446 h 1844446"/>
              <a:gd name="connsiteX23" fmla="*/ 1342126 w 6661847"/>
              <a:gd name="connsiteY23" fmla="*/ 1844446 h 1844446"/>
              <a:gd name="connsiteX24" fmla="*/ 307414 w 6661847"/>
              <a:gd name="connsiteY24" fmla="*/ 1844446 h 1844446"/>
              <a:gd name="connsiteX25" fmla="*/ 0 w 6661847"/>
              <a:gd name="connsiteY25" fmla="*/ 1537032 h 1844446"/>
              <a:gd name="connsiteX26" fmla="*/ 0 w 6661847"/>
              <a:gd name="connsiteY26" fmla="*/ 909927 h 1844446"/>
              <a:gd name="connsiteX27" fmla="*/ 0 w 6661847"/>
              <a:gd name="connsiteY27" fmla="*/ 307414 h 184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1847" h="1844446" fill="none" extrusionOk="0">
                <a:moveTo>
                  <a:pt x="0" y="307414"/>
                </a:moveTo>
                <a:cubicBezTo>
                  <a:pt x="-1554" y="105379"/>
                  <a:pt x="153719" y="10133"/>
                  <a:pt x="307414" y="0"/>
                </a:cubicBezTo>
                <a:cubicBezTo>
                  <a:pt x="589497" y="-4132"/>
                  <a:pt x="646422" y="-3879"/>
                  <a:pt x="918835" y="0"/>
                </a:cubicBezTo>
                <a:cubicBezTo>
                  <a:pt x="1191248" y="3879"/>
                  <a:pt x="1194891" y="23534"/>
                  <a:pt x="1409315" y="0"/>
                </a:cubicBezTo>
                <a:cubicBezTo>
                  <a:pt x="1623739" y="-23534"/>
                  <a:pt x="1799177" y="23090"/>
                  <a:pt x="2141676" y="0"/>
                </a:cubicBezTo>
                <a:cubicBezTo>
                  <a:pt x="2484175" y="-23090"/>
                  <a:pt x="2478838" y="19792"/>
                  <a:pt x="2692627" y="0"/>
                </a:cubicBezTo>
                <a:cubicBezTo>
                  <a:pt x="2906416" y="-19792"/>
                  <a:pt x="3081166" y="221"/>
                  <a:pt x="3183107" y="0"/>
                </a:cubicBezTo>
                <a:cubicBezTo>
                  <a:pt x="3285048" y="-221"/>
                  <a:pt x="3518088" y="2946"/>
                  <a:pt x="3734058" y="0"/>
                </a:cubicBezTo>
                <a:cubicBezTo>
                  <a:pt x="3950028" y="-2946"/>
                  <a:pt x="4173188" y="-19173"/>
                  <a:pt x="4466419" y="0"/>
                </a:cubicBezTo>
                <a:cubicBezTo>
                  <a:pt x="4759650" y="19173"/>
                  <a:pt x="4816985" y="-2866"/>
                  <a:pt x="5017370" y="0"/>
                </a:cubicBezTo>
                <a:cubicBezTo>
                  <a:pt x="5217755" y="2866"/>
                  <a:pt x="5306587" y="1342"/>
                  <a:pt x="5507850" y="0"/>
                </a:cubicBezTo>
                <a:cubicBezTo>
                  <a:pt x="5709113" y="-1342"/>
                  <a:pt x="6064104" y="-8929"/>
                  <a:pt x="6354433" y="0"/>
                </a:cubicBezTo>
                <a:cubicBezTo>
                  <a:pt x="6530419" y="15168"/>
                  <a:pt x="6676418" y="152049"/>
                  <a:pt x="6661847" y="307414"/>
                </a:cubicBezTo>
                <a:cubicBezTo>
                  <a:pt x="6671098" y="427180"/>
                  <a:pt x="6665180" y="650604"/>
                  <a:pt x="6661847" y="885334"/>
                </a:cubicBezTo>
                <a:cubicBezTo>
                  <a:pt x="6658514" y="1120064"/>
                  <a:pt x="6691023" y="1293854"/>
                  <a:pt x="6661847" y="1537032"/>
                </a:cubicBezTo>
                <a:cubicBezTo>
                  <a:pt x="6651402" y="1688156"/>
                  <a:pt x="6503435" y="1854102"/>
                  <a:pt x="6354433" y="1844446"/>
                </a:cubicBezTo>
                <a:cubicBezTo>
                  <a:pt x="6224309" y="1861172"/>
                  <a:pt x="6001628" y="1835477"/>
                  <a:pt x="5863953" y="1844446"/>
                </a:cubicBezTo>
                <a:cubicBezTo>
                  <a:pt x="5726278" y="1853415"/>
                  <a:pt x="5521884" y="1835138"/>
                  <a:pt x="5252532" y="1844446"/>
                </a:cubicBezTo>
                <a:cubicBezTo>
                  <a:pt x="4983180" y="1853754"/>
                  <a:pt x="4759136" y="1874250"/>
                  <a:pt x="4520171" y="1844446"/>
                </a:cubicBezTo>
                <a:cubicBezTo>
                  <a:pt x="4281206" y="1814642"/>
                  <a:pt x="4211731" y="1859707"/>
                  <a:pt x="3969220" y="1844446"/>
                </a:cubicBezTo>
                <a:cubicBezTo>
                  <a:pt x="3726709" y="1829185"/>
                  <a:pt x="3436941" y="1840674"/>
                  <a:pt x="3297329" y="1844446"/>
                </a:cubicBezTo>
                <a:cubicBezTo>
                  <a:pt x="3157717" y="1848218"/>
                  <a:pt x="2978961" y="1849397"/>
                  <a:pt x="2806849" y="1844446"/>
                </a:cubicBezTo>
                <a:cubicBezTo>
                  <a:pt x="2634737" y="1839495"/>
                  <a:pt x="2339002" y="1813633"/>
                  <a:pt x="2014017" y="1844446"/>
                </a:cubicBezTo>
                <a:cubicBezTo>
                  <a:pt x="1689032" y="1875259"/>
                  <a:pt x="1487626" y="1824850"/>
                  <a:pt x="1342126" y="1844446"/>
                </a:cubicBezTo>
                <a:cubicBezTo>
                  <a:pt x="1196626" y="1864042"/>
                  <a:pt x="517088" y="1833406"/>
                  <a:pt x="307414" y="1844446"/>
                </a:cubicBezTo>
                <a:cubicBezTo>
                  <a:pt x="142994" y="1855884"/>
                  <a:pt x="-3147" y="1719684"/>
                  <a:pt x="0" y="1537032"/>
                </a:cubicBezTo>
                <a:cubicBezTo>
                  <a:pt x="7480" y="1379786"/>
                  <a:pt x="31137" y="1214533"/>
                  <a:pt x="0" y="909927"/>
                </a:cubicBezTo>
                <a:cubicBezTo>
                  <a:pt x="-31137" y="605322"/>
                  <a:pt x="4766" y="559667"/>
                  <a:pt x="0" y="307414"/>
                </a:cubicBezTo>
                <a:close/>
              </a:path>
              <a:path w="6661847" h="1844446" stroke="0" extrusionOk="0">
                <a:moveTo>
                  <a:pt x="0" y="307414"/>
                </a:moveTo>
                <a:cubicBezTo>
                  <a:pt x="-29025" y="119731"/>
                  <a:pt x="133229" y="1653"/>
                  <a:pt x="307414" y="0"/>
                </a:cubicBezTo>
                <a:cubicBezTo>
                  <a:pt x="626005" y="6588"/>
                  <a:pt x="713913" y="-27813"/>
                  <a:pt x="1100245" y="0"/>
                </a:cubicBezTo>
                <a:cubicBezTo>
                  <a:pt x="1486577" y="27813"/>
                  <a:pt x="1493908" y="4326"/>
                  <a:pt x="1711666" y="0"/>
                </a:cubicBezTo>
                <a:cubicBezTo>
                  <a:pt x="1929424" y="-4326"/>
                  <a:pt x="2098631" y="-4766"/>
                  <a:pt x="2262617" y="0"/>
                </a:cubicBezTo>
                <a:cubicBezTo>
                  <a:pt x="2426603" y="4766"/>
                  <a:pt x="2712214" y="19724"/>
                  <a:pt x="2994978" y="0"/>
                </a:cubicBezTo>
                <a:cubicBezTo>
                  <a:pt x="3277742" y="-19724"/>
                  <a:pt x="3356172" y="-9887"/>
                  <a:pt x="3606399" y="0"/>
                </a:cubicBezTo>
                <a:cubicBezTo>
                  <a:pt x="3856626" y="9887"/>
                  <a:pt x="4036291" y="11864"/>
                  <a:pt x="4399230" y="0"/>
                </a:cubicBezTo>
                <a:cubicBezTo>
                  <a:pt x="4762169" y="-11864"/>
                  <a:pt x="4763519" y="23197"/>
                  <a:pt x="4950181" y="0"/>
                </a:cubicBezTo>
                <a:cubicBezTo>
                  <a:pt x="5136843" y="-23197"/>
                  <a:pt x="5464921" y="-26443"/>
                  <a:pt x="5743012" y="0"/>
                </a:cubicBezTo>
                <a:cubicBezTo>
                  <a:pt x="6021103" y="26443"/>
                  <a:pt x="6072459" y="-23564"/>
                  <a:pt x="6354433" y="0"/>
                </a:cubicBezTo>
                <a:cubicBezTo>
                  <a:pt x="6501935" y="-1274"/>
                  <a:pt x="6673204" y="106491"/>
                  <a:pt x="6661847" y="307414"/>
                </a:cubicBezTo>
                <a:cubicBezTo>
                  <a:pt x="6659858" y="557367"/>
                  <a:pt x="6681119" y="783170"/>
                  <a:pt x="6661847" y="934519"/>
                </a:cubicBezTo>
                <a:cubicBezTo>
                  <a:pt x="6642575" y="1085869"/>
                  <a:pt x="6645997" y="1326263"/>
                  <a:pt x="6661847" y="1537032"/>
                </a:cubicBezTo>
                <a:cubicBezTo>
                  <a:pt x="6677990" y="1686772"/>
                  <a:pt x="6511358" y="1839476"/>
                  <a:pt x="6354433" y="1844446"/>
                </a:cubicBezTo>
                <a:cubicBezTo>
                  <a:pt x="6106423" y="1817700"/>
                  <a:pt x="5843681" y="1842554"/>
                  <a:pt x="5682542" y="1844446"/>
                </a:cubicBezTo>
                <a:cubicBezTo>
                  <a:pt x="5521403" y="1846338"/>
                  <a:pt x="5115982" y="1824054"/>
                  <a:pt x="4889711" y="1844446"/>
                </a:cubicBezTo>
                <a:cubicBezTo>
                  <a:pt x="4663440" y="1864838"/>
                  <a:pt x="4457531" y="1850967"/>
                  <a:pt x="4217820" y="1844446"/>
                </a:cubicBezTo>
                <a:cubicBezTo>
                  <a:pt x="3978109" y="1837925"/>
                  <a:pt x="3875469" y="1823572"/>
                  <a:pt x="3727339" y="1844446"/>
                </a:cubicBezTo>
                <a:cubicBezTo>
                  <a:pt x="3579209" y="1865320"/>
                  <a:pt x="3307649" y="1837151"/>
                  <a:pt x="3176389" y="1844446"/>
                </a:cubicBezTo>
                <a:cubicBezTo>
                  <a:pt x="3045129" y="1851742"/>
                  <a:pt x="2671696" y="1805032"/>
                  <a:pt x="2383557" y="1844446"/>
                </a:cubicBezTo>
                <a:cubicBezTo>
                  <a:pt x="2095418" y="1883860"/>
                  <a:pt x="1900514" y="1856521"/>
                  <a:pt x="1711666" y="1844446"/>
                </a:cubicBezTo>
                <a:cubicBezTo>
                  <a:pt x="1522818" y="1832371"/>
                  <a:pt x="1413994" y="1856346"/>
                  <a:pt x="1160716" y="1844446"/>
                </a:cubicBezTo>
                <a:cubicBezTo>
                  <a:pt x="907438" y="1832547"/>
                  <a:pt x="493519" y="1843116"/>
                  <a:pt x="307414" y="1844446"/>
                </a:cubicBezTo>
                <a:cubicBezTo>
                  <a:pt x="102029" y="1842431"/>
                  <a:pt x="26823" y="1729905"/>
                  <a:pt x="0" y="1537032"/>
                </a:cubicBezTo>
                <a:cubicBezTo>
                  <a:pt x="-26431" y="1325957"/>
                  <a:pt x="6327" y="1120288"/>
                  <a:pt x="0" y="922223"/>
                </a:cubicBezTo>
                <a:cubicBezTo>
                  <a:pt x="-6327" y="724158"/>
                  <a:pt x="-27900" y="480982"/>
                  <a:pt x="0" y="307414"/>
                </a:cubicBezTo>
                <a:close/>
              </a:path>
            </a:pathLst>
          </a:custGeom>
          <a:solidFill>
            <a:schemeClr val="bg1">
              <a:alpha val="14954"/>
            </a:schemeClr>
          </a:solidFill>
          <a:ln w="44450">
            <a:solidFill>
              <a:srgbClr val="8FCACE"/>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a:extLst>
              <a:ext uri="{FF2B5EF4-FFF2-40B4-BE49-F238E27FC236}">
                <a16:creationId xmlns:a16="http://schemas.microsoft.com/office/drawing/2014/main" id="{479A12B3-524B-748D-E89C-FF5079B591E5}"/>
              </a:ext>
            </a:extLst>
          </p:cNvPr>
          <p:cNvSpPr txBox="1"/>
          <p:nvPr/>
        </p:nvSpPr>
        <p:spPr>
          <a:xfrm>
            <a:off x="1940849" y="2188126"/>
            <a:ext cx="5507420" cy="1569660"/>
          </a:xfrm>
          <a:prstGeom prst="rect">
            <a:avLst/>
          </a:prstGeom>
          <a:noFill/>
        </p:spPr>
        <p:txBody>
          <a:bodyPr wrap="square" rtlCol="0">
            <a:spAutoFit/>
          </a:bodyPr>
          <a:lstStyle/>
          <a:p>
            <a:pPr algn="ctr"/>
            <a:r>
              <a:rPr lang="fr-FR" sz="2400" dirty="0">
                <a:solidFill>
                  <a:srgbClr val="44546A"/>
                </a:solidFill>
                <a:latin typeface="Tw Cen MT"/>
                <a:ea typeface="+mn-lt"/>
                <a:cs typeface="+mn-lt"/>
              </a:rPr>
              <a:t>J. dit à L. à la fin d’une mission : </a:t>
            </a:r>
            <a:br>
              <a:rPr lang="fr-FR" sz="2400" dirty="0">
                <a:solidFill>
                  <a:srgbClr val="44546A"/>
                </a:solidFill>
                <a:latin typeface="Tw Cen MT"/>
                <a:ea typeface="+mn-lt"/>
                <a:cs typeface="+mn-lt"/>
              </a:rPr>
            </a:br>
            <a:endParaRPr lang="fr-FR" sz="2400" dirty="0">
              <a:solidFill>
                <a:srgbClr val="44546A"/>
              </a:solidFill>
              <a:latin typeface="Tw Cen MT"/>
              <a:ea typeface="+mn-lt"/>
              <a:cs typeface="+mn-lt"/>
            </a:endParaRPr>
          </a:p>
          <a:p>
            <a:pPr algn="ctr"/>
            <a:r>
              <a:rPr lang="fr-FR" sz="2400" dirty="0">
                <a:solidFill>
                  <a:srgbClr val="44546A"/>
                </a:solidFill>
                <a:latin typeface="Tw Cen MT"/>
                <a:ea typeface="+mn-lt"/>
                <a:cs typeface="+mn-lt"/>
              </a:rPr>
              <a:t>« Dis donc, pour une nana tu as vachement </a:t>
            </a:r>
          </a:p>
          <a:p>
            <a:pPr algn="ctr"/>
            <a:r>
              <a:rPr lang="fr-FR" sz="2400" dirty="0">
                <a:solidFill>
                  <a:srgbClr val="44546A"/>
                </a:solidFill>
                <a:latin typeface="Tw Cen MT"/>
                <a:ea typeface="+mn-lt"/>
                <a:cs typeface="+mn-lt"/>
              </a:rPr>
              <a:t>bien géré le projet ».  </a:t>
            </a:r>
            <a:endParaRPr lang="fr-FR" sz="2400" dirty="0">
              <a:solidFill>
                <a:srgbClr val="44546A"/>
              </a:solidFill>
              <a:latin typeface="Tw Cen MT"/>
            </a:endParaRPr>
          </a:p>
        </p:txBody>
      </p:sp>
      <p:sp>
        <p:nvSpPr>
          <p:cNvPr id="18" name="ZoneTexte 17">
            <a:extLst>
              <a:ext uri="{FF2B5EF4-FFF2-40B4-BE49-F238E27FC236}">
                <a16:creationId xmlns:a16="http://schemas.microsoft.com/office/drawing/2014/main" id="{C7B50B95-67C5-97E4-1541-88132C508F61}"/>
              </a:ext>
            </a:extLst>
          </p:cNvPr>
          <p:cNvSpPr txBox="1"/>
          <p:nvPr/>
        </p:nvSpPr>
        <p:spPr>
          <a:xfrm>
            <a:off x="4970464" y="4758558"/>
            <a:ext cx="3458836" cy="923330"/>
          </a:xfrm>
          <a:prstGeom prst="rect">
            <a:avLst/>
          </a:prstGeom>
          <a:noFill/>
        </p:spPr>
        <p:txBody>
          <a:bodyPr wrap="square" rtlCol="0">
            <a:spAutoFit/>
          </a:bodyPr>
          <a:lstStyle/>
          <a:p>
            <a:r>
              <a:rPr lang="fr-FR" dirty="0">
                <a:latin typeface="Tw Cen MT"/>
                <a:ea typeface="+mn-lt"/>
                <a:cs typeface="+mn-lt"/>
              </a:rPr>
              <a:t>On peut qualifier cette situation de </a:t>
            </a:r>
            <a:r>
              <a:rPr lang="fr-FR" b="1" dirty="0">
                <a:latin typeface="Tw Cen MT"/>
                <a:ea typeface="+mn-lt"/>
                <a:cs typeface="+mn-lt"/>
              </a:rPr>
              <a:t>discrimination fondée sur le sexe.</a:t>
            </a:r>
            <a:endParaRPr lang="fr-FR" b="1" dirty="0">
              <a:cs typeface="Calibri"/>
            </a:endParaRPr>
          </a:p>
          <a:p>
            <a:endParaRPr lang="fr-FR" dirty="0"/>
          </a:p>
        </p:txBody>
      </p:sp>
      <p:pic>
        <p:nvPicPr>
          <p:cNvPr id="21" name="Graphique 20" descr="Case cochée avec un remplissage uni">
            <a:extLst>
              <a:ext uri="{FF2B5EF4-FFF2-40B4-BE49-F238E27FC236}">
                <a16:creationId xmlns:a16="http://schemas.microsoft.com/office/drawing/2014/main" id="{A268822A-21DF-4635-EF11-0EF6804CCA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0159" y="4594190"/>
            <a:ext cx="914400" cy="914400"/>
          </a:xfrm>
          <a:prstGeom prst="rect">
            <a:avLst/>
          </a:prstGeom>
        </p:spPr>
      </p:pic>
    </p:spTree>
    <p:extLst>
      <p:ext uri="{BB962C8B-B14F-4D97-AF65-F5344CB8AC3E}">
        <p14:creationId xmlns:p14="http://schemas.microsoft.com/office/powerpoint/2010/main" val="260408442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4B872EA4-6788-7E18-02D0-A8B2FD68342E}"/>
              </a:ext>
            </a:extLst>
          </p:cNvPr>
          <p:cNvSpPr>
            <a:spLocks noGrp="1"/>
          </p:cNvSpPr>
          <p:nvPr>
            <p:ph type="title"/>
          </p:nvPr>
        </p:nvSpPr>
        <p:spPr>
          <a:xfrm>
            <a:off x="1187141" y="1357586"/>
            <a:ext cx="7036904" cy="1325563"/>
          </a:xfrm>
        </p:spPr>
        <p:txBody>
          <a:bodyPr/>
          <a:lstStyle/>
          <a:p>
            <a:r>
              <a:rPr lang="fr-FR" sz="2800" b="1" cap="small" dirty="0">
                <a:solidFill>
                  <a:srgbClr val="44546A"/>
                </a:solidFill>
                <a:latin typeface="Tw Cen MT"/>
                <a:ea typeface="+mn-lt"/>
                <a:cs typeface="+mn-lt"/>
              </a:rPr>
              <a:t>discrimination fondée sur le sexe</a:t>
            </a:r>
            <a:endParaRPr lang="fr-FR" dirty="0"/>
          </a:p>
        </p:txBody>
      </p:sp>
      <p:sp>
        <p:nvSpPr>
          <p:cNvPr id="9" name="Espace réservé du contenu 8">
            <a:extLst>
              <a:ext uri="{FF2B5EF4-FFF2-40B4-BE49-F238E27FC236}">
                <a16:creationId xmlns:a16="http://schemas.microsoft.com/office/drawing/2014/main" id="{09FBE5DF-C446-38B2-2D33-841AE0EB365A}"/>
              </a:ext>
            </a:extLst>
          </p:cNvPr>
          <p:cNvSpPr>
            <a:spLocks noGrp="1"/>
          </p:cNvSpPr>
          <p:nvPr>
            <p:ph idx="1"/>
          </p:nvPr>
        </p:nvSpPr>
        <p:spPr>
          <a:xfrm>
            <a:off x="1065972" y="2324099"/>
            <a:ext cx="7279242" cy="4351338"/>
          </a:xfrm>
        </p:spPr>
        <p:txBody>
          <a:bodyPr>
            <a:normAutofit/>
          </a:bodyPr>
          <a:lstStyle/>
          <a:p>
            <a:pPr marL="0" indent="0">
              <a:buNone/>
            </a:pPr>
            <a:endParaRPr lang="fr-FR" sz="2000" dirty="0">
              <a:solidFill>
                <a:srgbClr val="1F2D29"/>
              </a:solidFill>
              <a:latin typeface="Tw Cen MT"/>
              <a:ea typeface="+mn-lt"/>
              <a:cs typeface="+mn-lt"/>
            </a:endParaRPr>
          </a:p>
          <a:p>
            <a:pPr marL="0" indent="0">
              <a:buNone/>
            </a:pPr>
            <a:r>
              <a:rPr lang="fr-FR" sz="2000" b="1" i="1" dirty="0">
                <a:solidFill>
                  <a:srgbClr val="82B99A"/>
                </a:solidFill>
                <a:latin typeface="Tw Cen MT"/>
                <a:cs typeface="Calibri"/>
              </a:rPr>
              <a:t> 	</a:t>
            </a:r>
            <a:r>
              <a:rPr lang="fr-FR" sz="2000" b="1" i="1" dirty="0">
                <a:solidFill>
                  <a:srgbClr val="82B99A"/>
                </a:solidFill>
                <a:latin typeface="Tw Cen MT"/>
                <a:cs typeface="Calibri"/>
                <a:hlinkClick r:id="rId2">
                  <a:extLst>
                    <a:ext uri="{A12FA001-AC4F-418D-AE19-62706E023703}">
                      <ahyp:hlinkClr xmlns:ahyp="http://schemas.microsoft.com/office/drawing/2018/hyperlinkcolor" val="tx"/>
                    </a:ext>
                  </a:extLst>
                </a:hlinkClick>
              </a:rPr>
              <a:t>Art. L. 241-1du code du travail luxembourgeois</a:t>
            </a:r>
            <a:endParaRPr lang="fr-FR" sz="2000" b="1" i="1" dirty="0">
              <a:solidFill>
                <a:srgbClr val="82B99A"/>
              </a:solidFill>
              <a:latin typeface="Tw Cen MT"/>
              <a:cs typeface="Calibri"/>
            </a:endParaRPr>
          </a:p>
          <a:p>
            <a:pPr marL="0" indent="0">
              <a:buNone/>
            </a:pPr>
            <a:endParaRPr lang="fr-FR" sz="2000" dirty="0">
              <a:solidFill>
                <a:srgbClr val="1F2D29"/>
              </a:solidFill>
              <a:latin typeface="Tw Cen MT"/>
              <a:ea typeface="+mn-lt"/>
              <a:cs typeface="+mn-lt"/>
            </a:endParaRPr>
          </a:p>
          <a:p>
            <a:pPr marL="0" indent="0">
              <a:buNone/>
            </a:pPr>
            <a:r>
              <a:rPr lang="fr-FR" sz="2000" dirty="0">
                <a:latin typeface="Tw Cen MT"/>
                <a:ea typeface="+mn-lt"/>
                <a:cs typeface="+mn-lt"/>
              </a:rPr>
              <a:t>« La situation dans laquelle un </a:t>
            </a:r>
            <a:r>
              <a:rPr lang="fr-FR" sz="2000" b="1" i="1" dirty="0">
                <a:latin typeface="Tw Cen MT"/>
                <a:ea typeface="+mn-lt"/>
                <a:cs typeface="+mn-lt"/>
              </a:rPr>
              <a:t>comportement non désiré lié au sexe d’une personne</a:t>
            </a:r>
            <a:r>
              <a:rPr lang="fr-FR" sz="2000" dirty="0">
                <a:latin typeface="Tw Cen MT"/>
                <a:ea typeface="+mn-lt"/>
                <a:cs typeface="+mn-lt"/>
              </a:rPr>
              <a:t> survient avec pour objet ou pour effet de </a:t>
            </a:r>
            <a:r>
              <a:rPr lang="fr-FR" sz="2000" b="1" i="1" dirty="0">
                <a:latin typeface="Tw Cen MT"/>
                <a:ea typeface="+mn-lt"/>
                <a:cs typeface="+mn-lt"/>
              </a:rPr>
              <a:t>porter atteinte à la dignité</a:t>
            </a:r>
            <a:r>
              <a:rPr lang="fr-FR" sz="2000" dirty="0">
                <a:latin typeface="Tw Cen MT"/>
                <a:ea typeface="+mn-lt"/>
                <a:cs typeface="+mn-lt"/>
              </a:rPr>
              <a:t> d’une personne et de créer un environnement intimidant, hostile, dégradant, humiliant ou offensant. »</a:t>
            </a:r>
            <a:endParaRPr lang="fr-FR" sz="2000" dirty="0">
              <a:latin typeface="Tw Cen MT"/>
            </a:endParaRPr>
          </a:p>
        </p:txBody>
      </p:sp>
      <p:pic>
        <p:nvPicPr>
          <p:cNvPr id="11" name="Graphique 10" descr="Livre fermé avec un remplissage uni">
            <a:extLst>
              <a:ext uri="{FF2B5EF4-FFF2-40B4-BE49-F238E27FC236}">
                <a16:creationId xmlns:a16="http://schemas.microsoft.com/office/drawing/2014/main" id="{F6337A0E-0F53-3222-00CC-2FFBEEB8F7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2924" y="2557025"/>
            <a:ext cx="551793" cy="551793"/>
          </a:xfrm>
          <a:prstGeom prst="rect">
            <a:avLst/>
          </a:prstGeom>
        </p:spPr>
      </p:pic>
      <p:graphicFrame>
        <p:nvGraphicFramePr>
          <p:cNvPr id="29" name="Diagramme 28">
            <a:extLst>
              <a:ext uri="{FF2B5EF4-FFF2-40B4-BE49-F238E27FC236}">
                <a16:creationId xmlns:a16="http://schemas.microsoft.com/office/drawing/2014/main" id="{19428D9C-9524-AB5F-F7B9-FE80B60B4ACD}"/>
              </a:ext>
            </a:extLst>
          </p:cNvPr>
          <p:cNvGraphicFramePr/>
          <p:nvPr>
            <p:extLst>
              <p:ext uri="{D42A27DB-BD31-4B8C-83A1-F6EECF244321}">
                <p14:modId xmlns:p14="http://schemas.microsoft.com/office/powerpoint/2010/main" val="2149420711"/>
              </p:ext>
            </p:extLst>
          </p:nvPr>
        </p:nvGraphicFramePr>
        <p:xfrm>
          <a:off x="6800193" y="4740166"/>
          <a:ext cx="2007476" cy="17776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7062710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B4A9F598-2E52-921D-D674-ED57B78C07BA}"/>
              </a:ext>
            </a:extLst>
          </p:cNvPr>
          <p:cNvGrpSpPr/>
          <p:nvPr/>
        </p:nvGrpSpPr>
        <p:grpSpPr>
          <a:xfrm>
            <a:off x="1255068" y="2720645"/>
            <a:ext cx="7129576" cy="3060047"/>
            <a:chOff x="561358" y="1282862"/>
            <a:chExt cx="7129576" cy="2615936"/>
          </a:xfrm>
        </p:grpSpPr>
        <p:grpSp>
          <p:nvGrpSpPr>
            <p:cNvPr id="11" name="Groupe 10">
              <a:extLst>
                <a:ext uri="{FF2B5EF4-FFF2-40B4-BE49-F238E27FC236}">
                  <a16:creationId xmlns:a16="http://schemas.microsoft.com/office/drawing/2014/main" id="{11489B41-FE5B-DC5D-FD34-8DD80F47BF59}"/>
                </a:ext>
              </a:extLst>
            </p:cNvPr>
            <p:cNvGrpSpPr/>
            <p:nvPr/>
          </p:nvGrpSpPr>
          <p:grpSpPr>
            <a:xfrm>
              <a:off x="795223" y="1282862"/>
              <a:ext cx="6661847" cy="2340498"/>
              <a:chOff x="795223" y="1282862"/>
              <a:chExt cx="6661847" cy="2340498"/>
            </a:xfrm>
          </p:grpSpPr>
          <p:sp>
            <p:nvSpPr>
              <p:cNvPr id="13" name="Triangle 12">
                <a:extLst>
                  <a:ext uri="{FF2B5EF4-FFF2-40B4-BE49-F238E27FC236}">
                    <a16:creationId xmlns:a16="http://schemas.microsoft.com/office/drawing/2014/main" id="{4D82C507-15D2-5208-EABF-C467D2CCF92A}"/>
                  </a:ext>
                </a:extLst>
              </p:cNvPr>
              <p:cNvSpPr/>
              <p:nvPr/>
            </p:nvSpPr>
            <p:spPr>
              <a:xfrm rot="10800000">
                <a:off x="1404822" y="3068064"/>
                <a:ext cx="578069" cy="555296"/>
              </a:xfrm>
              <a:prstGeom prst="triangle">
                <a:avLst>
                  <a:gd name="adj" fmla="val 48182"/>
                </a:avLst>
              </a:prstGeom>
              <a:solidFill>
                <a:srgbClr val="8FCA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 coins arrondis 13">
                <a:extLst>
                  <a:ext uri="{FF2B5EF4-FFF2-40B4-BE49-F238E27FC236}">
                    <a16:creationId xmlns:a16="http://schemas.microsoft.com/office/drawing/2014/main" id="{36D86042-E280-5B68-F18C-BB6465BE2181}"/>
                  </a:ext>
                </a:extLst>
              </p:cNvPr>
              <p:cNvSpPr/>
              <p:nvPr/>
            </p:nvSpPr>
            <p:spPr>
              <a:xfrm>
                <a:off x="795223" y="1282862"/>
                <a:ext cx="6661847" cy="1907998"/>
              </a:xfrm>
              <a:custGeom>
                <a:avLst/>
                <a:gdLst>
                  <a:gd name="connsiteX0" fmla="*/ 0 w 6661847"/>
                  <a:gd name="connsiteY0" fmla="*/ 318006 h 1907998"/>
                  <a:gd name="connsiteX1" fmla="*/ 318006 w 6661847"/>
                  <a:gd name="connsiteY1" fmla="*/ 0 h 1907998"/>
                  <a:gd name="connsiteX2" fmla="*/ 927285 w 6661847"/>
                  <a:gd name="connsiteY2" fmla="*/ 0 h 1907998"/>
                  <a:gd name="connsiteX3" fmla="*/ 1416047 w 6661847"/>
                  <a:gd name="connsiteY3" fmla="*/ 0 h 1907998"/>
                  <a:gd name="connsiteX4" fmla="*/ 2145843 w 6661847"/>
                  <a:gd name="connsiteY4" fmla="*/ 0 h 1907998"/>
                  <a:gd name="connsiteX5" fmla="*/ 2694863 w 6661847"/>
                  <a:gd name="connsiteY5" fmla="*/ 0 h 1907998"/>
                  <a:gd name="connsiteX6" fmla="*/ 3183625 w 6661847"/>
                  <a:gd name="connsiteY6" fmla="*/ 0 h 1907998"/>
                  <a:gd name="connsiteX7" fmla="*/ 3732646 w 6661847"/>
                  <a:gd name="connsiteY7" fmla="*/ 0 h 1907998"/>
                  <a:gd name="connsiteX8" fmla="*/ 4462441 w 6661847"/>
                  <a:gd name="connsiteY8" fmla="*/ 0 h 1907998"/>
                  <a:gd name="connsiteX9" fmla="*/ 5011462 w 6661847"/>
                  <a:gd name="connsiteY9" fmla="*/ 0 h 1907998"/>
                  <a:gd name="connsiteX10" fmla="*/ 5500224 w 6661847"/>
                  <a:gd name="connsiteY10" fmla="*/ 0 h 1907998"/>
                  <a:gd name="connsiteX11" fmla="*/ 6343841 w 6661847"/>
                  <a:gd name="connsiteY11" fmla="*/ 0 h 1907998"/>
                  <a:gd name="connsiteX12" fmla="*/ 6661847 w 6661847"/>
                  <a:gd name="connsiteY12" fmla="*/ 318006 h 1907998"/>
                  <a:gd name="connsiteX13" fmla="*/ 6661847 w 6661847"/>
                  <a:gd name="connsiteY13" fmla="*/ 915839 h 1907998"/>
                  <a:gd name="connsiteX14" fmla="*/ 6661847 w 6661847"/>
                  <a:gd name="connsiteY14" fmla="*/ 1589992 h 1907998"/>
                  <a:gd name="connsiteX15" fmla="*/ 6343841 w 6661847"/>
                  <a:gd name="connsiteY15" fmla="*/ 1907998 h 1907998"/>
                  <a:gd name="connsiteX16" fmla="*/ 5855079 w 6661847"/>
                  <a:gd name="connsiteY16" fmla="*/ 1907998 h 1907998"/>
                  <a:gd name="connsiteX17" fmla="*/ 5245800 w 6661847"/>
                  <a:gd name="connsiteY17" fmla="*/ 1907998 h 1907998"/>
                  <a:gd name="connsiteX18" fmla="*/ 4516004 w 6661847"/>
                  <a:gd name="connsiteY18" fmla="*/ 1907998 h 1907998"/>
                  <a:gd name="connsiteX19" fmla="*/ 3966984 w 6661847"/>
                  <a:gd name="connsiteY19" fmla="*/ 1907998 h 1907998"/>
                  <a:gd name="connsiteX20" fmla="*/ 3297447 w 6661847"/>
                  <a:gd name="connsiteY20" fmla="*/ 1907998 h 1907998"/>
                  <a:gd name="connsiteX21" fmla="*/ 2808684 w 6661847"/>
                  <a:gd name="connsiteY21" fmla="*/ 1907998 h 1907998"/>
                  <a:gd name="connsiteX22" fmla="*/ 2018631 w 6661847"/>
                  <a:gd name="connsiteY22" fmla="*/ 1907998 h 1907998"/>
                  <a:gd name="connsiteX23" fmla="*/ 1349093 w 6661847"/>
                  <a:gd name="connsiteY23" fmla="*/ 1907998 h 1907998"/>
                  <a:gd name="connsiteX24" fmla="*/ 318006 w 6661847"/>
                  <a:gd name="connsiteY24" fmla="*/ 1907998 h 1907998"/>
                  <a:gd name="connsiteX25" fmla="*/ 0 w 6661847"/>
                  <a:gd name="connsiteY25" fmla="*/ 1589992 h 1907998"/>
                  <a:gd name="connsiteX26" fmla="*/ 0 w 6661847"/>
                  <a:gd name="connsiteY26" fmla="*/ 941279 h 1907998"/>
                  <a:gd name="connsiteX27" fmla="*/ 0 w 6661847"/>
                  <a:gd name="connsiteY27" fmla="*/ 318006 h 19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1847" h="1907998" fill="none" extrusionOk="0">
                    <a:moveTo>
                      <a:pt x="0" y="318006"/>
                    </a:moveTo>
                    <a:cubicBezTo>
                      <a:pt x="-1687" y="107376"/>
                      <a:pt x="168937" y="16733"/>
                      <a:pt x="318006" y="0"/>
                    </a:cubicBezTo>
                    <a:cubicBezTo>
                      <a:pt x="568281" y="-7799"/>
                      <a:pt x="728766" y="29610"/>
                      <a:pt x="927285" y="0"/>
                    </a:cubicBezTo>
                    <a:cubicBezTo>
                      <a:pt x="1125804" y="-29610"/>
                      <a:pt x="1205977" y="8808"/>
                      <a:pt x="1416047" y="0"/>
                    </a:cubicBezTo>
                    <a:cubicBezTo>
                      <a:pt x="1626117" y="-8808"/>
                      <a:pt x="1952568" y="1890"/>
                      <a:pt x="2145843" y="0"/>
                    </a:cubicBezTo>
                    <a:cubicBezTo>
                      <a:pt x="2339118" y="-1890"/>
                      <a:pt x="2480062" y="-8835"/>
                      <a:pt x="2694863" y="0"/>
                    </a:cubicBezTo>
                    <a:cubicBezTo>
                      <a:pt x="2909664" y="8835"/>
                      <a:pt x="2998416" y="21348"/>
                      <a:pt x="3183625" y="0"/>
                    </a:cubicBezTo>
                    <a:cubicBezTo>
                      <a:pt x="3368834" y="-21348"/>
                      <a:pt x="3492844" y="-13625"/>
                      <a:pt x="3732646" y="0"/>
                    </a:cubicBezTo>
                    <a:cubicBezTo>
                      <a:pt x="3972448" y="13625"/>
                      <a:pt x="4172307" y="-3440"/>
                      <a:pt x="4462441" y="0"/>
                    </a:cubicBezTo>
                    <a:cubicBezTo>
                      <a:pt x="4752576" y="3440"/>
                      <a:pt x="4822993" y="15538"/>
                      <a:pt x="5011462" y="0"/>
                    </a:cubicBezTo>
                    <a:cubicBezTo>
                      <a:pt x="5199931" y="-15538"/>
                      <a:pt x="5380789" y="-9206"/>
                      <a:pt x="5500224" y="0"/>
                    </a:cubicBezTo>
                    <a:cubicBezTo>
                      <a:pt x="5619659" y="9206"/>
                      <a:pt x="6109445" y="-38852"/>
                      <a:pt x="6343841" y="0"/>
                    </a:cubicBezTo>
                    <a:cubicBezTo>
                      <a:pt x="6533776" y="34965"/>
                      <a:pt x="6680114" y="160447"/>
                      <a:pt x="6661847" y="318006"/>
                    </a:cubicBezTo>
                    <a:cubicBezTo>
                      <a:pt x="6675275" y="604719"/>
                      <a:pt x="6659841" y="711931"/>
                      <a:pt x="6661847" y="915839"/>
                    </a:cubicBezTo>
                    <a:cubicBezTo>
                      <a:pt x="6663853" y="1119747"/>
                      <a:pt x="6681794" y="1410968"/>
                      <a:pt x="6661847" y="1589992"/>
                    </a:cubicBezTo>
                    <a:cubicBezTo>
                      <a:pt x="6643885" y="1733538"/>
                      <a:pt x="6489242" y="1922047"/>
                      <a:pt x="6343841" y="1907998"/>
                    </a:cubicBezTo>
                    <a:cubicBezTo>
                      <a:pt x="6222686" y="1911000"/>
                      <a:pt x="6042370" y="1890690"/>
                      <a:pt x="5855079" y="1907998"/>
                    </a:cubicBezTo>
                    <a:cubicBezTo>
                      <a:pt x="5667788" y="1925306"/>
                      <a:pt x="5389601" y="1919691"/>
                      <a:pt x="5245800" y="1907998"/>
                    </a:cubicBezTo>
                    <a:cubicBezTo>
                      <a:pt x="5101999" y="1896305"/>
                      <a:pt x="4854010" y="1887171"/>
                      <a:pt x="4516004" y="1907998"/>
                    </a:cubicBezTo>
                    <a:cubicBezTo>
                      <a:pt x="4177998" y="1928825"/>
                      <a:pt x="4159692" y="1934329"/>
                      <a:pt x="3966984" y="1907998"/>
                    </a:cubicBezTo>
                    <a:cubicBezTo>
                      <a:pt x="3774276" y="1881667"/>
                      <a:pt x="3513912" y="1906106"/>
                      <a:pt x="3297447" y="1907998"/>
                    </a:cubicBezTo>
                    <a:cubicBezTo>
                      <a:pt x="3080982" y="1909890"/>
                      <a:pt x="2990120" y="1891156"/>
                      <a:pt x="2808684" y="1907998"/>
                    </a:cubicBezTo>
                    <a:cubicBezTo>
                      <a:pt x="2627248" y="1924840"/>
                      <a:pt x="2395544" y="1877257"/>
                      <a:pt x="2018631" y="1907998"/>
                    </a:cubicBezTo>
                    <a:cubicBezTo>
                      <a:pt x="1641718" y="1938739"/>
                      <a:pt x="1573116" y="1932899"/>
                      <a:pt x="1349093" y="1907998"/>
                    </a:cubicBezTo>
                    <a:cubicBezTo>
                      <a:pt x="1125070" y="1883097"/>
                      <a:pt x="742645" y="1859152"/>
                      <a:pt x="318006" y="1907998"/>
                    </a:cubicBezTo>
                    <a:cubicBezTo>
                      <a:pt x="159416" y="1944358"/>
                      <a:pt x="-1502" y="1771766"/>
                      <a:pt x="0" y="1589992"/>
                    </a:cubicBezTo>
                    <a:cubicBezTo>
                      <a:pt x="-31855" y="1277588"/>
                      <a:pt x="11492" y="1164739"/>
                      <a:pt x="0" y="941279"/>
                    </a:cubicBezTo>
                    <a:cubicBezTo>
                      <a:pt x="-11492" y="717819"/>
                      <a:pt x="-8608" y="508999"/>
                      <a:pt x="0" y="318006"/>
                    </a:cubicBezTo>
                    <a:close/>
                  </a:path>
                  <a:path w="6661847" h="1907998" stroke="0" extrusionOk="0">
                    <a:moveTo>
                      <a:pt x="0" y="318006"/>
                    </a:moveTo>
                    <a:cubicBezTo>
                      <a:pt x="-8163" y="137341"/>
                      <a:pt x="110151" y="12094"/>
                      <a:pt x="318006" y="0"/>
                    </a:cubicBezTo>
                    <a:cubicBezTo>
                      <a:pt x="673522" y="-735"/>
                      <a:pt x="947210" y="38580"/>
                      <a:pt x="1108060" y="0"/>
                    </a:cubicBezTo>
                    <a:cubicBezTo>
                      <a:pt x="1268910" y="-38580"/>
                      <a:pt x="1512887" y="3511"/>
                      <a:pt x="1717339" y="0"/>
                    </a:cubicBezTo>
                    <a:cubicBezTo>
                      <a:pt x="1921791" y="-3511"/>
                      <a:pt x="2140414" y="-13951"/>
                      <a:pt x="2266359" y="0"/>
                    </a:cubicBezTo>
                    <a:cubicBezTo>
                      <a:pt x="2392304" y="13951"/>
                      <a:pt x="2800911" y="-7492"/>
                      <a:pt x="2996155" y="0"/>
                    </a:cubicBezTo>
                    <a:cubicBezTo>
                      <a:pt x="3191399" y="7492"/>
                      <a:pt x="3376230" y="41"/>
                      <a:pt x="3605434" y="0"/>
                    </a:cubicBezTo>
                    <a:cubicBezTo>
                      <a:pt x="3834638" y="-41"/>
                      <a:pt x="4170978" y="8286"/>
                      <a:pt x="4395488" y="0"/>
                    </a:cubicBezTo>
                    <a:cubicBezTo>
                      <a:pt x="4619998" y="-8286"/>
                      <a:pt x="4724447" y="-600"/>
                      <a:pt x="4944508" y="0"/>
                    </a:cubicBezTo>
                    <a:cubicBezTo>
                      <a:pt x="5164569" y="600"/>
                      <a:pt x="5497012" y="6199"/>
                      <a:pt x="5734562" y="0"/>
                    </a:cubicBezTo>
                    <a:cubicBezTo>
                      <a:pt x="5972112" y="-6199"/>
                      <a:pt x="6078386" y="3990"/>
                      <a:pt x="6343841" y="0"/>
                    </a:cubicBezTo>
                    <a:cubicBezTo>
                      <a:pt x="6486782" y="-1870"/>
                      <a:pt x="6663871" y="136824"/>
                      <a:pt x="6661847" y="318006"/>
                    </a:cubicBezTo>
                    <a:cubicBezTo>
                      <a:pt x="6688238" y="502949"/>
                      <a:pt x="6654717" y="665214"/>
                      <a:pt x="6661847" y="966719"/>
                    </a:cubicBezTo>
                    <a:cubicBezTo>
                      <a:pt x="6668977" y="1268224"/>
                      <a:pt x="6681634" y="1435339"/>
                      <a:pt x="6661847" y="1589992"/>
                    </a:cubicBezTo>
                    <a:cubicBezTo>
                      <a:pt x="6682282" y="1740254"/>
                      <a:pt x="6504689" y="1902284"/>
                      <a:pt x="6343841" y="1907998"/>
                    </a:cubicBezTo>
                    <a:cubicBezTo>
                      <a:pt x="6101942" y="1893059"/>
                      <a:pt x="5910347" y="1918169"/>
                      <a:pt x="5674304" y="1907998"/>
                    </a:cubicBezTo>
                    <a:cubicBezTo>
                      <a:pt x="5438261" y="1897827"/>
                      <a:pt x="5250764" y="1929801"/>
                      <a:pt x="4884250" y="1907998"/>
                    </a:cubicBezTo>
                    <a:cubicBezTo>
                      <a:pt x="4517736" y="1886195"/>
                      <a:pt x="4469932" y="1905983"/>
                      <a:pt x="4214713" y="1907998"/>
                    </a:cubicBezTo>
                    <a:cubicBezTo>
                      <a:pt x="3959494" y="1910013"/>
                      <a:pt x="3829116" y="1897992"/>
                      <a:pt x="3725950" y="1907998"/>
                    </a:cubicBezTo>
                    <a:cubicBezTo>
                      <a:pt x="3622784" y="1918004"/>
                      <a:pt x="3449597" y="1882266"/>
                      <a:pt x="3176930" y="1907998"/>
                    </a:cubicBezTo>
                    <a:cubicBezTo>
                      <a:pt x="2904263" y="1933730"/>
                      <a:pt x="2742387" y="1899554"/>
                      <a:pt x="2386876" y="1907998"/>
                    </a:cubicBezTo>
                    <a:cubicBezTo>
                      <a:pt x="2031365" y="1916442"/>
                      <a:pt x="1883617" y="1940518"/>
                      <a:pt x="1717339" y="1907998"/>
                    </a:cubicBezTo>
                    <a:cubicBezTo>
                      <a:pt x="1551061" y="1875478"/>
                      <a:pt x="1421276" y="1901306"/>
                      <a:pt x="1168318" y="1907998"/>
                    </a:cubicBezTo>
                    <a:cubicBezTo>
                      <a:pt x="915360" y="1914690"/>
                      <a:pt x="568322" y="1912185"/>
                      <a:pt x="318006" y="1907998"/>
                    </a:cubicBezTo>
                    <a:cubicBezTo>
                      <a:pt x="120368" y="1906752"/>
                      <a:pt x="19124" y="1782086"/>
                      <a:pt x="0" y="1589992"/>
                    </a:cubicBezTo>
                    <a:cubicBezTo>
                      <a:pt x="30982" y="1302177"/>
                      <a:pt x="-17880" y="1218265"/>
                      <a:pt x="0" y="953999"/>
                    </a:cubicBezTo>
                    <a:cubicBezTo>
                      <a:pt x="17880" y="689733"/>
                      <a:pt x="7672" y="503060"/>
                      <a:pt x="0" y="318006"/>
                    </a:cubicBezTo>
                    <a:close/>
                  </a:path>
                </a:pathLst>
              </a:custGeom>
              <a:solidFill>
                <a:srgbClr val="8FCACE"/>
              </a:solidFill>
              <a:ln w="44450">
                <a:solidFill>
                  <a:srgbClr val="8FCACE"/>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2" name="Rectangle : coins arrondis 11">
              <a:extLst>
                <a:ext uri="{FF2B5EF4-FFF2-40B4-BE49-F238E27FC236}">
                  <a16:creationId xmlns:a16="http://schemas.microsoft.com/office/drawing/2014/main" id="{9602C29A-B244-EA64-B6E8-926FF40DF5E7}"/>
                </a:ext>
              </a:extLst>
            </p:cNvPr>
            <p:cNvSpPr/>
            <p:nvPr/>
          </p:nvSpPr>
          <p:spPr>
            <a:xfrm>
              <a:off x="561358" y="1990799"/>
              <a:ext cx="7129576" cy="1907999"/>
            </a:xfrm>
            <a:prstGeom prst="roundRect">
              <a:avLst/>
            </a:prstGeom>
            <a:solidFill>
              <a:schemeClr val="bg1">
                <a:alpha val="6623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  </a:t>
              </a:r>
            </a:p>
          </p:txBody>
        </p:sp>
      </p:grpSp>
      <p:sp>
        <p:nvSpPr>
          <p:cNvPr id="15" name="ZoneTexte 14">
            <a:extLst>
              <a:ext uri="{FF2B5EF4-FFF2-40B4-BE49-F238E27FC236}">
                <a16:creationId xmlns:a16="http://schemas.microsoft.com/office/drawing/2014/main" id="{7E5A061C-DD5F-E083-AFA2-816E2B419FE5}"/>
              </a:ext>
            </a:extLst>
          </p:cNvPr>
          <p:cNvSpPr txBox="1"/>
          <p:nvPr/>
        </p:nvSpPr>
        <p:spPr>
          <a:xfrm>
            <a:off x="1813900" y="2535247"/>
            <a:ext cx="5980386" cy="3416320"/>
          </a:xfrm>
          <a:prstGeom prst="rect">
            <a:avLst/>
          </a:prstGeom>
          <a:noFill/>
        </p:spPr>
        <p:txBody>
          <a:bodyPr wrap="square" rtlCol="0">
            <a:spAutoFit/>
          </a:bodyPr>
          <a:lstStyle/>
          <a:p>
            <a:pPr algn="ctr"/>
            <a:endParaRPr lang="fr-FR" sz="2400" dirty="0">
              <a:solidFill>
                <a:srgbClr val="44546A"/>
              </a:solidFill>
              <a:latin typeface="Tw Cen MT"/>
              <a:ea typeface="+mn-lt"/>
              <a:cs typeface="+mn-lt"/>
            </a:endParaRPr>
          </a:p>
          <a:p>
            <a:pPr algn="ctr"/>
            <a:r>
              <a:rPr lang="fr-FR" sz="2400" dirty="0">
                <a:solidFill>
                  <a:srgbClr val="44546A"/>
                </a:solidFill>
                <a:latin typeface="Tw Cen MT"/>
                <a:ea typeface="+mn-lt"/>
                <a:cs typeface="+mn-lt"/>
              </a:rPr>
              <a:t>À la pause, J. lance à P. en rigolant :</a:t>
            </a:r>
            <a:br>
              <a:rPr lang="fr-FR" sz="2400" dirty="0">
                <a:solidFill>
                  <a:srgbClr val="44546A"/>
                </a:solidFill>
                <a:latin typeface="Tw Cen MT"/>
                <a:ea typeface="+mn-lt"/>
                <a:cs typeface="+mn-lt"/>
              </a:rPr>
            </a:br>
            <a:br>
              <a:rPr lang="fr-FR" sz="2400" dirty="0">
                <a:solidFill>
                  <a:srgbClr val="44546A"/>
                </a:solidFill>
                <a:latin typeface="Tw Cen MT"/>
                <a:ea typeface="+mn-lt"/>
                <a:cs typeface="+mn-lt"/>
              </a:rPr>
            </a:br>
            <a:r>
              <a:rPr lang="fr-FR" sz="2400" dirty="0">
                <a:solidFill>
                  <a:srgbClr val="44546A"/>
                </a:solidFill>
                <a:latin typeface="Tw Cen MT"/>
                <a:ea typeface="+mn-lt"/>
                <a:cs typeface="+mn-lt"/>
              </a:rPr>
              <a:t>« Ça va en ce moment ton taux de testostérone avec tous ces congés que tu prends pour changer des couches ? »</a:t>
            </a:r>
            <a:endParaRPr lang="en-US" sz="2400" dirty="0">
              <a:solidFill>
                <a:srgbClr val="44546A"/>
              </a:solidFill>
              <a:latin typeface="Tw Cen MT"/>
              <a:ea typeface="+mn-lt"/>
              <a:cs typeface="+mn-lt"/>
            </a:endParaRPr>
          </a:p>
          <a:p>
            <a:pPr algn="ctr"/>
            <a:endParaRPr lang="fr-FR" sz="2400" dirty="0">
              <a:solidFill>
                <a:srgbClr val="44546A"/>
              </a:solidFill>
              <a:latin typeface="Tw Cen MT"/>
              <a:ea typeface="+mn-lt"/>
              <a:cs typeface="+mn-lt"/>
            </a:endParaRPr>
          </a:p>
          <a:p>
            <a:pPr algn="ctr"/>
            <a:endParaRPr lang="fr-FR" sz="2400" dirty="0">
              <a:solidFill>
                <a:srgbClr val="44546A"/>
              </a:solidFill>
              <a:latin typeface="Tw Cen MT"/>
              <a:ea typeface="+mn-lt"/>
              <a:cs typeface="+mn-lt"/>
            </a:endParaRPr>
          </a:p>
          <a:p>
            <a:endParaRPr lang="fr-FR" sz="2400" dirty="0">
              <a:solidFill>
                <a:srgbClr val="44546A"/>
              </a:solidFill>
            </a:endParaRPr>
          </a:p>
        </p:txBody>
      </p:sp>
      <p:sp>
        <p:nvSpPr>
          <p:cNvPr id="16" name="TextBox 4">
            <a:extLst>
              <a:ext uri="{FF2B5EF4-FFF2-40B4-BE49-F238E27FC236}">
                <a16:creationId xmlns:a16="http://schemas.microsoft.com/office/drawing/2014/main" id="{9019386E-E669-D408-AF8A-E797C3CAAAFB}"/>
              </a:ext>
            </a:extLst>
          </p:cNvPr>
          <p:cNvSpPr txBox="1"/>
          <p:nvPr/>
        </p:nvSpPr>
        <p:spPr>
          <a:xfrm>
            <a:off x="1412723" y="1354665"/>
            <a:ext cx="73974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cap="small" dirty="0">
                <a:solidFill>
                  <a:srgbClr val="44546A"/>
                </a:solidFill>
                <a:latin typeface="Tw Cen MT"/>
                <a:ea typeface="+mn-lt"/>
                <a:cs typeface="+mn-lt"/>
              </a:rPr>
              <a:t>Comment pouvez-vous qualifier cette situation ?</a:t>
            </a:r>
            <a:endParaRPr lang="en-US" sz="2400" b="1" dirty="0">
              <a:solidFill>
                <a:srgbClr val="44546A"/>
              </a:solidFill>
              <a:latin typeface="Tw Cen MT"/>
            </a:endParaRPr>
          </a:p>
        </p:txBody>
      </p:sp>
      <p:pic>
        <p:nvPicPr>
          <p:cNvPr id="17" name="Graphique 16" descr="Commande vocale avec un remplissage uni">
            <a:extLst>
              <a:ext uri="{FF2B5EF4-FFF2-40B4-BE49-F238E27FC236}">
                <a16:creationId xmlns:a16="http://schemas.microsoft.com/office/drawing/2014/main" id="{2FC3ED39-1A0A-4DF4-CFD9-1BF0F926A4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7508" y="5599798"/>
            <a:ext cx="1104525" cy="1104525"/>
          </a:xfrm>
          <a:prstGeom prst="rect">
            <a:avLst/>
          </a:prstGeom>
        </p:spPr>
      </p:pic>
    </p:spTree>
    <p:extLst>
      <p:ext uri="{BB962C8B-B14F-4D97-AF65-F5344CB8AC3E}">
        <p14:creationId xmlns:p14="http://schemas.microsoft.com/office/powerpoint/2010/main" val="221396399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62477F47-F005-E760-2483-915034257CF4}"/>
              </a:ext>
            </a:extLst>
          </p:cNvPr>
          <p:cNvSpPr/>
          <p:nvPr/>
        </p:nvSpPr>
        <p:spPr>
          <a:xfrm>
            <a:off x="1331250" y="1802757"/>
            <a:ext cx="6661847" cy="2240358"/>
          </a:xfrm>
          <a:custGeom>
            <a:avLst/>
            <a:gdLst>
              <a:gd name="connsiteX0" fmla="*/ 0 w 6661847"/>
              <a:gd name="connsiteY0" fmla="*/ 373400 h 2240358"/>
              <a:gd name="connsiteX1" fmla="*/ 373400 w 6661847"/>
              <a:gd name="connsiteY1" fmla="*/ 0 h 2240358"/>
              <a:gd name="connsiteX2" fmla="*/ 1030627 w 6661847"/>
              <a:gd name="connsiteY2" fmla="*/ 0 h 2240358"/>
              <a:gd name="connsiteX3" fmla="*/ 1569554 w 6661847"/>
              <a:gd name="connsiteY3" fmla="*/ 0 h 2240358"/>
              <a:gd name="connsiteX4" fmla="*/ 2049330 w 6661847"/>
              <a:gd name="connsiteY4" fmla="*/ 0 h 2240358"/>
              <a:gd name="connsiteX5" fmla="*/ 2588256 w 6661847"/>
              <a:gd name="connsiteY5" fmla="*/ 0 h 2240358"/>
              <a:gd name="connsiteX6" fmla="*/ 3304634 w 6661847"/>
              <a:gd name="connsiteY6" fmla="*/ 0 h 2240358"/>
              <a:gd name="connsiteX7" fmla="*/ 3843561 w 6661847"/>
              <a:gd name="connsiteY7" fmla="*/ 0 h 2240358"/>
              <a:gd name="connsiteX8" fmla="*/ 4323337 w 6661847"/>
              <a:gd name="connsiteY8" fmla="*/ 0 h 2240358"/>
              <a:gd name="connsiteX9" fmla="*/ 4862263 w 6661847"/>
              <a:gd name="connsiteY9" fmla="*/ 0 h 2240358"/>
              <a:gd name="connsiteX10" fmla="*/ 5460340 w 6661847"/>
              <a:gd name="connsiteY10" fmla="*/ 0 h 2240358"/>
              <a:gd name="connsiteX11" fmla="*/ 6288447 w 6661847"/>
              <a:gd name="connsiteY11" fmla="*/ 0 h 2240358"/>
              <a:gd name="connsiteX12" fmla="*/ 6661847 w 6661847"/>
              <a:gd name="connsiteY12" fmla="*/ 373400 h 2240358"/>
              <a:gd name="connsiteX13" fmla="*/ 6661847 w 6661847"/>
              <a:gd name="connsiteY13" fmla="*/ 901124 h 2240358"/>
              <a:gd name="connsiteX14" fmla="*/ 6661847 w 6661847"/>
              <a:gd name="connsiteY14" fmla="*/ 1428848 h 2240358"/>
              <a:gd name="connsiteX15" fmla="*/ 6661847 w 6661847"/>
              <a:gd name="connsiteY15" fmla="*/ 1866958 h 2240358"/>
              <a:gd name="connsiteX16" fmla="*/ 6288447 w 6661847"/>
              <a:gd name="connsiteY16" fmla="*/ 2240358 h 2240358"/>
              <a:gd name="connsiteX17" fmla="*/ 5690370 w 6661847"/>
              <a:gd name="connsiteY17" fmla="*/ 2240358 h 2240358"/>
              <a:gd name="connsiteX18" fmla="*/ 5033143 w 6661847"/>
              <a:gd name="connsiteY18" fmla="*/ 2240358 h 2240358"/>
              <a:gd name="connsiteX19" fmla="*/ 4553367 w 6661847"/>
              <a:gd name="connsiteY19" fmla="*/ 2240358 h 2240358"/>
              <a:gd name="connsiteX20" fmla="*/ 3777838 w 6661847"/>
              <a:gd name="connsiteY20" fmla="*/ 2240358 h 2240358"/>
              <a:gd name="connsiteX21" fmla="*/ 3120611 w 6661847"/>
              <a:gd name="connsiteY21" fmla="*/ 2240358 h 2240358"/>
              <a:gd name="connsiteX22" fmla="*/ 2345082 w 6661847"/>
              <a:gd name="connsiteY22" fmla="*/ 2240358 h 2240358"/>
              <a:gd name="connsiteX23" fmla="*/ 1747005 w 6661847"/>
              <a:gd name="connsiteY23" fmla="*/ 2240358 h 2240358"/>
              <a:gd name="connsiteX24" fmla="*/ 1208079 w 6661847"/>
              <a:gd name="connsiteY24" fmla="*/ 2240358 h 2240358"/>
              <a:gd name="connsiteX25" fmla="*/ 373400 w 6661847"/>
              <a:gd name="connsiteY25" fmla="*/ 2240358 h 2240358"/>
              <a:gd name="connsiteX26" fmla="*/ 0 w 6661847"/>
              <a:gd name="connsiteY26" fmla="*/ 1866958 h 2240358"/>
              <a:gd name="connsiteX27" fmla="*/ 0 w 6661847"/>
              <a:gd name="connsiteY27" fmla="*/ 1369105 h 2240358"/>
              <a:gd name="connsiteX28" fmla="*/ 0 w 6661847"/>
              <a:gd name="connsiteY28" fmla="*/ 841382 h 2240358"/>
              <a:gd name="connsiteX29" fmla="*/ 0 w 6661847"/>
              <a:gd name="connsiteY29" fmla="*/ 373400 h 224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61847" h="2240358" fill="none" extrusionOk="0">
                <a:moveTo>
                  <a:pt x="0" y="373400"/>
                </a:moveTo>
                <a:cubicBezTo>
                  <a:pt x="-15621" y="215878"/>
                  <a:pt x="163203" y="-12516"/>
                  <a:pt x="373400" y="0"/>
                </a:cubicBezTo>
                <a:cubicBezTo>
                  <a:pt x="652119" y="1175"/>
                  <a:pt x="877150" y="-16539"/>
                  <a:pt x="1030627" y="0"/>
                </a:cubicBezTo>
                <a:cubicBezTo>
                  <a:pt x="1184104" y="16539"/>
                  <a:pt x="1360968" y="-4316"/>
                  <a:pt x="1569554" y="0"/>
                </a:cubicBezTo>
                <a:cubicBezTo>
                  <a:pt x="1778140" y="4316"/>
                  <a:pt x="1834070" y="-16441"/>
                  <a:pt x="2049330" y="0"/>
                </a:cubicBezTo>
                <a:cubicBezTo>
                  <a:pt x="2264590" y="16441"/>
                  <a:pt x="2469332" y="9500"/>
                  <a:pt x="2588256" y="0"/>
                </a:cubicBezTo>
                <a:cubicBezTo>
                  <a:pt x="2707180" y="-9500"/>
                  <a:pt x="3112720" y="-23036"/>
                  <a:pt x="3304634" y="0"/>
                </a:cubicBezTo>
                <a:cubicBezTo>
                  <a:pt x="3496548" y="23036"/>
                  <a:pt x="3653269" y="26501"/>
                  <a:pt x="3843561" y="0"/>
                </a:cubicBezTo>
                <a:cubicBezTo>
                  <a:pt x="4033853" y="-26501"/>
                  <a:pt x="4116019" y="-19881"/>
                  <a:pt x="4323337" y="0"/>
                </a:cubicBezTo>
                <a:cubicBezTo>
                  <a:pt x="4530655" y="19881"/>
                  <a:pt x="4668157" y="-16830"/>
                  <a:pt x="4862263" y="0"/>
                </a:cubicBezTo>
                <a:cubicBezTo>
                  <a:pt x="5056369" y="16830"/>
                  <a:pt x="5302632" y="8429"/>
                  <a:pt x="5460340" y="0"/>
                </a:cubicBezTo>
                <a:cubicBezTo>
                  <a:pt x="5618048" y="-8429"/>
                  <a:pt x="6095434" y="4505"/>
                  <a:pt x="6288447" y="0"/>
                </a:cubicBezTo>
                <a:cubicBezTo>
                  <a:pt x="6490071" y="4565"/>
                  <a:pt x="6710969" y="178202"/>
                  <a:pt x="6661847" y="373400"/>
                </a:cubicBezTo>
                <a:cubicBezTo>
                  <a:pt x="6666805" y="611737"/>
                  <a:pt x="6638915" y="758035"/>
                  <a:pt x="6661847" y="901124"/>
                </a:cubicBezTo>
                <a:cubicBezTo>
                  <a:pt x="6684779" y="1044213"/>
                  <a:pt x="6646444" y="1272810"/>
                  <a:pt x="6661847" y="1428848"/>
                </a:cubicBezTo>
                <a:cubicBezTo>
                  <a:pt x="6677250" y="1584886"/>
                  <a:pt x="6641003" y="1682034"/>
                  <a:pt x="6661847" y="1866958"/>
                </a:cubicBezTo>
                <a:cubicBezTo>
                  <a:pt x="6650695" y="2114028"/>
                  <a:pt x="6505470" y="2222170"/>
                  <a:pt x="6288447" y="2240358"/>
                </a:cubicBezTo>
                <a:cubicBezTo>
                  <a:pt x="6070713" y="2257615"/>
                  <a:pt x="5900333" y="2214995"/>
                  <a:pt x="5690370" y="2240358"/>
                </a:cubicBezTo>
                <a:cubicBezTo>
                  <a:pt x="5480407" y="2265721"/>
                  <a:pt x="5219891" y="2228875"/>
                  <a:pt x="5033143" y="2240358"/>
                </a:cubicBezTo>
                <a:cubicBezTo>
                  <a:pt x="4846395" y="2251841"/>
                  <a:pt x="4768210" y="2223902"/>
                  <a:pt x="4553367" y="2240358"/>
                </a:cubicBezTo>
                <a:cubicBezTo>
                  <a:pt x="4338524" y="2256814"/>
                  <a:pt x="4093562" y="2245049"/>
                  <a:pt x="3777838" y="2240358"/>
                </a:cubicBezTo>
                <a:cubicBezTo>
                  <a:pt x="3462114" y="2235667"/>
                  <a:pt x="3407777" y="2265951"/>
                  <a:pt x="3120611" y="2240358"/>
                </a:cubicBezTo>
                <a:cubicBezTo>
                  <a:pt x="2833445" y="2214765"/>
                  <a:pt x="2538788" y="2232122"/>
                  <a:pt x="2345082" y="2240358"/>
                </a:cubicBezTo>
                <a:cubicBezTo>
                  <a:pt x="2151376" y="2248594"/>
                  <a:pt x="2036618" y="2223172"/>
                  <a:pt x="1747005" y="2240358"/>
                </a:cubicBezTo>
                <a:cubicBezTo>
                  <a:pt x="1457392" y="2257544"/>
                  <a:pt x="1444780" y="2248384"/>
                  <a:pt x="1208079" y="2240358"/>
                </a:cubicBezTo>
                <a:cubicBezTo>
                  <a:pt x="971378" y="2232332"/>
                  <a:pt x="730799" y="2214896"/>
                  <a:pt x="373400" y="2240358"/>
                </a:cubicBezTo>
                <a:cubicBezTo>
                  <a:pt x="151711" y="2245784"/>
                  <a:pt x="-416" y="2052406"/>
                  <a:pt x="0" y="1866958"/>
                </a:cubicBezTo>
                <a:cubicBezTo>
                  <a:pt x="-4939" y="1675949"/>
                  <a:pt x="3057" y="1489944"/>
                  <a:pt x="0" y="1369105"/>
                </a:cubicBezTo>
                <a:cubicBezTo>
                  <a:pt x="-3057" y="1248266"/>
                  <a:pt x="10739" y="961371"/>
                  <a:pt x="0" y="841382"/>
                </a:cubicBezTo>
                <a:cubicBezTo>
                  <a:pt x="-10739" y="721393"/>
                  <a:pt x="-14923" y="478091"/>
                  <a:pt x="0" y="373400"/>
                </a:cubicBezTo>
                <a:close/>
              </a:path>
              <a:path w="6661847" h="2240358" stroke="0" extrusionOk="0">
                <a:moveTo>
                  <a:pt x="0" y="373400"/>
                </a:moveTo>
                <a:cubicBezTo>
                  <a:pt x="-40748" y="142043"/>
                  <a:pt x="153752" y="5038"/>
                  <a:pt x="373400" y="0"/>
                </a:cubicBezTo>
                <a:cubicBezTo>
                  <a:pt x="737366" y="-11948"/>
                  <a:pt x="910307" y="22955"/>
                  <a:pt x="1148928" y="0"/>
                </a:cubicBezTo>
                <a:cubicBezTo>
                  <a:pt x="1387549" y="-22955"/>
                  <a:pt x="1524991" y="-16105"/>
                  <a:pt x="1747005" y="0"/>
                </a:cubicBezTo>
                <a:cubicBezTo>
                  <a:pt x="1969019" y="16105"/>
                  <a:pt x="2035461" y="11581"/>
                  <a:pt x="2285932" y="0"/>
                </a:cubicBezTo>
                <a:cubicBezTo>
                  <a:pt x="2536403" y="-11581"/>
                  <a:pt x="2751648" y="24843"/>
                  <a:pt x="3002310" y="0"/>
                </a:cubicBezTo>
                <a:cubicBezTo>
                  <a:pt x="3252972" y="-24843"/>
                  <a:pt x="3372924" y="28619"/>
                  <a:pt x="3600387" y="0"/>
                </a:cubicBezTo>
                <a:cubicBezTo>
                  <a:pt x="3827850" y="-28619"/>
                  <a:pt x="4156125" y="30409"/>
                  <a:pt x="4375915" y="0"/>
                </a:cubicBezTo>
                <a:cubicBezTo>
                  <a:pt x="4595705" y="-30409"/>
                  <a:pt x="4737417" y="248"/>
                  <a:pt x="4914842" y="0"/>
                </a:cubicBezTo>
                <a:cubicBezTo>
                  <a:pt x="5092267" y="-248"/>
                  <a:pt x="5471862" y="-26511"/>
                  <a:pt x="5690370" y="0"/>
                </a:cubicBezTo>
                <a:cubicBezTo>
                  <a:pt x="5908878" y="26511"/>
                  <a:pt x="6022233" y="-7592"/>
                  <a:pt x="6288447" y="0"/>
                </a:cubicBezTo>
                <a:cubicBezTo>
                  <a:pt x="6480011" y="-838"/>
                  <a:pt x="6676551" y="126855"/>
                  <a:pt x="6661847" y="373400"/>
                </a:cubicBezTo>
                <a:cubicBezTo>
                  <a:pt x="6679327" y="529168"/>
                  <a:pt x="6670168" y="665843"/>
                  <a:pt x="6661847" y="886188"/>
                </a:cubicBezTo>
                <a:cubicBezTo>
                  <a:pt x="6653526" y="1106533"/>
                  <a:pt x="6649640" y="1183568"/>
                  <a:pt x="6661847" y="1413912"/>
                </a:cubicBezTo>
                <a:cubicBezTo>
                  <a:pt x="6674054" y="1644256"/>
                  <a:pt x="6663345" y="1663286"/>
                  <a:pt x="6661847" y="1866958"/>
                </a:cubicBezTo>
                <a:cubicBezTo>
                  <a:pt x="6652768" y="2074672"/>
                  <a:pt x="6452281" y="2211110"/>
                  <a:pt x="6288447" y="2240358"/>
                </a:cubicBezTo>
                <a:cubicBezTo>
                  <a:pt x="5984040" y="2223394"/>
                  <a:pt x="5894190" y="2228693"/>
                  <a:pt x="5572069" y="2240358"/>
                </a:cubicBezTo>
                <a:cubicBezTo>
                  <a:pt x="5249948" y="2252023"/>
                  <a:pt x="5069878" y="2211696"/>
                  <a:pt x="4914842" y="2240358"/>
                </a:cubicBezTo>
                <a:cubicBezTo>
                  <a:pt x="4759806" y="2269020"/>
                  <a:pt x="4534670" y="2224814"/>
                  <a:pt x="4435066" y="2240358"/>
                </a:cubicBezTo>
                <a:cubicBezTo>
                  <a:pt x="4335462" y="2255902"/>
                  <a:pt x="4006487" y="2237766"/>
                  <a:pt x="3896139" y="2240358"/>
                </a:cubicBezTo>
                <a:cubicBezTo>
                  <a:pt x="3785791" y="2242950"/>
                  <a:pt x="3314944" y="2259838"/>
                  <a:pt x="3120611" y="2240358"/>
                </a:cubicBezTo>
                <a:cubicBezTo>
                  <a:pt x="2926278" y="2220878"/>
                  <a:pt x="2633389" y="2208652"/>
                  <a:pt x="2463383" y="2240358"/>
                </a:cubicBezTo>
                <a:cubicBezTo>
                  <a:pt x="2293377" y="2272064"/>
                  <a:pt x="2183450" y="2238216"/>
                  <a:pt x="1924457" y="2240358"/>
                </a:cubicBezTo>
                <a:cubicBezTo>
                  <a:pt x="1665464" y="2242500"/>
                  <a:pt x="1471969" y="2268967"/>
                  <a:pt x="1267229" y="2240358"/>
                </a:cubicBezTo>
                <a:cubicBezTo>
                  <a:pt x="1062489" y="2211749"/>
                  <a:pt x="706930" y="2258113"/>
                  <a:pt x="373400" y="2240358"/>
                </a:cubicBezTo>
                <a:cubicBezTo>
                  <a:pt x="179557" y="2202283"/>
                  <a:pt x="31560" y="2107306"/>
                  <a:pt x="0" y="1866958"/>
                </a:cubicBezTo>
                <a:cubicBezTo>
                  <a:pt x="3248" y="1644892"/>
                  <a:pt x="-7093" y="1467846"/>
                  <a:pt x="0" y="1339234"/>
                </a:cubicBezTo>
                <a:cubicBezTo>
                  <a:pt x="7093" y="1210622"/>
                  <a:pt x="-18062" y="1078873"/>
                  <a:pt x="0" y="826446"/>
                </a:cubicBezTo>
                <a:cubicBezTo>
                  <a:pt x="18062" y="574019"/>
                  <a:pt x="9430" y="496995"/>
                  <a:pt x="0" y="373400"/>
                </a:cubicBezTo>
                <a:close/>
              </a:path>
            </a:pathLst>
          </a:custGeom>
          <a:solidFill>
            <a:schemeClr val="bg1">
              <a:alpha val="14954"/>
            </a:schemeClr>
          </a:solidFill>
          <a:ln w="44450">
            <a:solidFill>
              <a:srgbClr val="8FCACE"/>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a:extLst>
              <a:ext uri="{FF2B5EF4-FFF2-40B4-BE49-F238E27FC236}">
                <a16:creationId xmlns:a16="http://schemas.microsoft.com/office/drawing/2014/main" id="{7F194BEE-460A-184E-3AA6-D61512BCEDCE}"/>
              </a:ext>
            </a:extLst>
          </p:cNvPr>
          <p:cNvSpPr txBox="1"/>
          <p:nvPr/>
        </p:nvSpPr>
        <p:spPr>
          <a:xfrm>
            <a:off x="1492468" y="1910527"/>
            <a:ext cx="6320281" cy="3046988"/>
          </a:xfrm>
          <a:prstGeom prst="rect">
            <a:avLst/>
          </a:prstGeom>
          <a:noFill/>
        </p:spPr>
        <p:txBody>
          <a:bodyPr wrap="square" rtlCol="0">
            <a:spAutoFit/>
          </a:bodyPr>
          <a:lstStyle/>
          <a:p>
            <a:pPr algn="ctr"/>
            <a:r>
              <a:rPr lang="fr-FR" sz="2400" dirty="0">
                <a:solidFill>
                  <a:srgbClr val="44546A"/>
                </a:solidFill>
                <a:latin typeface="Tw Cen MT"/>
                <a:ea typeface="+mn-lt"/>
                <a:cs typeface="+mn-lt"/>
              </a:rPr>
              <a:t>À la pause, J. lance à P. en rigolant :</a:t>
            </a:r>
            <a:br>
              <a:rPr lang="fr-FR" sz="2400" dirty="0">
                <a:solidFill>
                  <a:srgbClr val="44546A"/>
                </a:solidFill>
                <a:latin typeface="Tw Cen MT"/>
                <a:ea typeface="+mn-lt"/>
                <a:cs typeface="+mn-lt"/>
              </a:rPr>
            </a:br>
            <a:br>
              <a:rPr lang="fr-FR" sz="2400" dirty="0">
                <a:solidFill>
                  <a:srgbClr val="44546A"/>
                </a:solidFill>
                <a:latin typeface="Tw Cen MT"/>
                <a:ea typeface="+mn-lt"/>
                <a:cs typeface="+mn-lt"/>
              </a:rPr>
            </a:br>
            <a:r>
              <a:rPr lang="fr-FR" sz="2400" dirty="0">
                <a:solidFill>
                  <a:srgbClr val="44546A"/>
                </a:solidFill>
                <a:latin typeface="Tw Cen MT"/>
                <a:ea typeface="+mn-lt"/>
                <a:cs typeface="+mn-lt"/>
              </a:rPr>
              <a:t>« Ça va en ce moment ton taux de testostérone avec tous ces congés que tu prends pour changer des couches ? »</a:t>
            </a:r>
            <a:endParaRPr lang="en-US" sz="2400" dirty="0">
              <a:solidFill>
                <a:srgbClr val="44546A"/>
              </a:solidFill>
              <a:latin typeface="Tw Cen MT"/>
              <a:ea typeface="+mn-lt"/>
              <a:cs typeface="+mn-lt"/>
            </a:endParaRPr>
          </a:p>
          <a:p>
            <a:pPr algn="ctr"/>
            <a:endParaRPr lang="fr-FR" sz="2400" dirty="0">
              <a:solidFill>
                <a:srgbClr val="44546A"/>
              </a:solidFill>
              <a:latin typeface="Tw Cen MT"/>
              <a:ea typeface="+mn-lt"/>
              <a:cs typeface="+mn-lt"/>
            </a:endParaRPr>
          </a:p>
          <a:p>
            <a:pPr algn="ctr"/>
            <a:endParaRPr lang="fr-FR" sz="2400" dirty="0">
              <a:solidFill>
                <a:srgbClr val="44546A"/>
              </a:solidFill>
              <a:latin typeface="Tw Cen MT"/>
              <a:ea typeface="+mn-lt"/>
              <a:cs typeface="+mn-lt"/>
            </a:endParaRPr>
          </a:p>
          <a:p>
            <a:endParaRPr lang="fr-FR" sz="2400" dirty="0">
              <a:solidFill>
                <a:srgbClr val="44546A"/>
              </a:solidFill>
            </a:endParaRPr>
          </a:p>
        </p:txBody>
      </p:sp>
      <p:sp>
        <p:nvSpPr>
          <p:cNvPr id="13" name="Rectangle 12">
            <a:extLst>
              <a:ext uri="{FF2B5EF4-FFF2-40B4-BE49-F238E27FC236}">
                <a16:creationId xmlns:a16="http://schemas.microsoft.com/office/drawing/2014/main" id="{773E7B3C-FCD8-1C93-BB81-33207B7511D8}"/>
              </a:ext>
            </a:extLst>
          </p:cNvPr>
          <p:cNvSpPr/>
          <p:nvPr/>
        </p:nvSpPr>
        <p:spPr>
          <a:xfrm>
            <a:off x="4337207" y="4816950"/>
            <a:ext cx="3798603" cy="679087"/>
          </a:xfrm>
          <a:custGeom>
            <a:avLst/>
            <a:gdLst>
              <a:gd name="connsiteX0" fmla="*/ 0 w 3798603"/>
              <a:gd name="connsiteY0" fmla="*/ 0 h 679087"/>
              <a:gd name="connsiteX1" fmla="*/ 466686 w 3798603"/>
              <a:gd name="connsiteY1" fmla="*/ 0 h 679087"/>
              <a:gd name="connsiteX2" fmla="*/ 1047329 w 3798603"/>
              <a:gd name="connsiteY2" fmla="*/ 0 h 679087"/>
              <a:gd name="connsiteX3" fmla="*/ 1552001 w 3798603"/>
              <a:gd name="connsiteY3" fmla="*/ 0 h 679087"/>
              <a:gd name="connsiteX4" fmla="*/ 2018686 w 3798603"/>
              <a:gd name="connsiteY4" fmla="*/ 0 h 679087"/>
              <a:gd name="connsiteX5" fmla="*/ 2599330 w 3798603"/>
              <a:gd name="connsiteY5" fmla="*/ 0 h 679087"/>
              <a:gd name="connsiteX6" fmla="*/ 3141987 w 3798603"/>
              <a:gd name="connsiteY6" fmla="*/ 0 h 679087"/>
              <a:gd name="connsiteX7" fmla="*/ 3798603 w 3798603"/>
              <a:gd name="connsiteY7" fmla="*/ 0 h 679087"/>
              <a:gd name="connsiteX8" fmla="*/ 3798603 w 3798603"/>
              <a:gd name="connsiteY8" fmla="*/ 353125 h 679087"/>
              <a:gd name="connsiteX9" fmla="*/ 3798603 w 3798603"/>
              <a:gd name="connsiteY9" fmla="*/ 679087 h 679087"/>
              <a:gd name="connsiteX10" fmla="*/ 3331917 w 3798603"/>
              <a:gd name="connsiteY10" fmla="*/ 679087 h 679087"/>
              <a:gd name="connsiteX11" fmla="*/ 2903218 w 3798603"/>
              <a:gd name="connsiteY11" fmla="*/ 679087 h 679087"/>
              <a:gd name="connsiteX12" fmla="*/ 2322574 w 3798603"/>
              <a:gd name="connsiteY12" fmla="*/ 679087 h 679087"/>
              <a:gd name="connsiteX13" fmla="*/ 1855889 w 3798603"/>
              <a:gd name="connsiteY13" fmla="*/ 679087 h 679087"/>
              <a:gd name="connsiteX14" fmla="*/ 1275245 w 3798603"/>
              <a:gd name="connsiteY14" fmla="*/ 679087 h 679087"/>
              <a:gd name="connsiteX15" fmla="*/ 656616 w 3798603"/>
              <a:gd name="connsiteY15" fmla="*/ 679087 h 679087"/>
              <a:gd name="connsiteX16" fmla="*/ 0 w 3798603"/>
              <a:gd name="connsiteY16" fmla="*/ 679087 h 679087"/>
              <a:gd name="connsiteX17" fmla="*/ 0 w 3798603"/>
              <a:gd name="connsiteY17" fmla="*/ 325962 h 679087"/>
              <a:gd name="connsiteX18" fmla="*/ 0 w 3798603"/>
              <a:gd name="connsiteY18" fmla="*/ 0 h 67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98603" h="679087" fill="none" extrusionOk="0">
                <a:moveTo>
                  <a:pt x="0" y="0"/>
                </a:moveTo>
                <a:cubicBezTo>
                  <a:pt x="173521" y="-4642"/>
                  <a:pt x="255468" y="42558"/>
                  <a:pt x="466686" y="0"/>
                </a:cubicBezTo>
                <a:cubicBezTo>
                  <a:pt x="677904" y="-42558"/>
                  <a:pt x="877491" y="6585"/>
                  <a:pt x="1047329" y="0"/>
                </a:cubicBezTo>
                <a:cubicBezTo>
                  <a:pt x="1217167" y="-6585"/>
                  <a:pt x="1337613" y="33207"/>
                  <a:pt x="1552001" y="0"/>
                </a:cubicBezTo>
                <a:cubicBezTo>
                  <a:pt x="1766389" y="-33207"/>
                  <a:pt x="1787202" y="8869"/>
                  <a:pt x="2018686" y="0"/>
                </a:cubicBezTo>
                <a:cubicBezTo>
                  <a:pt x="2250171" y="-8869"/>
                  <a:pt x="2400018" y="31999"/>
                  <a:pt x="2599330" y="0"/>
                </a:cubicBezTo>
                <a:cubicBezTo>
                  <a:pt x="2798642" y="-31999"/>
                  <a:pt x="3017772" y="28013"/>
                  <a:pt x="3141987" y="0"/>
                </a:cubicBezTo>
                <a:cubicBezTo>
                  <a:pt x="3266202" y="-28013"/>
                  <a:pt x="3546439" y="53657"/>
                  <a:pt x="3798603" y="0"/>
                </a:cubicBezTo>
                <a:cubicBezTo>
                  <a:pt x="3825491" y="97178"/>
                  <a:pt x="3782084" y="185581"/>
                  <a:pt x="3798603" y="353125"/>
                </a:cubicBezTo>
                <a:cubicBezTo>
                  <a:pt x="3815122" y="520670"/>
                  <a:pt x="3781702" y="582954"/>
                  <a:pt x="3798603" y="679087"/>
                </a:cubicBezTo>
                <a:cubicBezTo>
                  <a:pt x="3629782" y="723067"/>
                  <a:pt x="3496916" y="637934"/>
                  <a:pt x="3331917" y="679087"/>
                </a:cubicBezTo>
                <a:cubicBezTo>
                  <a:pt x="3166918" y="720240"/>
                  <a:pt x="3055721" y="657035"/>
                  <a:pt x="2903218" y="679087"/>
                </a:cubicBezTo>
                <a:cubicBezTo>
                  <a:pt x="2750715" y="701139"/>
                  <a:pt x="2465333" y="650619"/>
                  <a:pt x="2322574" y="679087"/>
                </a:cubicBezTo>
                <a:cubicBezTo>
                  <a:pt x="2179815" y="707555"/>
                  <a:pt x="1955640" y="674851"/>
                  <a:pt x="1855889" y="679087"/>
                </a:cubicBezTo>
                <a:cubicBezTo>
                  <a:pt x="1756138" y="683323"/>
                  <a:pt x="1504018" y="613475"/>
                  <a:pt x="1275245" y="679087"/>
                </a:cubicBezTo>
                <a:cubicBezTo>
                  <a:pt x="1046472" y="744699"/>
                  <a:pt x="928390" y="667324"/>
                  <a:pt x="656616" y="679087"/>
                </a:cubicBezTo>
                <a:cubicBezTo>
                  <a:pt x="384842" y="690850"/>
                  <a:pt x="302001" y="623408"/>
                  <a:pt x="0" y="679087"/>
                </a:cubicBezTo>
                <a:cubicBezTo>
                  <a:pt x="-1169" y="608057"/>
                  <a:pt x="30315" y="470325"/>
                  <a:pt x="0" y="325962"/>
                </a:cubicBezTo>
                <a:cubicBezTo>
                  <a:pt x="-30315" y="181600"/>
                  <a:pt x="37525" y="72744"/>
                  <a:pt x="0" y="0"/>
                </a:cubicBezTo>
                <a:close/>
              </a:path>
              <a:path w="3798603" h="679087" stroke="0" extrusionOk="0">
                <a:moveTo>
                  <a:pt x="0" y="0"/>
                </a:moveTo>
                <a:cubicBezTo>
                  <a:pt x="140753" y="-21642"/>
                  <a:pt x="255957" y="25164"/>
                  <a:pt x="504672" y="0"/>
                </a:cubicBezTo>
                <a:cubicBezTo>
                  <a:pt x="753387" y="-25164"/>
                  <a:pt x="719463" y="268"/>
                  <a:pt x="933371" y="0"/>
                </a:cubicBezTo>
                <a:cubicBezTo>
                  <a:pt x="1147279" y="-268"/>
                  <a:pt x="1397356" y="17962"/>
                  <a:pt x="1552001" y="0"/>
                </a:cubicBezTo>
                <a:cubicBezTo>
                  <a:pt x="1706646" y="-17962"/>
                  <a:pt x="1890729" y="31161"/>
                  <a:pt x="2056672" y="0"/>
                </a:cubicBezTo>
                <a:cubicBezTo>
                  <a:pt x="2222615" y="-31161"/>
                  <a:pt x="2324588" y="22826"/>
                  <a:pt x="2561344" y="0"/>
                </a:cubicBezTo>
                <a:cubicBezTo>
                  <a:pt x="2798100" y="-22826"/>
                  <a:pt x="2976088" y="4802"/>
                  <a:pt x="3179973" y="0"/>
                </a:cubicBezTo>
                <a:cubicBezTo>
                  <a:pt x="3383858" y="-4802"/>
                  <a:pt x="3524479" y="45808"/>
                  <a:pt x="3798603" y="0"/>
                </a:cubicBezTo>
                <a:cubicBezTo>
                  <a:pt x="3810372" y="167565"/>
                  <a:pt x="3784933" y="213198"/>
                  <a:pt x="3798603" y="353125"/>
                </a:cubicBezTo>
                <a:cubicBezTo>
                  <a:pt x="3812273" y="493052"/>
                  <a:pt x="3765045" y="607846"/>
                  <a:pt x="3798603" y="679087"/>
                </a:cubicBezTo>
                <a:cubicBezTo>
                  <a:pt x="3667240" y="689684"/>
                  <a:pt x="3487699" y="667835"/>
                  <a:pt x="3331917" y="679087"/>
                </a:cubicBezTo>
                <a:cubicBezTo>
                  <a:pt x="3176135" y="690339"/>
                  <a:pt x="2986657" y="666320"/>
                  <a:pt x="2789260" y="679087"/>
                </a:cubicBezTo>
                <a:cubicBezTo>
                  <a:pt x="2591863" y="691854"/>
                  <a:pt x="2407869" y="677370"/>
                  <a:pt x="2284588" y="679087"/>
                </a:cubicBezTo>
                <a:cubicBezTo>
                  <a:pt x="2161307" y="680804"/>
                  <a:pt x="1944389" y="658256"/>
                  <a:pt x="1665959" y="679087"/>
                </a:cubicBezTo>
                <a:cubicBezTo>
                  <a:pt x="1387529" y="699918"/>
                  <a:pt x="1199975" y="675002"/>
                  <a:pt x="1047329" y="679087"/>
                </a:cubicBezTo>
                <a:cubicBezTo>
                  <a:pt x="894683" y="683172"/>
                  <a:pt x="739941" y="655222"/>
                  <a:pt x="580644" y="679087"/>
                </a:cubicBezTo>
                <a:cubicBezTo>
                  <a:pt x="421348" y="702952"/>
                  <a:pt x="226602" y="653913"/>
                  <a:pt x="0" y="679087"/>
                </a:cubicBezTo>
                <a:cubicBezTo>
                  <a:pt x="-36205" y="559787"/>
                  <a:pt x="31357" y="469714"/>
                  <a:pt x="0" y="325962"/>
                </a:cubicBezTo>
                <a:cubicBezTo>
                  <a:pt x="-31357" y="182210"/>
                  <a:pt x="21499" y="109961"/>
                  <a:pt x="0" y="0"/>
                </a:cubicBezTo>
                <a:close/>
              </a:path>
            </a:pathLst>
          </a:custGeom>
          <a:solidFill>
            <a:srgbClr val="8FCACE">
              <a:alpha val="34000"/>
            </a:srgbClr>
          </a:solidFill>
          <a:ln w="25400">
            <a:solidFill>
              <a:schemeClr val="bg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E8C4F5F4-ABBF-AE8D-3657-BA490475CB46}"/>
              </a:ext>
            </a:extLst>
          </p:cNvPr>
          <p:cNvSpPr txBox="1"/>
          <p:nvPr/>
        </p:nvSpPr>
        <p:spPr>
          <a:xfrm>
            <a:off x="4534261" y="4821620"/>
            <a:ext cx="3727670" cy="923330"/>
          </a:xfrm>
          <a:prstGeom prst="rect">
            <a:avLst/>
          </a:prstGeom>
          <a:noFill/>
        </p:spPr>
        <p:txBody>
          <a:bodyPr wrap="square" rtlCol="0">
            <a:spAutoFit/>
          </a:bodyPr>
          <a:lstStyle/>
          <a:p>
            <a:r>
              <a:rPr lang="fr-FR" sz="1800" dirty="0">
                <a:latin typeface="Tw Cen MT"/>
                <a:ea typeface="+mn-lt"/>
                <a:cs typeface="+mn-lt"/>
              </a:rPr>
              <a:t>On peut qualifier cette situation de </a:t>
            </a:r>
            <a:r>
              <a:rPr lang="fr-FR" sz="1800" b="1" dirty="0">
                <a:latin typeface="Tw Cen MT"/>
                <a:ea typeface="+mn-lt"/>
                <a:cs typeface="+mn-lt"/>
              </a:rPr>
              <a:t>discrimination fondée sur le sexe.</a:t>
            </a:r>
            <a:endParaRPr lang="fr-FR" sz="1800" b="1" dirty="0">
              <a:cs typeface="Calibri"/>
            </a:endParaRPr>
          </a:p>
          <a:p>
            <a:endParaRPr lang="fr-FR" dirty="0"/>
          </a:p>
        </p:txBody>
      </p:sp>
      <p:pic>
        <p:nvPicPr>
          <p:cNvPr id="15" name="Graphique 14" descr="Case cochée avec un remplissage uni">
            <a:extLst>
              <a:ext uri="{FF2B5EF4-FFF2-40B4-BE49-F238E27FC236}">
                <a16:creationId xmlns:a16="http://schemas.microsoft.com/office/drawing/2014/main" id="{4233F809-E913-2833-65B7-36C17FD205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47697" y="4699294"/>
            <a:ext cx="914400" cy="914400"/>
          </a:xfrm>
          <a:prstGeom prst="rect">
            <a:avLst/>
          </a:prstGeom>
        </p:spPr>
      </p:pic>
    </p:spTree>
    <p:extLst>
      <p:ext uri="{BB962C8B-B14F-4D97-AF65-F5344CB8AC3E}">
        <p14:creationId xmlns:p14="http://schemas.microsoft.com/office/powerpoint/2010/main" val="202489472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Espace réservé du contenu 8">
            <a:extLst>
              <a:ext uri="{FF2B5EF4-FFF2-40B4-BE49-F238E27FC236}">
                <a16:creationId xmlns:a16="http://schemas.microsoft.com/office/drawing/2014/main" id="{4F1A4325-FFDF-120D-74D9-33FC7B4217A5}"/>
              </a:ext>
            </a:extLst>
          </p:cNvPr>
          <p:cNvSpPr>
            <a:spLocks noGrp="1"/>
          </p:cNvSpPr>
          <p:nvPr>
            <p:ph idx="1"/>
          </p:nvPr>
        </p:nvSpPr>
        <p:spPr>
          <a:xfrm>
            <a:off x="1065971" y="2324099"/>
            <a:ext cx="7630767" cy="2652381"/>
          </a:xfrm>
        </p:spPr>
        <p:txBody>
          <a:bodyPr>
            <a:normAutofit/>
          </a:bodyPr>
          <a:lstStyle/>
          <a:p>
            <a:pPr marL="0" indent="0">
              <a:buNone/>
            </a:pPr>
            <a:endParaRPr lang="fr-FR" sz="2000" dirty="0">
              <a:solidFill>
                <a:srgbClr val="1F2D29"/>
              </a:solidFill>
              <a:latin typeface="Tw Cen MT"/>
              <a:ea typeface="+mn-lt"/>
              <a:cs typeface="+mn-lt"/>
            </a:endParaRPr>
          </a:p>
          <a:p>
            <a:pPr marL="0" indent="0">
              <a:buNone/>
            </a:pPr>
            <a:r>
              <a:rPr lang="fr-FR" sz="2000" b="1" i="1" dirty="0">
                <a:solidFill>
                  <a:srgbClr val="82B99A"/>
                </a:solidFill>
                <a:latin typeface="Tw Cen MT"/>
                <a:cs typeface="Calibri"/>
              </a:rPr>
              <a:t> 	</a:t>
            </a:r>
            <a:r>
              <a:rPr lang="fr-FR" sz="2000" b="1" i="1" dirty="0">
                <a:solidFill>
                  <a:srgbClr val="82B99A"/>
                </a:solidFill>
                <a:latin typeface="Tw Cen MT"/>
                <a:cs typeface="Calibri"/>
                <a:hlinkClick r:id="rId2">
                  <a:extLst>
                    <a:ext uri="{A12FA001-AC4F-418D-AE19-62706E023703}">
                      <ahyp:hlinkClr xmlns:ahyp="http://schemas.microsoft.com/office/drawing/2018/hyperlinkcolor" val="tx"/>
                    </a:ext>
                  </a:extLst>
                </a:hlinkClick>
              </a:rPr>
              <a:t>Art. L. 245-2 du code du travail luxembourgeois</a:t>
            </a:r>
            <a:endParaRPr lang="fr-FR" sz="2000" b="1" i="1" dirty="0">
              <a:solidFill>
                <a:srgbClr val="82B99A"/>
              </a:solidFill>
              <a:latin typeface="Tw Cen MT"/>
              <a:cs typeface="Calibri"/>
            </a:endParaRPr>
          </a:p>
          <a:p>
            <a:pPr marL="0" indent="0">
              <a:buNone/>
            </a:pPr>
            <a:endParaRPr lang="fr-FR" sz="2000" b="1" i="1" dirty="0">
              <a:solidFill>
                <a:srgbClr val="82B99A"/>
              </a:solidFill>
              <a:latin typeface="Tw Cen MT"/>
              <a:cs typeface="Calibri"/>
            </a:endParaRPr>
          </a:p>
          <a:p>
            <a:pPr marL="0" indent="0">
              <a:buNone/>
            </a:pPr>
            <a:r>
              <a:rPr lang="fr-FR" sz="2000" dirty="0">
                <a:solidFill>
                  <a:schemeClr val="tx2"/>
                </a:solidFill>
                <a:latin typeface="Tw Cen MT"/>
                <a:ea typeface="+mn-lt"/>
                <a:cs typeface="+mn-lt"/>
              </a:rPr>
              <a:t>« Constitue un harcèlement sexuel à l’occasion des </a:t>
            </a:r>
            <a:r>
              <a:rPr lang="fr-FR" sz="2000" b="1" dirty="0">
                <a:solidFill>
                  <a:schemeClr val="tx2"/>
                </a:solidFill>
                <a:latin typeface="Tw Cen MT"/>
                <a:ea typeface="+mn-lt"/>
                <a:cs typeface="+mn-lt"/>
              </a:rPr>
              <a:t>relations de travail </a:t>
            </a:r>
            <a:r>
              <a:rPr lang="fr-FR" sz="2000" dirty="0">
                <a:solidFill>
                  <a:schemeClr val="tx2"/>
                </a:solidFill>
                <a:latin typeface="Tw Cen MT"/>
                <a:ea typeface="+mn-lt"/>
                <a:cs typeface="+mn-lt"/>
              </a:rPr>
              <a:t>au sens du présent chapitre tout </a:t>
            </a:r>
            <a:r>
              <a:rPr lang="fr-FR" sz="2000" b="1" dirty="0">
                <a:solidFill>
                  <a:schemeClr val="tx2"/>
                </a:solidFill>
                <a:latin typeface="Tw Cen MT"/>
                <a:ea typeface="+mn-lt"/>
                <a:cs typeface="+mn-lt"/>
              </a:rPr>
              <a:t>comportement à connotation sexuelle </a:t>
            </a:r>
            <a:r>
              <a:rPr lang="fr-FR" sz="2000" dirty="0">
                <a:solidFill>
                  <a:schemeClr val="tx2"/>
                </a:solidFill>
                <a:latin typeface="Tw Cen MT"/>
                <a:ea typeface="+mn-lt"/>
                <a:cs typeface="+mn-lt"/>
              </a:rPr>
              <a:t>ou </a:t>
            </a:r>
            <a:r>
              <a:rPr lang="fr-FR" sz="2000" b="1" dirty="0">
                <a:solidFill>
                  <a:schemeClr val="tx2"/>
                </a:solidFill>
                <a:latin typeface="Tw Cen MT"/>
                <a:ea typeface="+mn-lt"/>
                <a:cs typeface="+mn-lt"/>
              </a:rPr>
              <a:t>tout autre comportement fondé sur le sexe</a:t>
            </a:r>
            <a:r>
              <a:rPr lang="fr-FR" sz="2000" dirty="0">
                <a:solidFill>
                  <a:schemeClr val="tx2"/>
                </a:solidFill>
                <a:latin typeface="Tw Cen MT"/>
                <a:ea typeface="+mn-lt"/>
                <a:cs typeface="+mn-lt"/>
              </a:rPr>
              <a:t> dont celui qui s’en rend coupable sait ou devrait savoir </a:t>
            </a:r>
            <a:r>
              <a:rPr lang="fr-FR" sz="2000" b="1" dirty="0">
                <a:solidFill>
                  <a:schemeClr val="tx2"/>
                </a:solidFill>
                <a:latin typeface="Tw Cen MT"/>
                <a:ea typeface="+mn-lt"/>
                <a:cs typeface="+mn-lt"/>
              </a:rPr>
              <a:t>qu’il affecte la dignité d’une personne</a:t>
            </a:r>
            <a:r>
              <a:rPr lang="fr-FR" sz="2000" dirty="0">
                <a:solidFill>
                  <a:schemeClr val="tx2"/>
                </a:solidFill>
                <a:latin typeface="Tw Cen MT"/>
                <a:ea typeface="+mn-lt"/>
                <a:cs typeface="+mn-lt"/>
              </a:rPr>
              <a:t>, lorsqu’une des conditions suivantes est remplie : »</a:t>
            </a:r>
            <a:endParaRPr lang="en-US" sz="2000" dirty="0">
              <a:solidFill>
                <a:schemeClr val="tx2"/>
              </a:solidFill>
              <a:latin typeface="Tw Cen MT"/>
              <a:ea typeface="+mn-lt"/>
              <a:cs typeface="+mn-lt"/>
            </a:endParaRPr>
          </a:p>
        </p:txBody>
      </p:sp>
      <p:graphicFrame>
        <p:nvGraphicFramePr>
          <p:cNvPr id="8" name="Diagramme 7">
            <a:extLst>
              <a:ext uri="{FF2B5EF4-FFF2-40B4-BE49-F238E27FC236}">
                <a16:creationId xmlns:a16="http://schemas.microsoft.com/office/drawing/2014/main" id="{47345F6B-8720-A11F-4F93-EAFB74139B2E}"/>
              </a:ext>
            </a:extLst>
          </p:cNvPr>
          <p:cNvGraphicFramePr/>
          <p:nvPr>
            <p:extLst>
              <p:ext uri="{D42A27DB-BD31-4B8C-83A1-F6EECF244321}">
                <p14:modId xmlns:p14="http://schemas.microsoft.com/office/powerpoint/2010/main" val="1587715164"/>
              </p:ext>
            </p:extLst>
          </p:nvPr>
        </p:nvGraphicFramePr>
        <p:xfrm>
          <a:off x="6516415" y="4792718"/>
          <a:ext cx="2144110" cy="1725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phique 8" descr="Livre fermé avec un remplissage uni">
            <a:extLst>
              <a:ext uri="{FF2B5EF4-FFF2-40B4-BE49-F238E27FC236}">
                <a16:creationId xmlns:a16="http://schemas.microsoft.com/office/drawing/2014/main" id="{2120E31D-C1B2-48FA-BDA7-E7914D8BC6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92924" y="2557025"/>
            <a:ext cx="551793" cy="551793"/>
          </a:xfrm>
          <a:prstGeom prst="rect">
            <a:avLst/>
          </a:prstGeom>
        </p:spPr>
      </p:pic>
      <p:sp>
        <p:nvSpPr>
          <p:cNvPr id="12" name="Titre 7">
            <a:extLst>
              <a:ext uri="{FF2B5EF4-FFF2-40B4-BE49-F238E27FC236}">
                <a16:creationId xmlns:a16="http://schemas.microsoft.com/office/drawing/2014/main" id="{16E1468E-7086-7913-B880-479634B36AF9}"/>
              </a:ext>
            </a:extLst>
          </p:cNvPr>
          <p:cNvSpPr txBox="1">
            <a:spLocks/>
          </p:cNvSpPr>
          <p:nvPr/>
        </p:nvSpPr>
        <p:spPr>
          <a:xfrm>
            <a:off x="1187141" y="1357586"/>
            <a:ext cx="7036904"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r>
              <a:rPr lang="fr-FR" sz="2800" b="1" cap="small" dirty="0">
                <a:solidFill>
                  <a:srgbClr val="44546A"/>
                </a:solidFill>
                <a:latin typeface="Tw Cen MT"/>
                <a:ea typeface="+mn-lt"/>
                <a:cs typeface="+mn-lt"/>
              </a:rPr>
              <a:t>Harcèlement sexuel</a:t>
            </a:r>
            <a:endParaRPr lang="en-US" sz="2800" b="1" dirty="0">
              <a:solidFill>
                <a:srgbClr val="44546A"/>
              </a:solidFill>
              <a:latin typeface="Tw Cen MT"/>
            </a:endParaRPr>
          </a:p>
        </p:txBody>
      </p:sp>
    </p:spTree>
    <p:extLst>
      <p:ext uri="{BB962C8B-B14F-4D97-AF65-F5344CB8AC3E}">
        <p14:creationId xmlns:p14="http://schemas.microsoft.com/office/powerpoint/2010/main" val="152443149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FCD21C-18A0-4678-9B19-8873AA7DEE32}"/>
              </a:ext>
            </a:extLst>
          </p:cNvPr>
          <p:cNvSpPr>
            <a:spLocks noGrp="1"/>
          </p:cNvSpPr>
          <p:nvPr>
            <p:ph type="ctrTitle"/>
          </p:nvPr>
        </p:nvSpPr>
        <p:spPr/>
        <p:txBody>
          <a:bodyPr>
            <a:normAutofit/>
          </a:bodyPr>
          <a:lstStyle/>
          <a:p>
            <a:r>
              <a:rPr lang="fr-FR" b="1" spc="300" dirty="0">
                <a:solidFill>
                  <a:schemeClr val="bg1"/>
                </a:solidFill>
              </a:rPr>
              <a:t>INTRODUCTION</a:t>
            </a:r>
          </a:p>
        </p:txBody>
      </p:sp>
    </p:spTree>
    <p:extLst>
      <p:ext uri="{BB962C8B-B14F-4D97-AF65-F5344CB8AC3E}">
        <p14:creationId xmlns:p14="http://schemas.microsoft.com/office/powerpoint/2010/main" val="664104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a:extLst>
              <a:ext uri="{FF2B5EF4-FFF2-40B4-BE49-F238E27FC236}">
                <a16:creationId xmlns:a16="http://schemas.microsoft.com/office/drawing/2014/main" id="{348D5071-686A-5A46-86BC-2A2CAE8AE2E0}"/>
              </a:ext>
            </a:extLst>
          </p:cNvPr>
          <p:cNvGraphicFramePr/>
          <p:nvPr>
            <p:extLst>
              <p:ext uri="{D42A27DB-BD31-4B8C-83A1-F6EECF244321}">
                <p14:modId xmlns:p14="http://schemas.microsoft.com/office/powerpoint/2010/main" val="2312493179"/>
              </p:ext>
            </p:extLst>
          </p:nvPr>
        </p:nvGraphicFramePr>
        <p:xfrm>
          <a:off x="349818" y="2654442"/>
          <a:ext cx="8444363" cy="3774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re 7">
            <a:extLst>
              <a:ext uri="{FF2B5EF4-FFF2-40B4-BE49-F238E27FC236}">
                <a16:creationId xmlns:a16="http://schemas.microsoft.com/office/drawing/2014/main" id="{7F032235-48BC-396B-6283-83491DA6E87C}"/>
              </a:ext>
            </a:extLst>
          </p:cNvPr>
          <p:cNvSpPr txBox="1">
            <a:spLocks/>
          </p:cNvSpPr>
          <p:nvPr/>
        </p:nvSpPr>
        <p:spPr>
          <a:xfrm>
            <a:off x="1187141" y="832069"/>
            <a:ext cx="7036904"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r>
              <a:rPr lang="fr-FR" sz="2800" b="1" cap="small" dirty="0">
                <a:solidFill>
                  <a:srgbClr val="44546A"/>
                </a:solidFill>
                <a:latin typeface="Tw Cen MT"/>
                <a:ea typeface="+mn-lt"/>
                <a:cs typeface="+mn-lt"/>
              </a:rPr>
              <a:t>Harcèlement sexuel</a:t>
            </a:r>
            <a:endParaRPr lang="en-US" sz="2800" b="1" dirty="0">
              <a:solidFill>
                <a:srgbClr val="44546A"/>
              </a:solidFill>
              <a:latin typeface="Tw Cen MT"/>
            </a:endParaRPr>
          </a:p>
        </p:txBody>
      </p:sp>
      <p:sp>
        <p:nvSpPr>
          <p:cNvPr id="6" name="Espace réservé du contenu 8">
            <a:extLst>
              <a:ext uri="{FF2B5EF4-FFF2-40B4-BE49-F238E27FC236}">
                <a16:creationId xmlns:a16="http://schemas.microsoft.com/office/drawing/2014/main" id="{B57722CF-B47C-24F9-64D4-D699791F29AC}"/>
              </a:ext>
            </a:extLst>
          </p:cNvPr>
          <p:cNvSpPr>
            <a:spLocks noGrp="1"/>
          </p:cNvSpPr>
          <p:nvPr>
            <p:ph idx="1"/>
          </p:nvPr>
        </p:nvSpPr>
        <p:spPr>
          <a:xfrm>
            <a:off x="1065971" y="1798582"/>
            <a:ext cx="7630767" cy="2652381"/>
          </a:xfrm>
        </p:spPr>
        <p:txBody>
          <a:bodyPr/>
          <a:lstStyle/>
          <a:p>
            <a:pPr marL="0" indent="0">
              <a:buNone/>
            </a:pPr>
            <a:endParaRPr lang="fr-FR" sz="2000" dirty="0">
              <a:solidFill>
                <a:srgbClr val="1F2D29"/>
              </a:solidFill>
              <a:latin typeface="Tw Cen MT"/>
              <a:ea typeface="+mn-lt"/>
              <a:cs typeface="+mn-lt"/>
            </a:endParaRPr>
          </a:p>
          <a:p>
            <a:pPr marL="0" indent="0">
              <a:buNone/>
            </a:pPr>
            <a:r>
              <a:rPr lang="fr-FR" sz="2000" b="1" i="1" dirty="0">
                <a:solidFill>
                  <a:srgbClr val="82B99A"/>
                </a:solidFill>
                <a:latin typeface="Tw Cen MT"/>
                <a:cs typeface="Calibri"/>
              </a:rPr>
              <a:t> 	</a:t>
            </a:r>
            <a:r>
              <a:rPr lang="fr-FR" sz="2000" b="1" i="1" dirty="0">
                <a:solidFill>
                  <a:srgbClr val="82B99A"/>
                </a:solidFill>
                <a:latin typeface="Tw Cen MT"/>
                <a:cs typeface="Calibri"/>
                <a:hlinkClick r:id="rId8">
                  <a:extLst>
                    <a:ext uri="{A12FA001-AC4F-418D-AE19-62706E023703}">
                      <ahyp:hlinkClr xmlns:ahyp="http://schemas.microsoft.com/office/drawing/2018/hyperlinkcolor" val="tx"/>
                    </a:ext>
                  </a:extLst>
                </a:hlinkClick>
              </a:rPr>
              <a:t>Art. L. 245-2 du code du travail luxembourgeois</a:t>
            </a:r>
            <a:endParaRPr lang="fr-FR" sz="2000" b="1" i="1" dirty="0">
              <a:solidFill>
                <a:srgbClr val="82B99A"/>
              </a:solidFill>
              <a:latin typeface="Tw Cen MT"/>
              <a:cs typeface="Calibri"/>
            </a:endParaRPr>
          </a:p>
        </p:txBody>
      </p:sp>
      <p:pic>
        <p:nvPicPr>
          <p:cNvPr id="7" name="Graphique 6" descr="Livre fermé avec un remplissage uni">
            <a:extLst>
              <a:ext uri="{FF2B5EF4-FFF2-40B4-BE49-F238E27FC236}">
                <a16:creationId xmlns:a16="http://schemas.microsoft.com/office/drawing/2014/main" id="{9701D82D-EAE4-EE50-60CE-916F14A448A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92924" y="2076424"/>
            <a:ext cx="551793" cy="551793"/>
          </a:xfrm>
          <a:prstGeom prst="rect">
            <a:avLst/>
          </a:prstGeom>
        </p:spPr>
      </p:pic>
    </p:spTree>
    <p:extLst>
      <p:ext uri="{BB962C8B-B14F-4D97-AF65-F5344CB8AC3E}">
        <p14:creationId xmlns:p14="http://schemas.microsoft.com/office/powerpoint/2010/main" val="1852415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7">
            <a:extLst>
              <a:ext uri="{FF2B5EF4-FFF2-40B4-BE49-F238E27FC236}">
                <a16:creationId xmlns:a16="http://schemas.microsoft.com/office/drawing/2014/main" id="{9E338A56-6CE8-BEF4-CCA5-5A03B0AB5501}"/>
              </a:ext>
            </a:extLst>
          </p:cNvPr>
          <p:cNvSpPr txBox="1">
            <a:spLocks/>
          </p:cNvSpPr>
          <p:nvPr/>
        </p:nvSpPr>
        <p:spPr>
          <a:xfrm>
            <a:off x="1187141" y="1357586"/>
            <a:ext cx="7036904"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r>
              <a:rPr lang="fr-FR" sz="2800" b="1" cap="small" dirty="0">
                <a:solidFill>
                  <a:srgbClr val="44546A"/>
                </a:solidFill>
                <a:latin typeface="Tw Cen MT"/>
                <a:ea typeface="+mn-lt"/>
                <a:cs typeface="+mn-lt"/>
              </a:rPr>
              <a:t>Harcèlement sexuel</a:t>
            </a:r>
            <a:endParaRPr lang="en-US" sz="2800" b="1" dirty="0">
              <a:solidFill>
                <a:srgbClr val="44546A"/>
              </a:solidFill>
              <a:latin typeface="Tw Cen MT"/>
            </a:endParaRPr>
          </a:p>
        </p:txBody>
      </p:sp>
      <p:sp>
        <p:nvSpPr>
          <p:cNvPr id="5" name="Espace réservé du contenu 8">
            <a:extLst>
              <a:ext uri="{FF2B5EF4-FFF2-40B4-BE49-F238E27FC236}">
                <a16:creationId xmlns:a16="http://schemas.microsoft.com/office/drawing/2014/main" id="{1142B13A-8588-6B57-9993-392828EFE71B}"/>
              </a:ext>
            </a:extLst>
          </p:cNvPr>
          <p:cNvSpPr>
            <a:spLocks noGrp="1"/>
          </p:cNvSpPr>
          <p:nvPr>
            <p:ph idx="1"/>
          </p:nvPr>
        </p:nvSpPr>
        <p:spPr>
          <a:xfrm>
            <a:off x="970278" y="2529661"/>
            <a:ext cx="7630767" cy="3243818"/>
          </a:xfrm>
        </p:spPr>
        <p:txBody>
          <a:bodyPr>
            <a:normAutofit fontScale="92500" lnSpcReduction="10000"/>
          </a:bodyPr>
          <a:lstStyle/>
          <a:p>
            <a:pPr marL="0" indent="0" defTabSz="914400">
              <a:lnSpc>
                <a:spcPct val="100000"/>
              </a:lnSpc>
              <a:spcBef>
                <a:spcPts val="0"/>
              </a:spcBef>
              <a:buNone/>
              <a:defRPr/>
            </a:pPr>
            <a:r>
              <a:rPr lang="fr-FR" sz="2100" dirty="0"/>
              <a:t>Le harcèlement sexuel peut émaner tant de l’employeur que d’un autre travailleur, d’un client ou d’un fournisseur.</a:t>
            </a:r>
          </a:p>
          <a:p>
            <a:pPr marL="0" indent="0" defTabSz="914400">
              <a:lnSpc>
                <a:spcPct val="100000"/>
              </a:lnSpc>
              <a:spcBef>
                <a:spcPts val="0"/>
              </a:spcBef>
              <a:buNone/>
              <a:defRPr/>
            </a:pPr>
            <a:endParaRPr lang="fr-FR" sz="21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comportement visé peut être physique, verbal ou non verbal. L’élément intentionnel du comportement est présumé.</a:t>
            </a:r>
            <a:br>
              <a:rPr lang="fr-FR" dirty="0"/>
            </a:br>
            <a:endParaRPr lang="fr-FR" dirty="0"/>
          </a:p>
          <a:p>
            <a:pPr marL="0" indent="0">
              <a:buNone/>
            </a:pPr>
            <a:r>
              <a:rPr lang="fr-FR" sz="2000" dirty="0">
                <a:latin typeface="Tw Cen MT"/>
                <a:cs typeface="Calibri"/>
              </a:rPr>
              <a:t>Vous savez à présent quels sont les éléments qui vous permettent de qualifier une situation comme étant du harcèlement sexuel selon la loi. </a:t>
            </a:r>
            <a:endParaRPr lang="en-US" sz="2000" dirty="0">
              <a:latin typeface="Tw Cen MT"/>
            </a:endParaRPr>
          </a:p>
          <a:p>
            <a:endParaRPr lang="fr-FR" sz="2000" dirty="0">
              <a:latin typeface="Tw Cen MT"/>
              <a:cs typeface="Calibri"/>
            </a:endParaRPr>
          </a:p>
          <a:p>
            <a:pPr marL="0" indent="0">
              <a:buNone/>
            </a:pPr>
            <a:r>
              <a:rPr lang="fr-FR" sz="2000" dirty="0">
                <a:latin typeface="Tw Cen MT"/>
                <a:cs typeface="Calibri"/>
              </a:rPr>
              <a:t>Nous vous proposons donc de mettre en pratique ces connaissances à travers quelques études de cas.</a:t>
            </a:r>
          </a:p>
        </p:txBody>
      </p:sp>
    </p:spTree>
    <p:extLst>
      <p:ext uri="{BB962C8B-B14F-4D97-AF65-F5344CB8AC3E}">
        <p14:creationId xmlns:p14="http://schemas.microsoft.com/office/powerpoint/2010/main" val="2381734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FF6883-BAA3-CF13-8ED9-0235F3DFBDA6}"/>
              </a:ext>
            </a:extLst>
          </p:cNvPr>
          <p:cNvSpPr txBox="1"/>
          <p:nvPr/>
        </p:nvSpPr>
        <p:spPr>
          <a:xfrm>
            <a:off x="1540933" y="1354667"/>
            <a:ext cx="69680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sz="3200" b="1" cap="small" dirty="0">
              <a:solidFill>
                <a:srgbClr val="44546A"/>
              </a:solidFill>
              <a:latin typeface="Tw Cen MT"/>
              <a:cs typeface="Calibri"/>
            </a:endParaRPr>
          </a:p>
        </p:txBody>
      </p:sp>
      <p:sp>
        <p:nvSpPr>
          <p:cNvPr id="21" name="Rectangle : coins arrondis 20">
            <a:extLst>
              <a:ext uri="{FF2B5EF4-FFF2-40B4-BE49-F238E27FC236}">
                <a16:creationId xmlns:a16="http://schemas.microsoft.com/office/drawing/2014/main" id="{037B45BE-C0C8-6472-EC44-C62B836C5493}"/>
              </a:ext>
            </a:extLst>
          </p:cNvPr>
          <p:cNvSpPr/>
          <p:nvPr/>
        </p:nvSpPr>
        <p:spPr>
          <a:xfrm>
            <a:off x="1488933" y="2806262"/>
            <a:ext cx="6661847" cy="2146304"/>
          </a:xfrm>
          <a:custGeom>
            <a:avLst/>
            <a:gdLst>
              <a:gd name="connsiteX0" fmla="*/ 0 w 6661847"/>
              <a:gd name="connsiteY0" fmla="*/ 357724 h 2146304"/>
              <a:gd name="connsiteX1" fmla="*/ 357724 w 6661847"/>
              <a:gd name="connsiteY1" fmla="*/ 0 h 2146304"/>
              <a:gd name="connsiteX2" fmla="*/ 1018435 w 6661847"/>
              <a:gd name="connsiteY2" fmla="*/ 0 h 2146304"/>
              <a:gd name="connsiteX3" fmla="*/ 1560218 w 6661847"/>
              <a:gd name="connsiteY3" fmla="*/ 0 h 2146304"/>
              <a:gd name="connsiteX4" fmla="*/ 2042537 w 6661847"/>
              <a:gd name="connsiteY4" fmla="*/ 0 h 2146304"/>
              <a:gd name="connsiteX5" fmla="*/ 2584320 w 6661847"/>
              <a:gd name="connsiteY5" fmla="*/ 0 h 2146304"/>
              <a:gd name="connsiteX6" fmla="*/ 3304495 w 6661847"/>
              <a:gd name="connsiteY6" fmla="*/ 0 h 2146304"/>
              <a:gd name="connsiteX7" fmla="*/ 3846278 w 6661847"/>
              <a:gd name="connsiteY7" fmla="*/ 0 h 2146304"/>
              <a:gd name="connsiteX8" fmla="*/ 4328597 w 6661847"/>
              <a:gd name="connsiteY8" fmla="*/ 0 h 2146304"/>
              <a:gd name="connsiteX9" fmla="*/ 4870380 w 6661847"/>
              <a:gd name="connsiteY9" fmla="*/ 0 h 2146304"/>
              <a:gd name="connsiteX10" fmla="*/ 5471627 w 6661847"/>
              <a:gd name="connsiteY10" fmla="*/ 0 h 2146304"/>
              <a:gd name="connsiteX11" fmla="*/ 6304123 w 6661847"/>
              <a:gd name="connsiteY11" fmla="*/ 0 h 2146304"/>
              <a:gd name="connsiteX12" fmla="*/ 6661847 w 6661847"/>
              <a:gd name="connsiteY12" fmla="*/ 357724 h 2146304"/>
              <a:gd name="connsiteX13" fmla="*/ 6661847 w 6661847"/>
              <a:gd name="connsiteY13" fmla="*/ 863293 h 2146304"/>
              <a:gd name="connsiteX14" fmla="*/ 6661847 w 6661847"/>
              <a:gd name="connsiteY14" fmla="*/ 1368862 h 2146304"/>
              <a:gd name="connsiteX15" fmla="*/ 6661847 w 6661847"/>
              <a:gd name="connsiteY15" fmla="*/ 1788580 h 2146304"/>
              <a:gd name="connsiteX16" fmla="*/ 6304123 w 6661847"/>
              <a:gd name="connsiteY16" fmla="*/ 2146304 h 2146304"/>
              <a:gd name="connsiteX17" fmla="*/ 5702876 w 6661847"/>
              <a:gd name="connsiteY17" fmla="*/ 2146304 h 2146304"/>
              <a:gd name="connsiteX18" fmla="*/ 5042165 w 6661847"/>
              <a:gd name="connsiteY18" fmla="*/ 2146304 h 2146304"/>
              <a:gd name="connsiteX19" fmla="*/ 4559846 w 6661847"/>
              <a:gd name="connsiteY19" fmla="*/ 2146304 h 2146304"/>
              <a:gd name="connsiteX20" fmla="*/ 3780207 w 6661847"/>
              <a:gd name="connsiteY20" fmla="*/ 2146304 h 2146304"/>
              <a:gd name="connsiteX21" fmla="*/ 3119496 w 6661847"/>
              <a:gd name="connsiteY21" fmla="*/ 2146304 h 2146304"/>
              <a:gd name="connsiteX22" fmla="*/ 2339857 w 6661847"/>
              <a:gd name="connsiteY22" fmla="*/ 2146304 h 2146304"/>
              <a:gd name="connsiteX23" fmla="*/ 1738610 w 6661847"/>
              <a:gd name="connsiteY23" fmla="*/ 2146304 h 2146304"/>
              <a:gd name="connsiteX24" fmla="*/ 1196827 w 6661847"/>
              <a:gd name="connsiteY24" fmla="*/ 2146304 h 2146304"/>
              <a:gd name="connsiteX25" fmla="*/ 357724 w 6661847"/>
              <a:gd name="connsiteY25" fmla="*/ 2146304 h 2146304"/>
              <a:gd name="connsiteX26" fmla="*/ 0 w 6661847"/>
              <a:gd name="connsiteY26" fmla="*/ 1788580 h 2146304"/>
              <a:gd name="connsiteX27" fmla="*/ 0 w 6661847"/>
              <a:gd name="connsiteY27" fmla="*/ 1311628 h 2146304"/>
              <a:gd name="connsiteX28" fmla="*/ 0 w 6661847"/>
              <a:gd name="connsiteY28" fmla="*/ 806059 h 2146304"/>
              <a:gd name="connsiteX29" fmla="*/ 0 w 6661847"/>
              <a:gd name="connsiteY29" fmla="*/ 357724 h 214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61847" h="2146304" fill="none" extrusionOk="0">
                <a:moveTo>
                  <a:pt x="0" y="357724"/>
                </a:moveTo>
                <a:cubicBezTo>
                  <a:pt x="-8043" y="185233"/>
                  <a:pt x="157799" y="-7428"/>
                  <a:pt x="357724" y="0"/>
                </a:cubicBezTo>
                <a:cubicBezTo>
                  <a:pt x="574912" y="-26668"/>
                  <a:pt x="761003" y="-5914"/>
                  <a:pt x="1018435" y="0"/>
                </a:cubicBezTo>
                <a:cubicBezTo>
                  <a:pt x="1275867" y="5914"/>
                  <a:pt x="1377213" y="-18347"/>
                  <a:pt x="1560218" y="0"/>
                </a:cubicBezTo>
                <a:cubicBezTo>
                  <a:pt x="1743223" y="18347"/>
                  <a:pt x="1912722" y="-21120"/>
                  <a:pt x="2042537" y="0"/>
                </a:cubicBezTo>
                <a:cubicBezTo>
                  <a:pt x="2172352" y="21120"/>
                  <a:pt x="2444692" y="-3580"/>
                  <a:pt x="2584320" y="0"/>
                </a:cubicBezTo>
                <a:cubicBezTo>
                  <a:pt x="2723948" y="3580"/>
                  <a:pt x="3079952" y="32760"/>
                  <a:pt x="3304495" y="0"/>
                </a:cubicBezTo>
                <a:cubicBezTo>
                  <a:pt x="3529038" y="-32760"/>
                  <a:pt x="3640314" y="6993"/>
                  <a:pt x="3846278" y="0"/>
                </a:cubicBezTo>
                <a:cubicBezTo>
                  <a:pt x="4052242" y="-6993"/>
                  <a:pt x="4141623" y="-20745"/>
                  <a:pt x="4328597" y="0"/>
                </a:cubicBezTo>
                <a:cubicBezTo>
                  <a:pt x="4515571" y="20745"/>
                  <a:pt x="4612567" y="-21037"/>
                  <a:pt x="4870380" y="0"/>
                </a:cubicBezTo>
                <a:cubicBezTo>
                  <a:pt x="5128193" y="21037"/>
                  <a:pt x="5209450" y="13758"/>
                  <a:pt x="5471627" y="0"/>
                </a:cubicBezTo>
                <a:cubicBezTo>
                  <a:pt x="5733804" y="-13758"/>
                  <a:pt x="6029960" y="13442"/>
                  <a:pt x="6304123" y="0"/>
                </a:cubicBezTo>
                <a:cubicBezTo>
                  <a:pt x="6476705" y="24801"/>
                  <a:pt x="6690212" y="166524"/>
                  <a:pt x="6661847" y="357724"/>
                </a:cubicBezTo>
                <a:cubicBezTo>
                  <a:pt x="6639702" y="544459"/>
                  <a:pt x="6654519" y="614663"/>
                  <a:pt x="6661847" y="863293"/>
                </a:cubicBezTo>
                <a:cubicBezTo>
                  <a:pt x="6669175" y="1111923"/>
                  <a:pt x="6649244" y="1118546"/>
                  <a:pt x="6661847" y="1368862"/>
                </a:cubicBezTo>
                <a:cubicBezTo>
                  <a:pt x="6674450" y="1619178"/>
                  <a:pt x="6649295" y="1657452"/>
                  <a:pt x="6661847" y="1788580"/>
                </a:cubicBezTo>
                <a:cubicBezTo>
                  <a:pt x="6650775" y="2026699"/>
                  <a:pt x="6505581" y="2139750"/>
                  <a:pt x="6304123" y="2146304"/>
                </a:cubicBezTo>
                <a:cubicBezTo>
                  <a:pt x="6148615" y="2142404"/>
                  <a:pt x="5867283" y="2138317"/>
                  <a:pt x="5702876" y="2146304"/>
                </a:cubicBezTo>
                <a:cubicBezTo>
                  <a:pt x="5538469" y="2154291"/>
                  <a:pt x="5284136" y="2140084"/>
                  <a:pt x="5042165" y="2146304"/>
                </a:cubicBezTo>
                <a:cubicBezTo>
                  <a:pt x="4800194" y="2152524"/>
                  <a:pt x="4712131" y="2141003"/>
                  <a:pt x="4559846" y="2146304"/>
                </a:cubicBezTo>
                <a:cubicBezTo>
                  <a:pt x="4407561" y="2151605"/>
                  <a:pt x="4092549" y="2176967"/>
                  <a:pt x="3780207" y="2146304"/>
                </a:cubicBezTo>
                <a:cubicBezTo>
                  <a:pt x="3467865" y="2115641"/>
                  <a:pt x="3270408" y="2164223"/>
                  <a:pt x="3119496" y="2146304"/>
                </a:cubicBezTo>
                <a:cubicBezTo>
                  <a:pt x="2968584" y="2128385"/>
                  <a:pt x="2678666" y="2120455"/>
                  <a:pt x="2339857" y="2146304"/>
                </a:cubicBezTo>
                <a:cubicBezTo>
                  <a:pt x="2001048" y="2172153"/>
                  <a:pt x="1958420" y="2152612"/>
                  <a:pt x="1738610" y="2146304"/>
                </a:cubicBezTo>
                <a:cubicBezTo>
                  <a:pt x="1518800" y="2139996"/>
                  <a:pt x="1393581" y="2136009"/>
                  <a:pt x="1196827" y="2146304"/>
                </a:cubicBezTo>
                <a:cubicBezTo>
                  <a:pt x="1000073" y="2156599"/>
                  <a:pt x="688233" y="2149467"/>
                  <a:pt x="357724" y="2146304"/>
                </a:cubicBezTo>
                <a:cubicBezTo>
                  <a:pt x="147062" y="2150898"/>
                  <a:pt x="-162" y="1978048"/>
                  <a:pt x="0" y="1788580"/>
                </a:cubicBezTo>
                <a:cubicBezTo>
                  <a:pt x="5874" y="1586681"/>
                  <a:pt x="16093" y="1407400"/>
                  <a:pt x="0" y="1311628"/>
                </a:cubicBezTo>
                <a:cubicBezTo>
                  <a:pt x="-16093" y="1215856"/>
                  <a:pt x="8518" y="926299"/>
                  <a:pt x="0" y="806059"/>
                </a:cubicBezTo>
                <a:cubicBezTo>
                  <a:pt x="-8518" y="685819"/>
                  <a:pt x="15825" y="536453"/>
                  <a:pt x="0" y="357724"/>
                </a:cubicBezTo>
                <a:close/>
              </a:path>
              <a:path w="6661847" h="2146304" stroke="0" extrusionOk="0">
                <a:moveTo>
                  <a:pt x="0" y="357724"/>
                </a:moveTo>
                <a:cubicBezTo>
                  <a:pt x="-3877" y="157767"/>
                  <a:pt x="139860" y="7618"/>
                  <a:pt x="357724" y="0"/>
                </a:cubicBezTo>
                <a:cubicBezTo>
                  <a:pt x="601126" y="16647"/>
                  <a:pt x="929688" y="29810"/>
                  <a:pt x="1137363" y="0"/>
                </a:cubicBezTo>
                <a:cubicBezTo>
                  <a:pt x="1345038" y="-29810"/>
                  <a:pt x="1558650" y="21704"/>
                  <a:pt x="1738610" y="0"/>
                </a:cubicBezTo>
                <a:cubicBezTo>
                  <a:pt x="1918570" y="-21704"/>
                  <a:pt x="2134481" y="-20496"/>
                  <a:pt x="2280393" y="0"/>
                </a:cubicBezTo>
                <a:cubicBezTo>
                  <a:pt x="2426305" y="20496"/>
                  <a:pt x="2745243" y="-26014"/>
                  <a:pt x="3000568" y="0"/>
                </a:cubicBezTo>
                <a:cubicBezTo>
                  <a:pt x="3255894" y="26014"/>
                  <a:pt x="3368510" y="-12666"/>
                  <a:pt x="3601815" y="0"/>
                </a:cubicBezTo>
                <a:cubicBezTo>
                  <a:pt x="3835120" y="12666"/>
                  <a:pt x="4170082" y="-34582"/>
                  <a:pt x="4381454" y="0"/>
                </a:cubicBezTo>
                <a:cubicBezTo>
                  <a:pt x="4592826" y="34582"/>
                  <a:pt x="4709855" y="3901"/>
                  <a:pt x="4923237" y="0"/>
                </a:cubicBezTo>
                <a:cubicBezTo>
                  <a:pt x="5136619" y="-3901"/>
                  <a:pt x="5328966" y="26919"/>
                  <a:pt x="5702876" y="0"/>
                </a:cubicBezTo>
                <a:cubicBezTo>
                  <a:pt x="6076786" y="-26919"/>
                  <a:pt x="6075208" y="19543"/>
                  <a:pt x="6304123" y="0"/>
                </a:cubicBezTo>
                <a:cubicBezTo>
                  <a:pt x="6456042" y="-2611"/>
                  <a:pt x="6670418" y="136655"/>
                  <a:pt x="6661847" y="357724"/>
                </a:cubicBezTo>
                <a:cubicBezTo>
                  <a:pt x="6679190" y="467793"/>
                  <a:pt x="6643707" y="608906"/>
                  <a:pt x="6661847" y="848985"/>
                </a:cubicBezTo>
                <a:cubicBezTo>
                  <a:pt x="6679987" y="1089064"/>
                  <a:pt x="6660651" y="1225506"/>
                  <a:pt x="6661847" y="1354554"/>
                </a:cubicBezTo>
                <a:cubicBezTo>
                  <a:pt x="6663043" y="1483602"/>
                  <a:pt x="6671358" y="1583052"/>
                  <a:pt x="6661847" y="1788580"/>
                </a:cubicBezTo>
                <a:cubicBezTo>
                  <a:pt x="6656620" y="1987004"/>
                  <a:pt x="6482845" y="2133302"/>
                  <a:pt x="6304123" y="2146304"/>
                </a:cubicBezTo>
                <a:cubicBezTo>
                  <a:pt x="6117783" y="2113151"/>
                  <a:pt x="5884684" y="2161808"/>
                  <a:pt x="5583948" y="2146304"/>
                </a:cubicBezTo>
                <a:cubicBezTo>
                  <a:pt x="5283212" y="2130800"/>
                  <a:pt x="5159479" y="2156555"/>
                  <a:pt x="4923237" y="2146304"/>
                </a:cubicBezTo>
                <a:cubicBezTo>
                  <a:pt x="4686995" y="2136053"/>
                  <a:pt x="4666655" y="2153855"/>
                  <a:pt x="4440918" y="2146304"/>
                </a:cubicBezTo>
                <a:cubicBezTo>
                  <a:pt x="4215181" y="2138753"/>
                  <a:pt x="4141205" y="2163369"/>
                  <a:pt x="3899135" y="2146304"/>
                </a:cubicBezTo>
                <a:cubicBezTo>
                  <a:pt x="3657065" y="2129239"/>
                  <a:pt x="3317850" y="2171117"/>
                  <a:pt x="3119496" y="2146304"/>
                </a:cubicBezTo>
                <a:cubicBezTo>
                  <a:pt x="2921142" y="2121491"/>
                  <a:pt x="2688857" y="2131154"/>
                  <a:pt x="2458785" y="2146304"/>
                </a:cubicBezTo>
                <a:cubicBezTo>
                  <a:pt x="2228713" y="2161454"/>
                  <a:pt x="2088411" y="2142455"/>
                  <a:pt x="1917002" y="2146304"/>
                </a:cubicBezTo>
                <a:cubicBezTo>
                  <a:pt x="1745593" y="2150153"/>
                  <a:pt x="1445390" y="2143095"/>
                  <a:pt x="1256291" y="2146304"/>
                </a:cubicBezTo>
                <a:cubicBezTo>
                  <a:pt x="1067192" y="2149513"/>
                  <a:pt x="591432" y="2154449"/>
                  <a:pt x="357724" y="2146304"/>
                </a:cubicBezTo>
                <a:cubicBezTo>
                  <a:pt x="166159" y="2127847"/>
                  <a:pt x="31462" y="2020164"/>
                  <a:pt x="0" y="1788580"/>
                </a:cubicBezTo>
                <a:cubicBezTo>
                  <a:pt x="-22962" y="1651375"/>
                  <a:pt x="12387" y="1414836"/>
                  <a:pt x="0" y="1283011"/>
                </a:cubicBezTo>
                <a:cubicBezTo>
                  <a:pt x="-12387" y="1151186"/>
                  <a:pt x="12361" y="994138"/>
                  <a:pt x="0" y="791750"/>
                </a:cubicBezTo>
                <a:cubicBezTo>
                  <a:pt x="-12361" y="589362"/>
                  <a:pt x="-16156" y="537768"/>
                  <a:pt x="0" y="357724"/>
                </a:cubicBezTo>
                <a:close/>
              </a:path>
            </a:pathLst>
          </a:custGeom>
          <a:solidFill>
            <a:srgbClr val="8FCACE">
              <a:alpha val="33805"/>
            </a:srgbClr>
          </a:solidFill>
          <a:ln w="44450">
            <a:solidFill>
              <a:srgbClr val="8FCACE"/>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a:extLst>
              <a:ext uri="{FF2B5EF4-FFF2-40B4-BE49-F238E27FC236}">
                <a16:creationId xmlns:a16="http://schemas.microsoft.com/office/drawing/2014/main" id="{206665B1-B943-E44C-F0B3-B3B44E3A96CC}"/>
              </a:ext>
            </a:extLst>
          </p:cNvPr>
          <p:cNvSpPr txBox="1"/>
          <p:nvPr/>
        </p:nvSpPr>
        <p:spPr>
          <a:xfrm>
            <a:off x="1829663" y="2720645"/>
            <a:ext cx="5980386" cy="2677656"/>
          </a:xfrm>
          <a:prstGeom prst="rect">
            <a:avLst/>
          </a:prstGeom>
          <a:noFill/>
        </p:spPr>
        <p:txBody>
          <a:bodyPr wrap="square" rtlCol="0">
            <a:spAutoFit/>
          </a:bodyPr>
          <a:lstStyle/>
          <a:p>
            <a:pPr algn="ctr"/>
            <a:endParaRPr lang="fr-FR" sz="2400" dirty="0">
              <a:solidFill>
                <a:srgbClr val="44546A"/>
              </a:solidFill>
              <a:latin typeface="Tw Cen MT"/>
              <a:ea typeface="+mn-lt"/>
              <a:cs typeface="+mn-lt"/>
            </a:endParaRPr>
          </a:p>
          <a:p>
            <a:pPr algn="ctr"/>
            <a:r>
              <a:rPr lang="fr-FR" sz="2400" dirty="0">
                <a:solidFill>
                  <a:srgbClr val="44546A"/>
                </a:solidFill>
                <a:latin typeface="Tw Cen MT"/>
                <a:ea typeface="+mn-lt"/>
                <a:cs typeface="+mn-lt"/>
              </a:rPr>
              <a:t>M. fait souvent des massages non sollicités dans le cou à sa collègue E., sous prétexte que la mission sur laquelle ils travaillent ensemble lui génère beaucoup de stress. </a:t>
            </a:r>
          </a:p>
          <a:p>
            <a:pPr algn="ctr"/>
            <a:endParaRPr lang="fr-FR" sz="2400" dirty="0">
              <a:solidFill>
                <a:srgbClr val="44546A"/>
              </a:solidFill>
              <a:latin typeface="Tw Cen MT"/>
              <a:ea typeface="+mn-lt"/>
              <a:cs typeface="+mn-lt"/>
            </a:endParaRPr>
          </a:p>
          <a:p>
            <a:pPr algn="ctr"/>
            <a:endParaRPr lang="fr-FR" sz="2400" dirty="0">
              <a:solidFill>
                <a:srgbClr val="44546A"/>
              </a:solidFill>
              <a:latin typeface="Tw Cen MT"/>
              <a:ea typeface="+mn-lt"/>
              <a:cs typeface="+mn-lt"/>
            </a:endParaRPr>
          </a:p>
        </p:txBody>
      </p:sp>
      <p:sp>
        <p:nvSpPr>
          <p:cNvPr id="23" name="TextBox 4">
            <a:extLst>
              <a:ext uri="{FF2B5EF4-FFF2-40B4-BE49-F238E27FC236}">
                <a16:creationId xmlns:a16="http://schemas.microsoft.com/office/drawing/2014/main" id="{3F3D0E5F-2704-71FF-1384-8D5B6D839D1B}"/>
              </a:ext>
            </a:extLst>
          </p:cNvPr>
          <p:cNvSpPr txBox="1"/>
          <p:nvPr/>
        </p:nvSpPr>
        <p:spPr>
          <a:xfrm>
            <a:off x="1412723" y="1354665"/>
            <a:ext cx="73974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cap="small" dirty="0">
                <a:solidFill>
                  <a:srgbClr val="44546A"/>
                </a:solidFill>
                <a:latin typeface="Tw Cen MT"/>
                <a:ea typeface="+mn-lt"/>
                <a:cs typeface="+mn-lt"/>
              </a:rPr>
              <a:t>Comment pouvez-vous qualifier cette situation ?</a:t>
            </a:r>
            <a:endParaRPr lang="en-US" sz="2400" b="1" dirty="0">
              <a:solidFill>
                <a:srgbClr val="44546A"/>
              </a:solidFill>
              <a:latin typeface="Tw Cen MT"/>
            </a:endParaRPr>
          </a:p>
        </p:txBody>
      </p:sp>
    </p:spTree>
    <p:extLst>
      <p:ext uri="{BB962C8B-B14F-4D97-AF65-F5344CB8AC3E}">
        <p14:creationId xmlns:p14="http://schemas.microsoft.com/office/powerpoint/2010/main" val="4063325135"/>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FDC11CA7-79B0-CAA6-7AEA-AF0BB886A829}"/>
              </a:ext>
            </a:extLst>
          </p:cNvPr>
          <p:cNvSpPr/>
          <p:nvPr/>
        </p:nvSpPr>
        <p:spPr>
          <a:xfrm>
            <a:off x="1331250" y="1645101"/>
            <a:ext cx="6661847" cy="2240358"/>
          </a:xfrm>
          <a:custGeom>
            <a:avLst/>
            <a:gdLst>
              <a:gd name="connsiteX0" fmla="*/ 0 w 6661847"/>
              <a:gd name="connsiteY0" fmla="*/ 373400 h 2240358"/>
              <a:gd name="connsiteX1" fmla="*/ 373400 w 6661847"/>
              <a:gd name="connsiteY1" fmla="*/ 0 h 2240358"/>
              <a:gd name="connsiteX2" fmla="*/ 1030627 w 6661847"/>
              <a:gd name="connsiteY2" fmla="*/ 0 h 2240358"/>
              <a:gd name="connsiteX3" fmla="*/ 1569554 w 6661847"/>
              <a:gd name="connsiteY3" fmla="*/ 0 h 2240358"/>
              <a:gd name="connsiteX4" fmla="*/ 2049330 w 6661847"/>
              <a:gd name="connsiteY4" fmla="*/ 0 h 2240358"/>
              <a:gd name="connsiteX5" fmla="*/ 2588256 w 6661847"/>
              <a:gd name="connsiteY5" fmla="*/ 0 h 2240358"/>
              <a:gd name="connsiteX6" fmla="*/ 3304634 w 6661847"/>
              <a:gd name="connsiteY6" fmla="*/ 0 h 2240358"/>
              <a:gd name="connsiteX7" fmla="*/ 3843561 w 6661847"/>
              <a:gd name="connsiteY7" fmla="*/ 0 h 2240358"/>
              <a:gd name="connsiteX8" fmla="*/ 4323337 w 6661847"/>
              <a:gd name="connsiteY8" fmla="*/ 0 h 2240358"/>
              <a:gd name="connsiteX9" fmla="*/ 4862263 w 6661847"/>
              <a:gd name="connsiteY9" fmla="*/ 0 h 2240358"/>
              <a:gd name="connsiteX10" fmla="*/ 5460340 w 6661847"/>
              <a:gd name="connsiteY10" fmla="*/ 0 h 2240358"/>
              <a:gd name="connsiteX11" fmla="*/ 6288447 w 6661847"/>
              <a:gd name="connsiteY11" fmla="*/ 0 h 2240358"/>
              <a:gd name="connsiteX12" fmla="*/ 6661847 w 6661847"/>
              <a:gd name="connsiteY12" fmla="*/ 373400 h 2240358"/>
              <a:gd name="connsiteX13" fmla="*/ 6661847 w 6661847"/>
              <a:gd name="connsiteY13" fmla="*/ 901124 h 2240358"/>
              <a:gd name="connsiteX14" fmla="*/ 6661847 w 6661847"/>
              <a:gd name="connsiteY14" fmla="*/ 1428848 h 2240358"/>
              <a:gd name="connsiteX15" fmla="*/ 6661847 w 6661847"/>
              <a:gd name="connsiteY15" fmla="*/ 1866958 h 2240358"/>
              <a:gd name="connsiteX16" fmla="*/ 6288447 w 6661847"/>
              <a:gd name="connsiteY16" fmla="*/ 2240358 h 2240358"/>
              <a:gd name="connsiteX17" fmla="*/ 5690370 w 6661847"/>
              <a:gd name="connsiteY17" fmla="*/ 2240358 h 2240358"/>
              <a:gd name="connsiteX18" fmla="*/ 5033143 w 6661847"/>
              <a:gd name="connsiteY18" fmla="*/ 2240358 h 2240358"/>
              <a:gd name="connsiteX19" fmla="*/ 4553367 w 6661847"/>
              <a:gd name="connsiteY19" fmla="*/ 2240358 h 2240358"/>
              <a:gd name="connsiteX20" fmla="*/ 3777838 w 6661847"/>
              <a:gd name="connsiteY20" fmla="*/ 2240358 h 2240358"/>
              <a:gd name="connsiteX21" fmla="*/ 3120611 w 6661847"/>
              <a:gd name="connsiteY21" fmla="*/ 2240358 h 2240358"/>
              <a:gd name="connsiteX22" fmla="*/ 2345082 w 6661847"/>
              <a:gd name="connsiteY22" fmla="*/ 2240358 h 2240358"/>
              <a:gd name="connsiteX23" fmla="*/ 1747005 w 6661847"/>
              <a:gd name="connsiteY23" fmla="*/ 2240358 h 2240358"/>
              <a:gd name="connsiteX24" fmla="*/ 1208079 w 6661847"/>
              <a:gd name="connsiteY24" fmla="*/ 2240358 h 2240358"/>
              <a:gd name="connsiteX25" fmla="*/ 373400 w 6661847"/>
              <a:gd name="connsiteY25" fmla="*/ 2240358 h 2240358"/>
              <a:gd name="connsiteX26" fmla="*/ 0 w 6661847"/>
              <a:gd name="connsiteY26" fmla="*/ 1866958 h 2240358"/>
              <a:gd name="connsiteX27" fmla="*/ 0 w 6661847"/>
              <a:gd name="connsiteY27" fmla="*/ 1369105 h 2240358"/>
              <a:gd name="connsiteX28" fmla="*/ 0 w 6661847"/>
              <a:gd name="connsiteY28" fmla="*/ 841382 h 2240358"/>
              <a:gd name="connsiteX29" fmla="*/ 0 w 6661847"/>
              <a:gd name="connsiteY29" fmla="*/ 373400 h 224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61847" h="2240358" fill="none" extrusionOk="0">
                <a:moveTo>
                  <a:pt x="0" y="373400"/>
                </a:moveTo>
                <a:cubicBezTo>
                  <a:pt x="-15621" y="215878"/>
                  <a:pt x="163203" y="-12516"/>
                  <a:pt x="373400" y="0"/>
                </a:cubicBezTo>
                <a:cubicBezTo>
                  <a:pt x="652119" y="1175"/>
                  <a:pt x="877150" y="-16539"/>
                  <a:pt x="1030627" y="0"/>
                </a:cubicBezTo>
                <a:cubicBezTo>
                  <a:pt x="1184104" y="16539"/>
                  <a:pt x="1360968" y="-4316"/>
                  <a:pt x="1569554" y="0"/>
                </a:cubicBezTo>
                <a:cubicBezTo>
                  <a:pt x="1778140" y="4316"/>
                  <a:pt x="1834070" y="-16441"/>
                  <a:pt x="2049330" y="0"/>
                </a:cubicBezTo>
                <a:cubicBezTo>
                  <a:pt x="2264590" y="16441"/>
                  <a:pt x="2469332" y="9500"/>
                  <a:pt x="2588256" y="0"/>
                </a:cubicBezTo>
                <a:cubicBezTo>
                  <a:pt x="2707180" y="-9500"/>
                  <a:pt x="3112720" y="-23036"/>
                  <a:pt x="3304634" y="0"/>
                </a:cubicBezTo>
                <a:cubicBezTo>
                  <a:pt x="3496548" y="23036"/>
                  <a:pt x="3653269" y="26501"/>
                  <a:pt x="3843561" y="0"/>
                </a:cubicBezTo>
                <a:cubicBezTo>
                  <a:pt x="4033853" y="-26501"/>
                  <a:pt x="4116019" y="-19881"/>
                  <a:pt x="4323337" y="0"/>
                </a:cubicBezTo>
                <a:cubicBezTo>
                  <a:pt x="4530655" y="19881"/>
                  <a:pt x="4668157" y="-16830"/>
                  <a:pt x="4862263" y="0"/>
                </a:cubicBezTo>
                <a:cubicBezTo>
                  <a:pt x="5056369" y="16830"/>
                  <a:pt x="5302632" y="8429"/>
                  <a:pt x="5460340" y="0"/>
                </a:cubicBezTo>
                <a:cubicBezTo>
                  <a:pt x="5618048" y="-8429"/>
                  <a:pt x="6095434" y="4505"/>
                  <a:pt x="6288447" y="0"/>
                </a:cubicBezTo>
                <a:cubicBezTo>
                  <a:pt x="6490071" y="4565"/>
                  <a:pt x="6710969" y="178202"/>
                  <a:pt x="6661847" y="373400"/>
                </a:cubicBezTo>
                <a:cubicBezTo>
                  <a:pt x="6666805" y="611737"/>
                  <a:pt x="6638915" y="758035"/>
                  <a:pt x="6661847" y="901124"/>
                </a:cubicBezTo>
                <a:cubicBezTo>
                  <a:pt x="6684779" y="1044213"/>
                  <a:pt x="6646444" y="1272810"/>
                  <a:pt x="6661847" y="1428848"/>
                </a:cubicBezTo>
                <a:cubicBezTo>
                  <a:pt x="6677250" y="1584886"/>
                  <a:pt x="6641003" y="1682034"/>
                  <a:pt x="6661847" y="1866958"/>
                </a:cubicBezTo>
                <a:cubicBezTo>
                  <a:pt x="6650695" y="2114028"/>
                  <a:pt x="6505470" y="2222170"/>
                  <a:pt x="6288447" y="2240358"/>
                </a:cubicBezTo>
                <a:cubicBezTo>
                  <a:pt x="6070713" y="2257615"/>
                  <a:pt x="5900333" y="2214995"/>
                  <a:pt x="5690370" y="2240358"/>
                </a:cubicBezTo>
                <a:cubicBezTo>
                  <a:pt x="5480407" y="2265721"/>
                  <a:pt x="5219891" y="2228875"/>
                  <a:pt x="5033143" y="2240358"/>
                </a:cubicBezTo>
                <a:cubicBezTo>
                  <a:pt x="4846395" y="2251841"/>
                  <a:pt x="4768210" y="2223902"/>
                  <a:pt x="4553367" y="2240358"/>
                </a:cubicBezTo>
                <a:cubicBezTo>
                  <a:pt x="4338524" y="2256814"/>
                  <a:pt x="4093562" y="2245049"/>
                  <a:pt x="3777838" y="2240358"/>
                </a:cubicBezTo>
                <a:cubicBezTo>
                  <a:pt x="3462114" y="2235667"/>
                  <a:pt x="3407777" y="2265951"/>
                  <a:pt x="3120611" y="2240358"/>
                </a:cubicBezTo>
                <a:cubicBezTo>
                  <a:pt x="2833445" y="2214765"/>
                  <a:pt x="2538788" y="2232122"/>
                  <a:pt x="2345082" y="2240358"/>
                </a:cubicBezTo>
                <a:cubicBezTo>
                  <a:pt x="2151376" y="2248594"/>
                  <a:pt x="2036618" y="2223172"/>
                  <a:pt x="1747005" y="2240358"/>
                </a:cubicBezTo>
                <a:cubicBezTo>
                  <a:pt x="1457392" y="2257544"/>
                  <a:pt x="1444780" y="2248384"/>
                  <a:pt x="1208079" y="2240358"/>
                </a:cubicBezTo>
                <a:cubicBezTo>
                  <a:pt x="971378" y="2232332"/>
                  <a:pt x="730799" y="2214896"/>
                  <a:pt x="373400" y="2240358"/>
                </a:cubicBezTo>
                <a:cubicBezTo>
                  <a:pt x="151711" y="2245784"/>
                  <a:pt x="-416" y="2052406"/>
                  <a:pt x="0" y="1866958"/>
                </a:cubicBezTo>
                <a:cubicBezTo>
                  <a:pt x="-4939" y="1675949"/>
                  <a:pt x="3057" y="1489944"/>
                  <a:pt x="0" y="1369105"/>
                </a:cubicBezTo>
                <a:cubicBezTo>
                  <a:pt x="-3057" y="1248266"/>
                  <a:pt x="10739" y="961371"/>
                  <a:pt x="0" y="841382"/>
                </a:cubicBezTo>
                <a:cubicBezTo>
                  <a:pt x="-10739" y="721393"/>
                  <a:pt x="-14923" y="478091"/>
                  <a:pt x="0" y="373400"/>
                </a:cubicBezTo>
                <a:close/>
              </a:path>
              <a:path w="6661847" h="2240358" stroke="0" extrusionOk="0">
                <a:moveTo>
                  <a:pt x="0" y="373400"/>
                </a:moveTo>
                <a:cubicBezTo>
                  <a:pt x="-40748" y="142043"/>
                  <a:pt x="153752" y="5038"/>
                  <a:pt x="373400" y="0"/>
                </a:cubicBezTo>
                <a:cubicBezTo>
                  <a:pt x="737366" y="-11948"/>
                  <a:pt x="910307" y="22955"/>
                  <a:pt x="1148928" y="0"/>
                </a:cubicBezTo>
                <a:cubicBezTo>
                  <a:pt x="1387549" y="-22955"/>
                  <a:pt x="1524991" y="-16105"/>
                  <a:pt x="1747005" y="0"/>
                </a:cubicBezTo>
                <a:cubicBezTo>
                  <a:pt x="1969019" y="16105"/>
                  <a:pt x="2035461" y="11581"/>
                  <a:pt x="2285932" y="0"/>
                </a:cubicBezTo>
                <a:cubicBezTo>
                  <a:pt x="2536403" y="-11581"/>
                  <a:pt x="2751648" y="24843"/>
                  <a:pt x="3002310" y="0"/>
                </a:cubicBezTo>
                <a:cubicBezTo>
                  <a:pt x="3252972" y="-24843"/>
                  <a:pt x="3372924" y="28619"/>
                  <a:pt x="3600387" y="0"/>
                </a:cubicBezTo>
                <a:cubicBezTo>
                  <a:pt x="3827850" y="-28619"/>
                  <a:pt x="4156125" y="30409"/>
                  <a:pt x="4375915" y="0"/>
                </a:cubicBezTo>
                <a:cubicBezTo>
                  <a:pt x="4595705" y="-30409"/>
                  <a:pt x="4737417" y="248"/>
                  <a:pt x="4914842" y="0"/>
                </a:cubicBezTo>
                <a:cubicBezTo>
                  <a:pt x="5092267" y="-248"/>
                  <a:pt x="5471862" y="-26511"/>
                  <a:pt x="5690370" y="0"/>
                </a:cubicBezTo>
                <a:cubicBezTo>
                  <a:pt x="5908878" y="26511"/>
                  <a:pt x="6022233" y="-7592"/>
                  <a:pt x="6288447" y="0"/>
                </a:cubicBezTo>
                <a:cubicBezTo>
                  <a:pt x="6480011" y="-838"/>
                  <a:pt x="6676551" y="126855"/>
                  <a:pt x="6661847" y="373400"/>
                </a:cubicBezTo>
                <a:cubicBezTo>
                  <a:pt x="6679327" y="529168"/>
                  <a:pt x="6670168" y="665843"/>
                  <a:pt x="6661847" y="886188"/>
                </a:cubicBezTo>
                <a:cubicBezTo>
                  <a:pt x="6653526" y="1106533"/>
                  <a:pt x="6649640" y="1183568"/>
                  <a:pt x="6661847" y="1413912"/>
                </a:cubicBezTo>
                <a:cubicBezTo>
                  <a:pt x="6674054" y="1644256"/>
                  <a:pt x="6663345" y="1663286"/>
                  <a:pt x="6661847" y="1866958"/>
                </a:cubicBezTo>
                <a:cubicBezTo>
                  <a:pt x="6652768" y="2074672"/>
                  <a:pt x="6452281" y="2211110"/>
                  <a:pt x="6288447" y="2240358"/>
                </a:cubicBezTo>
                <a:cubicBezTo>
                  <a:pt x="5984040" y="2223394"/>
                  <a:pt x="5894190" y="2228693"/>
                  <a:pt x="5572069" y="2240358"/>
                </a:cubicBezTo>
                <a:cubicBezTo>
                  <a:pt x="5249948" y="2252023"/>
                  <a:pt x="5069878" y="2211696"/>
                  <a:pt x="4914842" y="2240358"/>
                </a:cubicBezTo>
                <a:cubicBezTo>
                  <a:pt x="4759806" y="2269020"/>
                  <a:pt x="4534670" y="2224814"/>
                  <a:pt x="4435066" y="2240358"/>
                </a:cubicBezTo>
                <a:cubicBezTo>
                  <a:pt x="4335462" y="2255902"/>
                  <a:pt x="4006487" y="2237766"/>
                  <a:pt x="3896139" y="2240358"/>
                </a:cubicBezTo>
                <a:cubicBezTo>
                  <a:pt x="3785791" y="2242950"/>
                  <a:pt x="3314944" y="2259838"/>
                  <a:pt x="3120611" y="2240358"/>
                </a:cubicBezTo>
                <a:cubicBezTo>
                  <a:pt x="2926278" y="2220878"/>
                  <a:pt x="2633389" y="2208652"/>
                  <a:pt x="2463383" y="2240358"/>
                </a:cubicBezTo>
                <a:cubicBezTo>
                  <a:pt x="2293377" y="2272064"/>
                  <a:pt x="2183450" y="2238216"/>
                  <a:pt x="1924457" y="2240358"/>
                </a:cubicBezTo>
                <a:cubicBezTo>
                  <a:pt x="1665464" y="2242500"/>
                  <a:pt x="1471969" y="2268967"/>
                  <a:pt x="1267229" y="2240358"/>
                </a:cubicBezTo>
                <a:cubicBezTo>
                  <a:pt x="1062489" y="2211749"/>
                  <a:pt x="706930" y="2258113"/>
                  <a:pt x="373400" y="2240358"/>
                </a:cubicBezTo>
                <a:cubicBezTo>
                  <a:pt x="179557" y="2202283"/>
                  <a:pt x="31560" y="2107306"/>
                  <a:pt x="0" y="1866958"/>
                </a:cubicBezTo>
                <a:cubicBezTo>
                  <a:pt x="3248" y="1644892"/>
                  <a:pt x="-7093" y="1467846"/>
                  <a:pt x="0" y="1339234"/>
                </a:cubicBezTo>
                <a:cubicBezTo>
                  <a:pt x="7093" y="1210622"/>
                  <a:pt x="-18062" y="1078873"/>
                  <a:pt x="0" y="826446"/>
                </a:cubicBezTo>
                <a:cubicBezTo>
                  <a:pt x="18062" y="574019"/>
                  <a:pt x="9430" y="496995"/>
                  <a:pt x="0" y="373400"/>
                </a:cubicBezTo>
                <a:close/>
              </a:path>
            </a:pathLst>
          </a:custGeom>
          <a:solidFill>
            <a:schemeClr val="bg1">
              <a:alpha val="14954"/>
            </a:schemeClr>
          </a:solidFill>
          <a:ln w="44450">
            <a:solidFill>
              <a:srgbClr val="8FCACE"/>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3777077B-0C24-4F72-4A58-290423C3B1A0}"/>
              </a:ext>
            </a:extLst>
          </p:cNvPr>
          <p:cNvSpPr/>
          <p:nvPr/>
        </p:nvSpPr>
        <p:spPr>
          <a:xfrm>
            <a:off x="4337207" y="4542398"/>
            <a:ext cx="3798603" cy="1068843"/>
          </a:xfrm>
          <a:custGeom>
            <a:avLst/>
            <a:gdLst>
              <a:gd name="connsiteX0" fmla="*/ 0 w 3798603"/>
              <a:gd name="connsiteY0" fmla="*/ 0 h 1068843"/>
              <a:gd name="connsiteX1" fmla="*/ 466686 w 3798603"/>
              <a:gd name="connsiteY1" fmla="*/ 0 h 1068843"/>
              <a:gd name="connsiteX2" fmla="*/ 1047329 w 3798603"/>
              <a:gd name="connsiteY2" fmla="*/ 0 h 1068843"/>
              <a:gd name="connsiteX3" fmla="*/ 1552001 w 3798603"/>
              <a:gd name="connsiteY3" fmla="*/ 0 h 1068843"/>
              <a:gd name="connsiteX4" fmla="*/ 2018686 w 3798603"/>
              <a:gd name="connsiteY4" fmla="*/ 0 h 1068843"/>
              <a:gd name="connsiteX5" fmla="*/ 2599330 w 3798603"/>
              <a:gd name="connsiteY5" fmla="*/ 0 h 1068843"/>
              <a:gd name="connsiteX6" fmla="*/ 3141987 w 3798603"/>
              <a:gd name="connsiteY6" fmla="*/ 0 h 1068843"/>
              <a:gd name="connsiteX7" fmla="*/ 3798603 w 3798603"/>
              <a:gd name="connsiteY7" fmla="*/ 0 h 1068843"/>
              <a:gd name="connsiteX8" fmla="*/ 3798603 w 3798603"/>
              <a:gd name="connsiteY8" fmla="*/ 555798 h 1068843"/>
              <a:gd name="connsiteX9" fmla="*/ 3798603 w 3798603"/>
              <a:gd name="connsiteY9" fmla="*/ 1068843 h 1068843"/>
              <a:gd name="connsiteX10" fmla="*/ 3331917 w 3798603"/>
              <a:gd name="connsiteY10" fmla="*/ 1068843 h 1068843"/>
              <a:gd name="connsiteX11" fmla="*/ 2903218 w 3798603"/>
              <a:gd name="connsiteY11" fmla="*/ 1068843 h 1068843"/>
              <a:gd name="connsiteX12" fmla="*/ 2322574 w 3798603"/>
              <a:gd name="connsiteY12" fmla="*/ 1068843 h 1068843"/>
              <a:gd name="connsiteX13" fmla="*/ 1855889 w 3798603"/>
              <a:gd name="connsiteY13" fmla="*/ 1068843 h 1068843"/>
              <a:gd name="connsiteX14" fmla="*/ 1275245 w 3798603"/>
              <a:gd name="connsiteY14" fmla="*/ 1068843 h 1068843"/>
              <a:gd name="connsiteX15" fmla="*/ 656616 w 3798603"/>
              <a:gd name="connsiteY15" fmla="*/ 1068843 h 1068843"/>
              <a:gd name="connsiteX16" fmla="*/ 0 w 3798603"/>
              <a:gd name="connsiteY16" fmla="*/ 1068843 h 1068843"/>
              <a:gd name="connsiteX17" fmla="*/ 0 w 3798603"/>
              <a:gd name="connsiteY17" fmla="*/ 513045 h 1068843"/>
              <a:gd name="connsiteX18" fmla="*/ 0 w 3798603"/>
              <a:gd name="connsiteY18" fmla="*/ 0 h 106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98603" h="1068843" fill="none" extrusionOk="0">
                <a:moveTo>
                  <a:pt x="0" y="0"/>
                </a:moveTo>
                <a:cubicBezTo>
                  <a:pt x="173521" y="-4642"/>
                  <a:pt x="255468" y="42558"/>
                  <a:pt x="466686" y="0"/>
                </a:cubicBezTo>
                <a:cubicBezTo>
                  <a:pt x="677904" y="-42558"/>
                  <a:pt x="877491" y="6585"/>
                  <a:pt x="1047329" y="0"/>
                </a:cubicBezTo>
                <a:cubicBezTo>
                  <a:pt x="1217167" y="-6585"/>
                  <a:pt x="1337613" y="33207"/>
                  <a:pt x="1552001" y="0"/>
                </a:cubicBezTo>
                <a:cubicBezTo>
                  <a:pt x="1766389" y="-33207"/>
                  <a:pt x="1787202" y="8869"/>
                  <a:pt x="2018686" y="0"/>
                </a:cubicBezTo>
                <a:cubicBezTo>
                  <a:pt x="2250171" y="-8869"/>
                  <a:pt x="2400018" y="31999"/>
                  <a:pt x="2599330" y="0"/>
                </a:cubicBezTo>
                <a:cubicBezTo>
                  <a:pt x="2798642" y="-31999"/>
                  <a:pt x="3017772" y="28013"/>
                  <a:pt x="3141987" y="0"/>
                </a:cubicBezTo>
                <a:cubicBezTo>
                  <a:pt x="3266202" y="-28013"/>
                  <a:pt x="3546439" y="53657"/>
                  <a:pt x="3798603" y="0"/>
                </a:cubicBezTo>
                <a:cubicBezTo>
                  <a:pt x="3822120" y="126585"/>
                  <a:pt x="3794692" y="398129"/>
                  <a:pt x="3798603" y="555798"/>
                </a:cubicBezTo>
                <a:cubicBezTo>
                  <a:pt x="3802514" y="713467"/>
                  <a:pt x="3743120" y="877319"/>
                  <a:pt x="3798603" y="1068843"/>
                </a:cubicBezTo>
                <a:cubicBezTo>
                  <a:pt x="3629782" y="1112823"/>
                  <a:pt x="3496916" y="1027690"/>
                  <a:pt x="3331917" y="1068843"/>
                </a:cubicBezTo>
                <a:cubicBezTo>
                  <a:pt x="3166918" y="1109996"/>
                  <a:pt x="3055721" y="1046791"/>
                  <a:pt x="2903218" y="1068843"/>
                </a:cubicBezTo>
                <a:cubicBezTo>
                  <a:pt x="2750715" y="1090895"/>
                  <a:pt x="2465333" y="1040375"/>
                  <a:pt x="2322574" y="1068843"/>
                </a:cubicBezTo>
                <a:cubicBezTo>
                  <a:pt x="2179815" y="1097311"/>
                  <a:pt x="1955640" y="1064607"/>
                  <a:pt x="1855889" y="1068843"/>
                </a:cubicBezTo>
                <a:cubicBezTo>
                  <a:pt x="1756138" y="1073079"/>
                  <a:pt x="1504018" y="1003231"/>
                  <a:pt x="1275245" y="1068843"/>
                </a:cubicBezTo>
                <a:cubicBezTo>
                  <a:pt x="1046472" y="1134455"/>
                  <a:pt x="928390" y="1057080"/>
                  <a:pt x="656616" y="1068843"/>
                </a:cubicBezTo>
                <a:cubicBezTo>
                  <a:pt x="384842" y="1080606"/>
                  <a:pt x="302001" y="1013164"/>
                  <a:pt x="0" y="1068843"/>
                </a:cubicBezTo>
                <a:cubicBezTo>
                  <a:pt x="-12231" y="957570"/>
                  <a:pt x="44986" y="757703"/>
                  <a:pt x="0" y="513045"/>
                </a:cubicBezTo>
                <a:cubicBezTo>
                  <a:pt x="-44986" y="268387"/>
                  <a:pt x="38648" y="202504"/>
                  <a:pt x="0" y="0"/>
                </a:cubicBezTo>
                <a:close/>
              </a:path>
              <a:path w="3798603" h="1068843" stroke="0" extrusionOk="0">
                <a:moveTo>
                  <a:pt x="0" y="0"/>
                </a:moveTo>
                <a:cubicBezTo>
                  <a:pt x="140753" y="-21642"/>
                  <a:pt x="255957" y="25164"/>
                  <a:pt x="504672" y="0"/>
                </a:cubicBezTo>
                <a:cubicBezTo>
                  <a:pt x="753387" y="-25164"/>
                  <a:pt x="719463" y="268"/>
                  <a:pt x="933371" y="0"/>
                </a:cubicBezTo>
                <a:cubicBezTo>
                  <a:pt x="1147279" y="-268"/>
                  <a:pt x="1397356" y="17962"/>
                  <a:pt x="1552001" y="0"/>
                </a:cubicBezTo>
                <a:cubicBezTo>
                  <a:pt x="1706646" y="-17962"/>
                  <a:pt x="1890729" y="31161"/>
                  <a:pt x="2056672" y="0"/>
                </a:cubicBezTo>
                <a:cubicBezTo>
                  <a:pt x="2222615" y="-31161"/>
                  <a:pt x="2324588" y="22826"/>
                  <a:pt x="2561344" y="0"/>
                </a:cubicBezTo>
                <a:cubicBezTo>
                  <a:pt x="2798100" y="-22826"/>
                  <a:pt x="2976088" y="4802"/>
                  <a:pt x="3179973" y="0"/>
                </a:cubicBezTo>
                <a:cubicBezTo>
                  <a:pt x="3383858" y="-4802"/>
                  <a:pt x="3524479" y="45808"/>
                  <a:pt x="3798603" y="0"/>
                </a:cubicBezTo>
                <a:cubicBezTo>
                  <a:pt x="3803302" y="233409"/>
                  <a:pt x="3760228" y="428868"/>
                  <a:pt x="3798603" y="555798"/>
                </a:cubicBezTo>
                <a:cubicBezTo>
                  <a:pt x="3836978" y="682728"/>
                  <a:pt x="3765564" y="937328"/>
                  <a:pt x="3798603" y="1068843"/>
                </a:cubicBezTo>
                <a:cubicBezTo>
                  <a:pt x="3667240" y="1079440"/>
                  <a:pt x="3487699" y="1057591"/>
                  <a:pt x="3331917" y="1068843"/>
                </a:cubicBezTo>
                <a:cubicBezTo>
                  <a:pt x="3176135" y="1080095"/>
                  <a:pt x="2986657" y="1056076"/>
                  <a:pt x="2789260" y="1068843"/>
                </a:cubicBezTo>
                <a:cubicBezTo>
                  <a:pt x="2591863" y="1081610"/>
                  <a:pt x="2407869" y="1067126"/>
                  <a:pt x="2284588" y="1068843"/>
                </a:cubicBezTo>
                <a:cubicBezTo>
                  <a:pt x="2161307" y="1070560"/>
                  <a:pt x="1944389" y="1048012"/>
                  <a:pt x="1665959" y="1068843"/>
                </a:cubicBezTo>
                <a:cubicBezTo>
                  <a:pt x="1387529" y="1089674"/>
                  <a:pt x="1199975" y="1064758"/>
                  <a:pt x="1047329" y="1068843"/>
                </a:cubicBezTo>
                <a:cubicBezTo>
                  <a:pt x="894683" y="1072928"/>
                  <a:pt x="739941" y="1044978"/>
                  <a:pt x="580644" y="1068843"/>
                </a:cubicBezTo>
                <a:cubicBezTo>
                  <a:pt x="421348" y="1092708"/>
                  <a:pt x="226602" y="1043669"/>
                  <a:pt x="0" y="1068843"/>
                </a:cubicBezTo>
                <a:cubicBezTo>
                  <a:pt x="-40372" y="878149"/>
                  <a:pt x="29889" y="717394"/>
                  <a:pt x="0" y="513045"/>
                </a:cubicBezTo>
                <a:cubicBezTo>
                  <a:pt x="-29889" y="308696"/>
                  <a:pt x="13005" y="198390"/>
                  <a:pt x="0" y="0"/>
                </a:cubicBezTo>
                <a:close/>
              </a:path>
            </a:pathLst>
          </a:custGeom>
          <a:solidFill>
            <a:srgbClr val="8FCACE">
              <a:alpha val="34000"/>
            </a:srgbClr>
          </a:solidFill>
          <a:ln w="25400">
            <a:solidFill>
              <a:schemeClr val="bg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a:extLst>
              <a:ext uri="{FF2B5EF4-FFF2-40B4-BE49-F238E27FC236}">
                <a16:creationId xmlns:a16="http://schemas.microsoft.com/office/drawing/2014/main" id="{0C6FB5C0-8659-4B2F-F3F4-9086C3B4D585}"/>
              </a:ext>
            </a:extLst>
          </p:cNvPr>
          <p:cNvSpPr txBox="1"/>
          <p:nvPr/>
        </p:nvSpPr>
        <p:spPr>
          <a:xfrm>
            <a:off x="4408140" y="4675672"/>
            <a:ext cx="3727670" cy="646331"/>
          </a:xfrm>
          <a:prstGeom prst="rect">
            <a:avLst/>
          </a:prstGeom>
          <a:noFill/>
        </p:spPr>
        <p:txBody>
          <a:bodyPr wrap="square" rtlCol="0">
            <a:spAutoFit/>
          </a:bodyPr>
          <a:lstStyle/>
          <a:p>
            <a:pPr algn="ctr"/>
            <a:r>
              <a:rPr lang="fr-FR" sz="1800" dirty="0">
                <a:latin typeface="Tw Cen MT"/>
                <a:ea typeface="+mn-lt"/>
                <a:cs typeface="+mn-lt"/>
              </a:rPr>
              <a:t>On peut qualifier cette situation de </a:t>
            </a:r>
            <a:r>
              <a:rPr lang="fr-FR" sz="1800" b="1" dirty="0">
                <a:latin typeface="Tw Cen MT"/>
                <a:ea typeface="+mn-lt"/>
                <a:cs typeface="+mn-lt"/>
              </a:rPr>
              <a:t>harcèlement sexuel.</a:t>
            </a:r>
            <a:endParaRPr lang="fr-FR" b="1" strike="sngStrike" dirty="0">
              <a:cs typeface="Arial"/>
            </a:endParaRPr>
          </a:p>
        </p:txBody>
      </p:sp>
      <p:pic>
        <p:nvPicPr>
          <p:cNvPr id="13" name="Graphique 12" descr="Case cochée avec un remplissage uni">
            <a:extLst>
              <a:ext uri="{FF2B5EF4-FFF2-40B4-BE49-F238E27FC236}">
                <a16:creationId xmlns:a16="http://schemas.microsoft.com/office/drawing/2014/main" id="{401DB90A-BC98-7ED7-3A50-DEB4EDC9DC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47697" y="4541638"/>
            <a:ext cx="914400" cy="914400"/>
          </a:xfrm>
          <a:prstGeom prst="rect">
            <a:avLst/>
          </a:prstGeom>
        </p:spPr>
      </p:pic>
      <p:sp>
        <p:nvSpPr>
          <p:cNvPr id="15" name="ZoneTexte 14">
            <a:extLst>
              <a:ext uri="{FF2B5EF4-FFF2-40B4-BE49-F238E27FC236}">
                <a16:creationId xmlns:a16="http://schemas.microsoft.com/office/drawing/2014/main" id="{99863C92-89D4-ED92-42EB-D3F7FA6DBA2F}"/>
              </a:ext>
            </a:extLst>
          </p:cNvPr>
          <p:cNvSpPr txBox="1"/>
          <p:nvPr/>
        </p:nvSpPr>
        <p:spPr>
          <a:xfrm>
            <a:off x="1671980" y="1613720"/>
            <a:ext cx="5980386" cy="2677656"/>
          </a:xfrm>
          <a:prstGeom prst="rect">
            <a:avLst/>
          </a:prstGeom>
          <a:noFill/>
        </p:spPr>
        <p:txBody>
          <a:bodyPr wrap="square" rtlCol="0">
            <a:spAutoFit/>
          </a:bodyPr>
          <a:lstStyle/>
          <a:p>
            <a:pPr algn="ctr"/>
            <a:endParaRPr lang="fr-FR" sz="2400" dirty="0">
              <a:solidFill>
                <a:srgbClr val="44546A"/>
              </a:solidFill>
              <a:latin typeface="Tw Cen MT"/>
              <a:ea typeface="+mn-lt"/>
              <a:cs typeface="+mn-lt"/>
            </a:endParaRPr>
          </a:p>
          <a:p>
            <a:pPr algn="ctr"/>
            <a:r>
              <a:rPr lang="fr-FR" sz="2400" dirty="0">
                <a:solidFill>
                  <a:srgbClr val="44546A"/>
                </a:solidFill>
                <a:latin typeface="Tw Cen MT"/>
                <a:ea typeface="+mn-lt"/>
                <a:cs typeface="+mn-lt"/>
              </a:rPr>
              <a:t>M. fait souvent des massages non sollicités dans le cou à sa collègue E., sous prétexte que la mission sur laquelle ils travaillent ensemble lui génère beaucoup de stress. </a:t>
            </a:r>
          </a:p>
          <a:p>
            <a:pPr algn="ctr"/>
            <a:endParaRPr lang="fr-FR" sz="2400" dirty="0">
              <a:solidFill>
                <a:srgbClr val="44546A"/>
              </a:solidFill>
              <a:latin typeface="Tw Cen MT"/>
              <a:ea typeface="+mn-lt"/>
              <a:cs typeface="+mn-lt"/>
            </a:endParaRPr>
          </a:p>
          <a:p>
            <a:pPr algn="ctr"/>
            <a:endParaRPr lang="fr-FR" sz="2400" dirty="0">
              <a:solidFill>
                <a:srgbClr val="44546A"/>
              </a:solidFill>
              <a:latin typeface="Tw Cen MT"/>
              <a:ea typeface="+mn-lt"/>
              <a:cs typeface="+mn-lt"/>
            </a:endParaRPr>
          </a:p>
        </p:txBody>
      </p:sp>
    </p:spTree>
    <p:extLst>
      <p:ext uri="{BB962C8B-B14F-4D97-AF65-F5344CB8AC3E}">
        <p14:creationId xmlns:p14="http://schemas.microsoft.com/office/powerpoint/2010/main" val="177796980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CFB944EB-DB9C-4FC6-182E-7BA9A73D2651}"/>
              </a:ext>
            </a:extLst>
          </p:cNvPr>
          <p:cNvSpPr/>
          <p:nvPr/>
        </p:nvSpPr>
        <p:spPr>
          <a:xfrm>
            <a:off x="1488933" y="2711668"/>
            <a:ext cx="6950874" cy="2406869"/>
          </a:xfrm>
          <a:custGeom>
            <a:avLst/>
            <a:gdLst>
              <a:gd name="connsiteX0" fmla="*/ 0 w 6950874"/>
              <a:gd name="connsiteY0" fmla="*/ 401153 h 2406869"/>
              <a:gd name="connsiteX1" fmla="*/ 401153 w 6950874"/>
              <a:gd name="connsiteY1" fmla="*/ 0 h 2406869"/>
              <a:gd name="connsiteX2" fmla="*/ 1084327 w 6950874"/>
              <a:gd name="connsiteY2" fmla="*/ 0 h 2406869"/>
              <a:gd name="connsiteX3" fmla="*/ 1644530 w 6950874"/>
              <a:gd name="connsiteY3" fmla="*/ 0 h 2406869"/>
              <a:gd name="connsiteX4" fmla="*/ 2143247 w 6950874"/>
              <a:gd name="connsiteY4" fmla="*/ 0 h 2406869"/>
              <a:gd name="connsiteX5" fmla="*/ 2703450 w 6950874"/>
              <a:gd name="connsiteY5" fmla="*/ 0 h 2406869"/>
              <a:gd name="connsiteX6" fmla="*/ 3448110 w 6950874"/>
              <a:gd name="connsiteY6" fmla="*/ 0 h 2406869"/>
              <a:gd name="connsiteX7" fmla="*/ 4008313 w 6950874"/>
              <a:gd name="connsiteY7" fmla="*/ 0 h 2406869"/>
              <a:gd name="connsiteX8" fmla="*/ 4507030 w 6950874"/>
              <a:gd name="connsiteY8" fmla="*/ 0 h 2406869"/>
              <a:gd name="connsiteX9" fmla="*/ 5067233 w 6950874"/>
              <a:gd name="connsiteY9" fmla="*/ 0 h 2406869"/>
              <a:gd name="connsiteX10" fmla="*/ 5688921 w 6950874"/>
              <a:gd name="connsiteY10" fmla="*/ 0 h 2406869"/>
              <a:gd name="connsiteX11" fmla="*/ 6549721 w 6950874"/>
              <a:gd name="connsiteY11" fmla="*/ 0 h 2406869"/>
              <a:gd name="connsiteX12" fmla="*/ 6950874 w 6950874"/>
              <a:gd name="connsiteY12" fmla="*/ 401153 h 2406869"/>
              <a:gd name="connsiteX13" fmla="*/ 6950874 w 6950874"/>
              <a:gd name="connsiteY13" fmla="*/ 968099 h 2406869"/>
              <a:gd name="connsiteX14" fmla="*/ 6950874 w 6950874"/>
              <a:gd name="connsiteY14" fmla="*/ 1535044 h 2406869"/>
              <a:gd name="connsiteX15" fmla="*/ 6950874 w 6950874"/>
              <a:gd name="connsiteY15" fmla="*/ 2005716 h 2406869"/>
              <a:gd name="connsiteX16" fmla="*/ 6549721 w 6950874"/>
              <a:gd name="connsiteY16" fmla="*/ 2406869 h 2406869"/>
              <a:gd name="connsiteX17" fmla="*/ 5928032 w 6950874"/>
              <a:gd name="connsiteY17" fmla="*/ 2406869 h 2406869"/>
              <a:gd name="connsiteX18" fmla="*/ 5244858 w 6950874"/>
              <a:gd name="connsiteY18" fmla="*/ 2406869 h 2406869"/>
              <a:gd name="connsiteX19" fmla="*/ 4746141 w 6950874"/>
              <a:gd name="connsiteY19" fmla="*/ 2406869 h 2406869"/>
              <a:gd name="connsiteX20" fmla="*/ 3939995 w 6950874"/>
              <a:gd name="connsiteY20" fmla="*/ 2406869 h 2406869"/>
              <a:gd name="connsiteX21" fmla="*/ 3256821 w 6950874"/>
              <a:gd name="connsiteY21" fmla="*/ 2406869 h 2406869"/>
              <a:gd name="connsiteX22" fmla="*/ 2450676 w 6950874"/>
              <a:gd name="connsiteY22" fmla="*/ 2406869 h 2406869"/>
              <a:gd name="connsiteX23" fmla="*/ 1828987 w 6950874"/>
              <a:gd name="connsiteY23" fmla="*/ 2406869 h 2406869"/>
              <a:gd name="connsiteX24" fmla="*/ 1268784 w 6950874"/>
              <a:gd name="connsiteY24" fmla="*/ 2406869 h 2406869"/>
              <a:gd name="connsiteX25" fmla="*/ 401153 w 6950874"/>
              <a:gd name="connsiteY25" fmla="*/ 2406869 h 2406869"/>
              <a:gd name="connsiteX26" fmla="*/ 0 w 6950874"/>
              <a:gd name="connsiteY26" fmla="*/ 2005716 h 2406869"/>
              <a:gd name="connsiteX27" fmla="*/ 0 w 6950874"/>
              <a:gd name="connsiteY27" fmla="*/ 1470862 h 2406869"/>
              <a:gd name="connsiteX28" fmla="*/ 0 w 6950874"/>
              <a:gd name="connsiteY28" fmla="*/ 903916 h 2406869"/>
              <a:gd name="connsiteX29" fmla="*/ 0 w 6950874"/>
              <a:gd name="connsiteY29" fmla="*/ 401153 h 24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50874" h="2406869" fill="none" extrusionOk="0">
                <a:moveTo>
                  <a:pt x="0" y="401153"/>
                </a:moveTo>
                <a:cubicBezTo>
                  <a:pt x="-12991" y="220104"/>
                  <a:pt x="167469" y="-38208"/>
                  <a:pt x="401153" y="0"/>
                </a:cubicBezTo>
                <a:cubicBezTo>
                  <a:pt x="542054" y="18464"/>
                  <a:pt x="802371" y="-2368"/>
                  <a:pt x="1084327" y="0"/>
                </a:cubicBezTo>
                <a:cubicBezTo>
                  <a:pt x="1366283" y="2368"/>
                  <a:pt x="1472095" y="-6260"/>
                  <a:pt x="1644530" y="0"/>
                </a:cubicBezTo>
                <a:cubicBezTo>
                  <a:pt x="1816965" y="6260"/>
                  <a:pt x="1991323" y="-4740"/>
                  <a:pt x="2143247" y="0"/>
                </a:cubicBezTo>
                <a:cubicBezTo>
                  <a:pt x="2295171" y="4740"/>
                  <a:pt x="2544895" y="-11517"/>
                  <a:pt x="2703450" y="0"/>
                </a:cubicBezTo>
                <a:cubicBezTo>
                  <a:pt x="2862005" y="11517"/>
                  <a:pt x="3187052" y="-7492"/>
                  <a:pt x="3448110" y="0"/>
                </a:cubicBezTo>
                <a:cubicBezTo>
                  <a:pt x="3709168" y="7492"/>
                  <a:pt x="3849232" y="15721"/>
                  <a:pt x="4008313" y="0"/>
                </a:cubicBezTo>
                <a:cubicBezTo>
                  <a:pt x="4167394" y="-15721"/>
                  <a:pt x="4367566" y="-16147"/>
                  <a:pt x="4507030" y="0"/>
                </a:cubicBezTo>
                <a:cubicBezTo>
                  <a:pt x="4646494" y="16147"/>
                  <a:pt x="4851416" y="24489"/>
                  <a:pt x="5067233" y="0"/>
                </a:cubicBezTo>
                <a:cubicBezTo>
                  <a:pt x="5283050" y="-24489"/>
                  <a:pt x="5382431" y="29525"/>
                  <a:pt x="5688921" y="0"/>
                </a:cubicBezTo>
                <a:cubicBezTo>
                  <a:pt x="5995411" y="-29525"/>
                  <a:pt x="6368976" y="-9624"/>
                  <a:pt x="6549721" y="0"/>
                </a:cubicBezTo>
                <a:cubicBezTo>
                  <a:pt x="6755394" y="15762"/>
                  <a:pt x="6972457" y="184446"/>
                  <a:pt x="6950874" y="401153"/>
                </a:cubicBezTo>
                <a:cubicBezTo>
                  <a:pt x="6955346" y="657308"/>
                  <a:pt x="6977529" y="824257"/>
                  <a:pt x="6950874" y="968099"/>
                </a:cubicBezTo>
                <a:cubicBezTo>
                  <a:pt x="6924219" y="1111941"/>
                  <a:pt x="6934710" y="1284056"/>
                  <a:pt x="6950874" y="1535044"/>
                </a:cubicBezTo>
                <a:cubicBezTo>
                  <a:pt x="6967038" y="1786033"/>
                  <a:pt x="6957838" y="1784032"/>
                  <a:pt x="6950874" y="2005716"/>
                </a:cubicBezTo>
                <a:cubicBezTo>
                  <a:pt x="6940781" y="2264234"/>
                  <a:pt x="6783864" y="2385663"/>
                  <a:pt x="6549721" y="2406869"/>
                </a:cubicBezTo>
                <a:cubicBezTo>
                  <a:pt x="6345662" y="2400687"/>
                  <a:pt x="6132862" y="2402672"/>
                  <a:pt x="5928032" y="2406869"/>
                </a:cubicBezTo>
                <a:cubicBezTo>
                  <a:pt x="5723202" y="2411066"/>
                  <a:pt x="5547983" y="2421823"/>
                  <a:pt x="5244858" y="2406869"/>
                </a:cubicBezTo>
                <a:cubicBezTo>
                  <a:pt x="4941733" y="2391915"/>
                  <a:pt x="4903291" y="2427851"/>
                  <a:pt x="4746141" y="2406869"/>
                </a:cubicBezTo>
                <a:cubicBezTo>
                  <a:pt x="4588991" y="2385887"/>
                  <a:pt x="4246658" y="2426630"/>
                  <a:pt x="3939995" y="2406869"/>
                </a:cubicBezTo>
                <a:cubicBezTo>
                  <a:pt x="3633332" y="2387108"/>
                  <a:pt x="3571095" y="2390397"/>
                  <a:pt x="3256821" y="2406869"/>
                </a:cubicBezTo>
                <a:cubicBezTo>
                  <a:pt x="2942547" y="2423341"/>
                  <a:pt x="2843023" y="2379222"/>
                  <a:pt x="2450676" y="2406869"/>
                </a:cubicBezTo>
                <a:cubicBezTo>
                  <a:pt x="2058330" y="2434516"/>
                  <a:pt x="1992172" y="2429094"/>
                  <a:pt x="1828987" y="2406869"/>
                </a:cubicBezTo>
                <a:cubicBezTo>
                  <a:pt x="1665802" y="2384644"/>
                  <a:pt x="1532723" y="2431000"/>
                  <a:pt x="1268784" y="2406869"/>
                </a:cubicBezTo>
                <a:cubicBezTo>
                  <a:pt x="1004845" y="2382738"/>
                  <a:pt x="609166" y="2387460"/>
                  <a:pt x="401153" y="2406869"/>
                </a:cubicBezTo>
                <a:cubicBezTo>
                  <a:pt x="148669" y="2417720"/>
                  <a:pt x="-1064" y="2174151"/>
                  <a:pt x="0" y="2005716"/>
                </a:cubicBezTo>
                <a:cubicBezTo>
                  <a:pt x="-4215" y="1742857"/>
                  <a:pt x="-14812" y="1666632"/>
                  <a:pt x="0" y="1470862"/>
                </a:cubicBezTo>
                <a:cubicBezTo>
                  <a:pt x="14812" y="1275092"/>
                  <a:pt x="-26453" y="1117875"/>
                  <a:pt x="0" y="903916"/>
                </a:cubicBezTo>
                <a:cubicBezTo>
                  <a:pt x="26453" y="689957"/>
                  <a:pt x="-6096" y="541152"/>
                  <a:pt x="0" y="401153"/>
                </a:cubicBezTo>
                <a:close/>
              </a:path>
              <a:path w="6950874" h="2406869" stroke="0" extrusionOk="0">
                <a:moveTo>
                  <a:pt x="0" y="401153"/>
                </a:moveTo>
                <a:cubicBezTo>
                  <a:pt x="-41264" y="154149"/>
                  <a:pt x="153593" y="9761"/>
                  <a:pt x="401153" y="0"/>
                </a:cubicBezTo>
                <a:cubicBezTo>
                  <a:pt x="648335" y="20543"/>
                  <a:pt x="862158" y="-24496"/>
                  <a:pt x="1207299" y="0"/>
                </a:cubicBezTo>
                <a:cubicBezTo>
                  <a:pt x="1552440" y="24496"/>
                  <a:pt x="1670869" y="23271"/>
                  <a:pt x="1828987" y="0"/>
                </a:cubicBezTo>
                <a:cubicBezTo>
                  <a:pt x="1987105" y="-23271"/>
                  <a:pt x="2211002" y="-11921"/>
                  <a:pt x="2389190" y="0"/>
                </a:cubicBezTo>
                <a:cubicBezTo>
                  <a:pt x="2567378" y="11921"/>
                  <a:pt x="2796176" y="-3082"/>
                  <a:pt x="3133850" y="0"/>
                </a:cubicBezTo>
                <a:cubicBezTo>
                  <a:pt x="3471524" y="3082"/>
                  <a:pt x="3579735" y="9101"/>
                  <a:pt x="3755538" y="0"/>
                </a:cubicBezTo>
                <a:cubicBezTo>
                  <a:pt x="3931341" y="-9101"/>
                  <a:pt x="4288712" y="-17187"/>
                  <a:pt x="4561684" y="0"/>
                </a:cubicBezTo>
                <a:cubicBezTo>
                  <a:pt x="4834656" y="17187"/>
                  <a:pt x="4978337" y="12989"/>
                  <a:pt x="5121887" y="0"/>
                </a:cubicBezTo>
                <a:cubicBezTo>
                  <a:pt x="5265437" y="-12989"/>
                  <a:pt x="5604495" y="-16411"/>
                  <a:pt x="5928032" y="0"/>
                </a:cubicBezTo>
                <a:cubicBezTo>
                  <a:pt x="6251570" y="16411"/>
                  <a:pt x="6306524" y="25523"/>
                  <a:pt x="6549721" y="0"/>
                </a:cubicBezTo>
                <a:cubicBezTo>
                  <a:pt x="6722282" y="-2802"/>
                  <a:pt x="6957292" y="162002"/>
                  <a:pt x="6950874" y="401153"/>
                </a:cubicBezTo>
                <a:cubicBezTo>
                  <a:pt x="6961435" y="668961"/>
                  <a:pt x="6924761" y="685144"/>
                  <a:pt x="6950874" y="952053"/>
                </a:cubicBezTo>
                <a:cubicBezTo>
                  <a:pt x="6976987" y="1218962"/>
                  <a:pt x="6955106" y="1396921"/>
                  <a:pt x="6950874" y="1518999"/>
                </a:cubicBezTo>
                <a:cubicBezTo>
                  <a:pt x="6946642" y="1641077"/>
                  <a:pt x="6968379" y="1901338"/>
                  <a:pt x="6950874" y="2005716"/>
                </a:cubicBezTo>
                <a:cubicBezTo>
                  <a:pt x="6944273" y="2228351"/>
                  <a:pt x="6749944" y="2392153"/>
                  <a:pt x="6549721" y="2406869"/>
                </a:cubicBezTo>
                <a:cubicBezTo>
                  <a:pt x="6307551" y="2401335"/>
                  <a:pt x="6169939" y="2400972"/>
                  <a:pt x="5805061" y="2406869"/>
                </a:cubicBezTo>
                <a:cubicBezTo>
                  <a:pt x="5440183" y="2412766"/>
                  <a:pt x="5304143" y="2437510"/>
                  <a:pt x="5121887" y="2406869"/>
                </a:cubicBezTo>
                <a:cubicBezTo>
                  <a:pt x="4939631" y="2376228"/>
                  <a:pt x="4815260" y="2384954"/>
                  <a:pt x="4623170" y="2406869"/>
                </a:cubicBezTo>
                <a:cubicBezTo>
                  <a:pt x="4431080" y="2428784"/>
                  <a:pt x="4234460" y="2388437"/>
                  <a:pt x="4062967" y="2406869"/>
                </a:cubicBezTo>
                <a:cubicBezTo>
                  <a:pt x="3891474" y="2425301"/>
                  <a:pt x="3625333" y="2419348"/>
                  <a:pt x="3256821" y="2406869"/>
                </a:cubicBezTo>
                <a:cubicBezTo>
                  <a:pt x="2888309" y="2394390"/>
                  <a:pt x="2827589" y="2412744"/>
                  <a:pt x="2573647" y="2406869"/>
                </a:cubicBezTo>
                <a:cubicBezTo>
                  <a:pt x="2319705" y="2400994"/>
                  <a:pt x="2261409" y="2421432"/>
                  <a:pt x="2013444" y="2406869"/>
                </a:cubicBezTo>
                <a:cubicBezTo>
                  <a:pt x="1765479" y="2392306"/>
                  <a:pt x="1478384" y="2374541"/>
                  <a:pt x="1330270" y="2406869"/>
                </a:cubicBezTo>
                <a:cubicBezTo>
                  <a:pt x="1182156" y="2439197"/>
                  <a:pt x="703354" y="2447481"/>
                  <a:pt x="401153" y="2406869"/>
                </a:cubicBezTo>
                <a:cubicBezTo>
                  <a:pt x="186409" y="2385934"/>
                  <a:pt x="26386" y="2255797"/>
                  <a:pt x="0" y="2005716"/>
                </a:cubicBezTo>
                <a:cubicBezTo>
                  <a:pt x="15211" y="1837127"/>
                  <a:pt x="-12415" y="1651693"/>
                  <a:pt x="0" y="1438770"/>
                </a:cubicBezTo>
                <a:cubicBezTo>
                  <a:pt x="12415" y="1225847"/>
                  <a:pt x="-16472" y="1068145"/>
                  <a:pt x="0" y="887870"/>
                </a:cubicBezTo>
                <a:cubicBezTo>
                  <a:pt x="16472" y="707595"/>
                  <a:pt x="-11576" y="517057"/>
                  <a:pt x="0" y="401153"/>
                </a:cubicBezTo>
                <a:close/>
              </a:path>
            </a:pathLst>
          </a:custGeom>
          <a:solidFill>
            <a:srgbClr val="8FCACE">
              <a:alpha val="33805"/>
            </a:srgbClr>
          </a:solidFill>
          <a:ln w="44450">
            <a:solidFill>
              <a:srgbClr val="8FCACE"/>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E6A0DE76-8E0C-288F-62C1-DA1A2ED2A222}"/>
              </a:ext>
            </a:extLst>
          </p:cNvPr>
          <p:cNvSpPr txBox="1"/>
          <p:nvPr/>
        </p:nvSpPr>
        <p:spPr>
          <a:xfrm>
            <a:off x="1683374" y="2972893"/>
            <a:ext cx="6561992" cy="2677656"/>
          </a:xfrm>
          <a:prstGeom prst="rect">
            <a:avLst/>
          </a:prstGeom>
          <a:noFill/>
        </p:spPr>
        <p:txBody>
          <a:bodyPr wrap="square" rtlCol="0">
            <a:spAutoFit/>
          </a:bodyPr>
          <a:lstStyle/>
          <a:p>
            <a:pPr algn="ctr"/>
            <a:r>
              <a:rPr lang="fr-FR" sz="2400" dirty="0">
                <a:solidFill>
                  <a:srgbClr val="44546A"/>
                </a:solidFill>
                <a:latin typeface="Tw Cen MT"/>
                <a:ea typeface="+mn-lt"/>
                <a:cs typeface="+mn-lt"/>
              </a:rPr>
              <a:t>E. fait souvent des remarques à ses collègues sur leur apparence physique ou tenue vestimentaire en disant qu’elles sont des « eye candy », « très sexy » etc. Plusieurs sont mal à l’aise et essaient de l’éviter autant que possible.  </a:t>
            </a:r>
          </a:p>
          <a:p>
            <a:pPr algn="ctr"/>
            <a:endParaRPr lang="fr-FR" sz="2400" dirty="0">
              <a:solidFill>
                <a:srgbClr val="44546A"/>
              </a:solidFill>
              <a:latin typeface="Tw Cen MT"/>
              <a:ea typeface="+mn-lt"/>
              <a:cs typeface="+mn-lt"/>
            </a:endParaRPr>
          </a:p>
          <a:p>
            <a:pPr algn="ctr"/>
            <a:endParaRPr lang="fr-FR" sz="2400" dirty="0">
              <a:solidFill>
                <a:srgbClr val="44546A"/>
              </a:solidFill>
              <a:latin typeface="Tw Cen MT"/>
              <a:ea typeface="+mn-lt"/>
              <a:cs typeface="+mn-lt"/>
            </a:endParaRPr>
          </a:p>
        </p:txBody>
      </p:sp>
      <p:sp>
        <p:nvSpPr>
          <p:cNvPr id="11" name="TextBox 4">
            <a:extLst>
              <a:ext uri="{FF2B5EF4-FFF2-40B4-BE49-F238E27FC236}">
                <a16:creationId xmlns:a16="http://schemas.microsoft.com/office/drawing/2014/main" id="{A76F793A-9736-395A-DD35-0220AFD19650}"/>
              </a:ext>
            </a:extLst>
          </p:cNvPr>
          <p:cNvSpPr txBox="1"/>
          <p:nvPr/>
        </p:nvSpPr>
        <p:spPr>
          <a:xfrm>
            <a:off x="1488933" y="1376967"/>
            <a:ext cx="73974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cap="small" dirty="0">
                <a:solidFill>
                  <a:srgbClr val="44546A"/>
                </a:solidFill>
                <a:latin typeface="Tw Cen MT"/>
                <a:ea typeface="+mn-lt"/>
                <a:cs typeface="+mn-lt"/>
              </a:rPr>
              <a:t>Comment pouvez-vous qualifier cette situation ?</a:t>
            </a:r>
            <a:endParaRPr lang="en-US" sz="2400" b="1" dirty="0">
              <a:solidFill>
                <a:srgbClr val="44546A"/>
              </a:solidFill>
              <a:latin typeface="Tw Cen MT"/>
            </a:endParaRPr>
          </a:p>
        </p:txBody>
      </p:sp>
    </p:spTree>
    <p:extLst>
      <p:ext uri="{BB962C8B-B14F-4D97-AF65-F5344CB8AC3E}">
        <p14:creationId xmlns:p14="http://schemas.microsoft.com/office/powerpoint/2010/main" val="4176931261"/>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EA488D09-7A44-F106-A38D-1F4D22BAD211}"/>
              </a:ext>
            </a:extLst>
          </p:cNvPr>
          <p:cNvSpPr/>
          <p:nvPr/>
        </p:nvSpPr>
        <p:spPr>
          <a:xfrm>
            <a:off x="1331250" y="1571529"/>
            <a:ext cx="6661847" cy="2240358"/>
          </a:xfrm>
          <a:custGeom>
            <a:avLst/>
            <a:gdLst>
              <a:gd name="connsiteX0" fmla="*/ 0 w 6661847"/>
              <a:gd name="connsiteY0" fmla="*/ 373400 h 2240358"/>
              <a:gd name="connsiteX1" fmla="*/ 373400 w 6661847"/>
              <a:gd name="connsiteY1" fmla="*/ 0 h 2240358"/>
              <a:gd name="connsiteX2" fmla="*/ 1030627 w 6661847"/>
              <a:gd name="connsiteY2" fmla="*/ 0 h 2240358"/>
              <a:gd name="connsiteX3" fmla="*/ 1569554 w 6661847"/>
              <a:gd name="connsiteY3" fmla="*/ 0 h 2240358"/>
              <a:gd name="connsiteX4" fmla="*/ 2049330 w 6661847"/>
              <a:gd name="connsiteY4" fmla="*/ 0 h 2240358"/>
              <a:gd name="connsiteX5" fmla="*/ 2588256 w 6661847"/>
              <a:gd name="connsiteY5" fmla="*/ 0 h 2240358"/>
              <a:gd name="connsiteX6" fmla="*/ 3304634 w 6661847"/>
              <a:gd name="connsiteY6" fmla="*/ 0 h 2240358"/>
              <a:gd name="connsiteX7" fmla="*/ 3843561 w 6661847"/>
              <a:gd name="connsiteY7" fmla="*/ 0 h 2240358"/>
              <a:gd name="connsiteX8" fmla="*/ 4323337 w 6661847"/>
              <a:gd name="connsiteY8" fmla="*/ 0 h 2240358"/>
              <a:gd name="connsiteX9" fmla="*/ 4862263 w 6661847"/>
              <a:gd name="connsiteY9" fmla="*/ 0 h 2240358"/>
              <a:gd name="connsiteX10" fmla="*/ 5460340 w 6661847"/>
              <a:gd name="connsiteY10" fmla="*/ 0 h 2240358"/>
              <a:gd name="connsiteX11" fmla="*/ 6288447 w 6661847"/>
              <a:gd name="connsiteY11" fmla="*/ 0 h 2240358"/>
              <a:gd name="connsiteX12" fmla="*/ 6661847 w 6661847"/>
              <a:gd name="connsiteY12" fmla="*/ 373400 h 2240358"/>
              <a:gd name="connsiteX13" fmla="*/ 6661847 w 6661847"/>
              <a:gd name="connsiteY13" fmla="*/ 901124 h 2240358"/>
              <a:gd name="connsiteX14" fmla="*/ 6661847 w 6661847"/>
              <a:gd name="connsiteY14" fmla="*/ 1428848 h 2240358"/>
              <a:gd name="connsiteX15" fmla="*/ 6661847 w 6661847"/>
              <a:gd name="connsiteY15" fmla="*/ 1866958 h 2240358"/>
              <a:gd name="connsiteX16" fmla="*/ 6288447 w 6661847"/>
              <a:gd name="connsiteY16" fmla="*/ 2240358 h 2240358"/>
              <a:gd name="connsiteX17" fmla="*/ 5690370 w 6661847"/>
              <a:gd name="connsiteY17" fmla="*/ 2240358 h 2240358"/>
              <a:gd name="connsiteX18" fmla="*/ 5033143 w 6661847"/>
              <a:gd name="connsiteY18" fmla="*/ 2240358 h 2240358"/>
              <a:gd name="connsiteX19" fmla="*/ 4553367 w 6661847"/>
              <a:gd name="connsiteY19" fmla="*/ 2240358 h 2240358"/>
              <a:gd name="connsiteX20" fmla="*/ 3777838 w 6661847"/>
              <a:gd name="connsiteY20" fmla="*/ 2240358 h 2240358"/>
              <a:gd name="connsiteX21" fmla="*/ 3120611 w 6661847"/>
              <a:gd name="connsiteY21" fmla="*/ 2240358 h 2240358"/>
              <a:gd name="connsiteX22" fmla="*/ 2345082 w 6661847"/>
              <a:gd name="connsiteY22" fmla="*/ 2240358 h 2240358"/>
              <a:gd name="connsiteX23" fmla="*/ 1747005 w 6661847"/>
              <a:gd name="connsiteY23" fmla="*/ 2240358 h 2240358"/>
              <a:gd name="connsiteX24" fmla="*/ 1208079 w 6661847"/>
              <a:gd name="connsiteY24" fmla="*/ 2240358 h 2240358"/>
              <a:gd name="connsiteX25" fmla="*/ 373400 w 6661847"/>
              <a:gd name="connsiteY25" fmla="*/ 2240358 h 2240358"/>
              <a:gd name="connsiteX26" fmla="*/ 0 w 6661847"/>
              <a:gd name="connsiteY26" fmla="*/ 1866958 h 2240358"/>
              <a:gd name="connsiteX27" fmla="*/ 0 w 6661847"/>
              <a:gd name="connsiteY27" fmla="*/ 1369105 h 2240358"/>
              <a:gd name="connsiteX28" fmla="*/ 0 w 6661847"/>
              <a:gd name="connsiteY28" fmla="*/ 841382 h 2240358"/>
              <a:gd name="connsiteX29" fmla="*/ 0 w 6661847"/>
              <a:gd name="connsiteY29" fmla="*/ 373400 h 224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61847" h="2240358" fill="none" extrusionOk="0">
                <a:moveTo>
                  <a:pt x="0" y="373400"/>
                </a:moveTo>
                <a:cubicBezTo>
                  <a:pt x="-15621" y="215878"/>
                  <a:pt x="163203" y="-12516"/>
                  <a:pt x="373400" y="0"/>
                </a:cubicBezTo>
                <a:cubicBezTo>
                  <a:pt x="652119" y="1175"/>
                  <a:pt x="877150" y="-16539"/>
                  <a:pt x="1030627" y="0"/>
                </a:cubicBezTo>
                <a:cubicBezTo>
                  <a:pt x="1184104" y="16539"/>
                  <a:pt x="1360968" y="-4316"/>
                  <a:pt x="1569554" y="0"/>
                </a:cubicBezTo>
                <a:cubicBezTo>
                  <a:pt x="1778140" y="4316"/>
                  <a:pt x="1834070" y="-16441"/>
                  <a:pt x="2049330" y="0"/>
                </a:cubicBezTo>
                <a:cubicBezTo>
                  <a:pt x="2264590" y="16441"/>
                  <a:pt x="2469332" y="9500"/>
                  <a:pt x="2588256" y="0"/>
                </a:cubicBezTo>
                <a:cubicBezTo>
                  <a:pt x="2707180" y="-9500"/>
                  <a:pt x="3112720" y="-23036"/>
                  <a:pt x="3304634" y="0"/>
                </a:cubicBezTo>
                <a:cubicBezTo>
                  <a:pt x="3496548" y="23036"/>
                  <a:pt x="3653269" y="26501"/>
                  <a:pt x="3843561" y="0"/>
                </a:cubicBezTo>
                <a:cubicBezTo>
                  <a:pt x="4033853" y="-26501"/>
                  <a:pt x="4116019" y="-19881"/>
                  <a:pt x="4323337" y="0"/>
                </a:cubicBezTo>
                <a:cubicBezTo>
                  <a:pt x="4530655" y="19881"/>
                  <a:pt x="4668157" y="-16830"/>
                  <a:pt x="4862263" y="0"/>
                </a:cubicBezTo>
                <a:cubicBezTo>
                  <a:pt x="5056369" y="16830"/>
                  <a:pt x="5302632" y="8429"/>
                  <a:pt x="5460340" y="0"/>
                </a:cubicBezTo>
                <a:cubicBezTo>
                  <a:pt x="5618048" y="-8429"/>
                  <a:pt x="6095434" y="4505"/>
                  <a:pt x="6288447" y="0"/>
                </a:cubicBezTo>
                <a:cubicBezTo>
                  <a:pt x="6490071" y="4565"/>
                  <a:pt x="6710969" y="178202"/>
                  <a:pt x="6661847" y="373400"/>
                </a:cubicBezTo>
                <a:cubicBezTo>
                  <a:pt x="6666805" y="611737"/>
                  <a:pt x="6638915" y="758035"/>
                  <a:pt x="6661847" y="901124"/>
                </a:cubicBezTo>
                <a:cubicBezTo>
                  <a:pt x="6684779" y="1044213"/>
                  <a:pt x="6646444" y="1272810"/>
                  <a:pt x="6661847" y="1428848"/>
                </a:cubicBezTo>
                <a:cubicBezTo>
                  <a:pt x="6677250" y="1584886"/>
                  <a:pt x="6641003" y="1682034"/>
                  <a:pt x="6661847" y="1866958"/>
                </a:cubicBezTo>
                <a:cubicBezTo>
                  <a:pt x="6650695" y="2114028"/>
                  <a:pt x="6505470" y="2222170"/>
                  <a:pt x="6288447" y="2240358"/>
                </a:cubicBezTo>
                <a:cubicBezTo>
                  <a:pt x="6070713" y="2257615"/>
                  <a:pt x="5900333" y="2214995"/>
                  <a:pt x="5690370" y="2240358"/>
                </a:cubicBezTo>
                <a:cubicBezTo>
                  <a:pt x="5480407" y="2265721"/>
                  <a:pt x="5219891" y="2228875"/>
                  <a:pt x="5033143" y="2240358"/>
                </a:cubicBezTo>
                <a:cubicBezTo>
                  <a:pt x="4846395" y="2251841"/>
                  <a:pt x="4768210" y="2223902"/>
                  <a:pt x="4553367" y="2240358"/>
                </a:cubicBezTo>
                <a:cubicBezTo>
                  <a:pt x="4338524" y="2256814"/>
                  <a:pt x="4093562" y="2245049"/>
                  <a:pt x="3777838" y="2240358"/>
                </a:cubicBezTo>
                <a:cubicBezTo>
                  <a:pt x="3462114" y="2235667"/>
                  <a:pt x="3407777" y="2265951"/>
                  <a:pt x="3120611" y="2240358"/>
                </a:cubicBezTo>
                <a:cubicBezTo>
                  <a:pt x="2833445" y="2214765"/>
                  <a:pt x="2538788" y="2232122"/>
                  <a:pt x="2345082" y="2240358"/>
                </a:cubicBezTo>
                <a:cubicBezTo>
                  <a:pt x="2151376" y="2248594"/>
                  <a:pt x="2036618" y="2223172"/>
                  <a:pt x="1747005" y="2240358"/>
                </a:cubicBezTo>
                <a:cubicBezTo>
                  <a:pt x="1457392" y="2257544"/>
                  <a:pt x="1444780" y="2248384"/>
                  <a:pt x="1208079" y="2240358"/>
                </a:cubicBezTo>
                <a:cubicBezTo>
                  <a:pt x="971378" y="2232332"/>
                  <a:pt x="730799" y="2214896"/>
                  <a:pt x="373400" y="2240358"/>
                </a:cubicBezTo>
                <a:cubicBezTo>
                  <a:pt x="151711" y="2245784"/>
                  <a:pt x="-416" y="2052406"/>
                  <a:pt x="0" y="1866958"/>
                </a:cubicBezTo>
                <a:cubicBezTo>
                  <a:pt x="-4939" y="1675949"/>
                  <a:pt x="3057" y="1489944"/>
                  <a:pt x="0" y="1369105"/>
                </a:cubicBezTo>
                <a:cubicBezTo>
                  <a:pt x="-3057" y="1248266"/>
                  <a:pt x="10739" y="961371"/>
                  <a:pt x="0" y="841382"/>
                </a:cubicBezTo>
                <a:cubicBezTo>
                  <a:pt x="-10739" y="721393"/>
                  <a:pt x="-14923" y="478091"/>
                  <a:pt x="0" y="373400"/>
                </a:cubicBezTo>
                <a:close/>
              </a:path>
              <a:path w="6661847" h="2240358" stroke="0" extrusionOk="0">
                <a:moveTo>
                  <a:pt x="0" y="373400"/>
                </a:moveTo>
                <a:cubicBezTo>
                  <a:pt x="-40748" y="142043"/>
                  <a:pt x="153752" y="5038"/>
                  <a:pt x="373400" y="0"/>
                </a:cubicBezTo>
                <a:cubicBezTo>
                  <a:pt x="737366" y="-11948"/>
                  <a:pt x="910307" y="22955"/>
                  <a:pt x="1148928" y="0"/>
                </a:cubicBezTo>
                <a:cubicBezTo>
                  <a:pt x="1387549" y="-22955"/>
                  <a:pt x="1524991" y="-16105"/>
                  <a:pt x="1747005" y="0"/>
                </a:cubicBezTo>
                <a:cubicBezTo>
                  <a:pt x="1969019" y="16105"/>
                  <a:pt x="2035461" y="11581"/>
                  <a:pt x="2285932" y="0"/>
                </a:cubicBezTo>
                <a:cubicBezTo>
                  <a:pt x="2536403" y="-11581"/>
                  <a:pt x="2751648" y="24843"/>
                  <a:pt x="3002310" y="0"/>
                </a:cubicBezTo>
                <a:cubicBezTo>
                  <a:pt x="3252972" y="-24843"/>
                  <a:pt x="3372924" y="28619"/>
                  <a:pt x="3600387" y="0"/>
                </a:cubicBezTo>
                <a:cubicBezTo>
                  <a:pt x="3827850" y="-28619"/>
                  <a:pt x="4156125" y="30409"/>
                  <a:pt x="4375915" y="0"/>
                </a:cubicBezTo>
                <a:cubicBezTo>
                  <a:pt x="4595705" y="-30409"/>
                  <a:pt x="4737417" y="248"/>
                  <a:pt x="4914842" y="0"/>
                </a:cubicBezTo>
                <a:cubicBezTo>
                  <a:pt x="5092267" y="-248"/>
                  <a:pt x="5471862" y="-26511"/>
                  <a:pt x="5690370" y="0"/>
                </a:cubicBezTo>
                <a:cubicBezTo>
                  <a:pt x="5908878" y="26511"/>
                  <a:pt x="6022233" y="-7592"/>
                  <a:pt x="6288447" y="0"/>
                </a:cubicBezTo>
                <a:cubicBezTo>
                  <a:pt x="6480011" y="-838"/>
                  <a:pt x="6676551" y="126855"/>
                  <a:pt x="6661847" y="373400"/>
                </a:cubicBezTo>
                <a:cubicBezTo>
                  <a:pt x="6679327" y="529168"/>
                  <a:pt x="6670168" y="665843"/>
                  <a:pt x="6661847" y="886188"/>
                </a:cubicBezTo>
                <a:cubicBezTo>
                  <a:pt x="6653526" y="1106533"/>
                  <a:pt x="6649640" y="1183568"/>
                  <a:pt x="6661847" y="1413912"/>
                </a:cubicBezTo>
                <a:cubicBezTo>
                  <a:pt x="6674054" y="1644256"/>
                  <a:pt x="6663345" y="1663286"/>
                  <a:pt x="6661847" y="1866958"/>
                </a:cubicBezTo>
                <a:cubicBezTo>
                  <a:pt x="6652768" y="2074672"/>
                  <a:pt x="6452281" y="2211110"/>
                  <a:pt x="6288447" y="2240358"/>
                </a:cubicBezTo>
                <a:cubicBezTo>
                  <a:pt x="5984040" y="2223394"/>
                  <a:pt x="5894190" y="2228693"/>
                  <a:pt x="5572069" y="2240358"/>
                </a:cubicBezTo>
                <a:cubicBezTo>
                  <a:pt x="5249948" y="2252023"/>
                  <a:pt x="5069878" y="2211696"/>
                  <a:pt x="4914842" y="2240358"/>
                </a:cubicBezTo>
                <a:cubicBezTo>
                  <a:pt x="4759806" y="2269020"/>
                  <a:pt x="4534670" y="2224814"/>
                  <a:pt x="4435066" y="2240358"/>
                </a:cubicBezTo>
                <a:cubicBezTo>
                  <a:pt x="4335462" y="2255902"/>
                  <a:pt x="4006487" y="2237766"/>
                  <a:pt x="3896139" y="2240358"/>
                </a:cubicBezTo>
                <a:cubicBezTo>
                  <a:pt x="3785791" y="2242950"/>
                  <a:pt x="3314944" y="2259838"/>
                  <a:pt x="3120611" y="2240358"/>
                </a:cubicBezTo>
                <a:cubicBezTo>
                  <a:pt x="2926278" y="2220878"/>
                  <a:pt x="2633389" y="2208652"/>
                  <a:pt x="2463383" y="2240358"/>
                </a:cubicBezTo>
                <a:cubicBezTo>
                  <a:pt x="2293377" y="2272064"/>
                  <a:pt x="2183450" y="2238216"/>
                  <a:pt x="1924457" y="2240358"/>
                </a:cubicBezTo>
                <a:cubicBezTo>
                  <a:pt x="1665464" y="2242500"/>
                  <a:pt x="1471969" y="2268967"/>
                  <a:pt x="1267229" y="2240358"/>
                </a:cubicBezTo>
                <a:cubicBezTo>
                  <a:pt x="1062489" y="2211749"/>
                  <a:pt x="706930" y="2258113"/>
                  <a:pt x="373400" y="2240358"/>
                </a:cubicBezTo>
                <a:cubicBezTo>
                  <a:pt x="179557" y="2202283"/>
                  <a:pt x="31560" y="2107306"/>
                  <a:pt x="0" y="1866958"/>
                </a:cubicBezTo>
                <a:cubicBezTo>
                  <a:pt x="3248" y="1644892"/>
                  <a:pt x="-7093" y="1467846"/>
                  <a:pt x="0" y="1339234"/>
                </a:cubicBezTo>
                <a:cubicBezTo>
                  <a:pt x="7093" y="1210622"/>
                  <a:pt x="-18062" y="1078873"/>
                  <a:pt x="0" y="826446"/>
                </a:cubicBezTo>
                <a:cubicBezTo>
                  <a:pt x="18062" y="574019"/>
                  <a:pt x="9430" y="496995"/>
                  <a:pt x="0" y="373400"/>
                </a:cubicBezTo>
                <a:close/>
              </a:path>
            </a:pathLst>
          </a:custGeom>
          <a:solidFill>
            <a:schemeClr val="bg1">
              <a:alpha val="14954"/>
            </a:schemeClr>
          </a:solidFill>
          <a:ln w="44450">
            <a:solidFill>
              <a:srgbClr val="8FCACE"/>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86F79D53-622D-3848-7638-C994DB35E24E}"/>
              </a:ext>
            </a:extLst>
          </p:cNvPr>
          <p:cNvSpPr/>
          <p:nvPr/>
        </p:nvSpPr>
        <p:spPr>
          <a:xfrm>
            <a:off x="4337207" y="4491128"/>
            <a:ext cx="3902903" cy="1200329"/>
          </a:xfrm>
          <a:custGeom>
            <a:avLst/>
            <a:gdLst>
              <a:gd name="connsiteX0" fmla="*/ 0 w 3902903"/>
              <a:gd name="connsiteY0" fmla="*/ 0 h 1200329"/>
              <a:gd name="connsiteX1" fmla="*/ 518529 w 3902903"/>
              <a:gd name="connsiteY1" fmla="*/ 0 h 1200329"/>
              <a:gd name="connsiteX2" fmla="*/ 998028 w 3902903"/>
              <a:gd name="connsiteY2" fmla="*/ 0 h 1200329"/>
              <a:gd name="connsiteX3" fmla="*/ 1594615 w 3902903"/>
              <a:gd name="connsiteY3" fmla="*/ 0 h 1200329"/>
              <a:gd name="connsiteX4" fmla="*/ 2152172 w 3902903"/>
              <a:gd name="connsiteY4" fmla="*/ 0 h 1200329"/>
              <a:gd name="connsiteX5" fmla="*/ 2709730 w 3902903"/>
              <a:gd name="connsiteY5" fmla="*/ 0 h 1200329"/>
              <a:gd name="connsiteX6" fmla="*/ 3345345 w 3902903"/>
              <a:gd name="connsiteY6" fmla="*/ 0 h 1200329"/>
              <a:gd name="connsiteX7" fmla="*/ 3902903 w 3902903"/>
              <a:gd name="connsiteY7" fmla="*/ 0 h 1200329"/>
              <a:gd name="connsiteX8" fmla="*/ 3902903 w 3902903"/>
              <a:gd name="connsiteY8" fmla="*/ 364100 h 1200329"/>
              <a:gd name="connsiteX9" fmla="*/ 3902903 w 3902903"/>
              <a:gd name="connsiteY9" fmla="*/ 776213 h 1200329"/>
              <a:gd name="connsiteX10" fmla="*/ 3902903 w 3902903"/>
              <a:gd name="connsiteY10" fmla="*/ 1200329 h 1200329"/>
              <a:gd name="connsiteX11" fmla="*/ 3306316 w 3902903"/>
              <a:gd name="connsiteY11" fmla="*/ 1200329 h 1200329"/>
              <a:gd name="connsiteX12" fmla="*/ 2709730 w 3902903"/>
              <a:gd name="connsiteY12" fmla="*/ 1200329 h 1200329"/>
              <a:gd name="connsiteX13" fmla="*/ 2074114 w 3902903"/>
              <a:gd name="connsiteY13" fmla="*/ 1200329 h 1200329"/>
              <a:gd name="connsiteX14" fmla="*/ 1555586 w 3902903"/>
              <a:gd name="connsiteY14" fmla="*/ 1200329 h 1200329"/>
              <a:gd name="connsiteX15" fmla="*/ 919970 w 3902903"/>
              <a:gd name="connsiteY15" fmla="*/ 1200329 h 1200329"/>
              <a:gd name="connsiteX16" fmla="*/ 0 w 3902903"/>
              <a:gd name="connsiteY16" fmla="*/ 1200329 h 1200329"/>
              <a:gd name="connsiteX17" fmla="*/ 0 w 3902903"/>
              <a:gd name="connsiteY17" fmla="*/ 836229 h 1200329"/>
              <a:gd name="connsiteX18" fmla="*/ 0 w 3902903"/>
              <a:gd name="connsiteY18" fmla="*/ 424116 h 1200329"/>
              <a:gd name="connsiteX19" fmla="*/ 0 w 3902903"/>
              <a:gd name="connsiteY19"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2903" h="1200329" fill="none" extrusionOk="0">
                <a:moveTo>
                  <a:pt x="0" y="0"/>
                </a:moveTo>
                <a:cubicBezTo>
                  <a:pt x="158811" y="-61447"/>
                  <a:pt x="270931" y="2645"/>
                  <a:pt x="518529" y="0"/>
                </a:cubicBezTo>
                <a:cubicBezTo>
                  <a:pt x="766127" y="-2645"/>
                  <a:pt x="860475" y="21992"/>
                  <a:pt x="998028" y="0"/>
                </a:cubicBezTo>
                <a:cubicBezTo>
                  <a:pt x="1135581" y="-21992"/>
                  <a:pt x="1468228" y="14084"/>
                  <a:pt x="1594615" y="0"/>
                </a:cubicBezTo>
                <a:cubicBezTo>
                  <a:pt x="1721002" y="-14084"/>
                  <a:pt x="1906925" y="4374"/>
                  <a:pt x="2152172" y="0"/>
                </a:cubicBezTo>
                <a:cubicBezTo>
                  <a:pt x="2397419" y="-4374"/>
                  <a:pt x="2587616" y="51166"/>
                  <a:pt x="2709730" y="0"/>
                </a:cubicBezTo>
                <a:cubicBezTo>
                  <a:pt x="2831844" y="-51166"/>
                  <a:pt x="3193108" y="72131"/>
                  <a:pt x="3345345" y="0"/>
                </a:cubicBezTo>
                <a:cubicBezTo>
                  <a:pt x="3497582" y="-72131"/>
                  <a:pt x="3782406" y="36598"/>
                  <a:pt x="3902903" y="0"/>
                </a:cubicBezTo>
                <a:cubicBezTo>
                  <a:pt x="3931942" y="117409"/>
                  <a:pt x="3889239" y="278466"/>
                  <a:pt x="3902903" y="364100"/>
                </a:cubicBezTo>
                <a:cubicBezTo>
                  <a:pt x="3916567" y="449734"/>
                  <a:pt x="3878447" y="626910"/>
                  <a:pt x="3902903" y="776213"/>
                </a:cubicBezTo>
                <a:cubicBezTo>
                  <a:pt x="3927359" y="925516"/>
                  <a:pt x="3902312" y="1015223"/>
                  <a:pt x="3902903" y="1200329"/>
                </a:cubicBezTo>
                <a:cubicBezTo>
                  <a:pt x="3754223" y="1232998"/>
                  <a:pt x="3442700" y="1158506"/>
                  <a:pt x="3306316" y="1200329"/>
                </a:cubicBezTo>
                <a:cubicBezTo>
                  <a:pt x="3169932" y="1242152"/>
                  <a:pt x="2999002" y="1160204"/>
                  <a:pt x="2709730" y="1200329"/>
                </a:cubicBezTo>
                <a:cubicBezTo>
                  <a:pt x="2420458" y="1240454"/>
                  <a:pt x="2241463" y="1132786"/>
                  <a:pt x="2074114" y="1200329"/>
                </a:cubicBezTo>
                <a:cubicBezTo>
                  <a:pt x="1906765" y="1267872"/>
                  <a:pt x="1769211" y="1170025"/>
                  <a:pt x="1555586" y="1200329"/>
                </a:cubicBezTo>
                <a:cubicBezTo>
                  <a:pt x="1341961" y="1230633"/>
                  <a:pt x="1186451" y="1196918"/>
                  <a:pt x="919970" y="1200329"/>
                </a:cubicBezTo>
                <a:cubicBezTo>
                  <a:pt x="653489" y="1203740"/>
                  <a:pt x="207411" y="1114306"/>
                  <a:pt x="0" y="1200329"/>
                </a:cubicBezTo>
                <a:cubicBezTo>
                  <a:pt x="-15819" y="1088382"/>
                  <a:pt x="15338" y="974642"/>
                  <a:pt x="0" y="836229"/>
                </a:cubicBezTo>
                <a:cubicBezTo>
                  <a:pt x="-15338" y="697816"/>
                  <a:pt x="39810" y="581901"/>
                  <a:pt x="0" y="424116"/>
                </a:cubicBezTo>
                <a:cubicBezTo>
                  <a:pt x="-39810" y="266331"/>
                  <a:pt x="22131" y="144106"/>
                  <a:pt x="0" y="0"/>
                </a:cubicBezTo>
                <a:close/>
              </a:path>
              <a:path w="3902903" h="1200329" stroke="0" extrusionOk="0">
                <a:moveTo>
                  <a:pt x="0" y="0"/>
                </a:moveTo>
                <a:cubicBezTo>
                  <a:pt x="107997" y="-58486"/>
                  <a:pt x="317717" y="37378"/>
                  <a:pt x="518529" y="0"/>
                </a:cubicBezTo>
                <a:cubicBezTo>
                  <a:pt x="719341" y="-37378"/>
                  <a:pt x="858783" y="20177"/>
                  <a:pt x="958999" y="0"/>
                </a:cubicBezTo>
                <a:cubicBezTo>
                  <a:pt x="1059215" y="-20177"/>
                  <a:pt x="1357290" y="8242"/>
                  <a:pt x="1594615" y="0"/>
                </a:cubicBezTo>
                <a:cubicBezTo>
                  <a:pt x="1831940" y="-8242"/>
                  <a:pt x="1879177" y="49618"/>
                  <a:pt x="2113143" y="0"/>
                </a:cubicBezTo>
                <a:cubicBezTo>
                  <a:pt x="2347109" y="-49618"/>
                  <a:pt x="2500497" y="56756"/>
                  <a:pt x="2631672" y="0"/>
                </a:cubicBezTo>
                <a:cubicBezTo>
                  <a:pt x="2762847" y="-56756"/>
                  <a:pt x="3107917" y="14199"/>
                  <a:pt x="3267287" y="0"/>
                </a:cubicBezTo>
                <a:cubicBezTo>
                  <a:pt x="3426658" y="-14199"/>
                  <a:pt x="3651999" y="31045"/>
                  <a:pt x="3902903" y="0"/>
                </a:cubicBezTo>
                <a:cubicBezTo>
                  <a:pt x="3929915" y="155711"/>
                  <a:pt x="3863402" y="246179"/>
                  <a:pt x="3902903" y="424116"/>
                </a:cubicBezTo>
                <a:cubicBezTo>
                  <a:pt x="3942404" y="602053"/>
                  <a:pt x="3885877" y="696530"/>
                  <a:pt x="3902903" y="800219"/>
                </a:cubicBezTo>
                <a:cubicBezTo>
                  <a:pt x="3919929" y="903908"/>
                  <a:pt x="3857194" y="1007895"/>
                  <a:pt x="3902903" y="1200329"/>
                </a:cubicBezTo>
                <a:cubicBezTo>
                  <a:pt x="3651549" y="1224798"/>
                  <a:pt x="3470410" y="1176453"/>
                  <a:pt x="3345345" y="1200329"/>
                </a:cubicBezTo>
                <a:cubicBezTo>
                  <a:pt x="3220280" y="1224205"/>
                  <a:pt x="3080380" y="1158956"/>
                  <a:pt x="2826817" y="1200329"/>
                </a:cubicBezTo>
                <a:cubicBezTo>
                  <a:pt x="2573254" y="1241702"/>
                  <a:pt x="2504202" y="1152163"/>
                  <a:pt x="2191201" y="1200329"/>
                </a:cubicBezTo>
                <a:cubicBezTo>
                  <a:pt x="1878200" y="1248495"/>
                  <a:pt x="1856915" y="1173362"/>
                  <a:pt x="1555586" y="1200329"/>
                </a:cubicBezTo>
                <a:cubicBezTo>
                  <a:pt x="1254257" y="1227296"/>
                  <a:pt x="1232854" y="1164678"/>
                  <a:pt x="1076086" y="1200329"/>
                </a:cubicBezTo>
                <a:cubicBezTo>
                  <a:pt x="919318" y="1235980"/>
                  <a:pt x="785562" y="1194123"/>
                  <a:pt x="518529" y="1200329"/>
                </a:cubicBezTo>
                <a:cubicBezTo>
                  <a:pt x="251496" y="1206535"/>
                  <a:pt x="234773" y="1188867"/>
                  <a:pt x="0" y="1200329"/>
                </a:cubicBezTo>
                <a:cubicBezTo>
                  <a:pt x="-8572" y="1007729"/>
                  <a:pt x="20430" y="957848"/>
                  <a:pt x="0" y="800219"/>
                </a:cubicBezTo>
                <a:cubicBezTo>
                  <a:pt x="-20430" y="642590"/>
                  <a:pt x="33614" y="607499"/>
                  <a:pt x="0" y="424116"/>
                </a:cubicBezTo>
                <a:cubicBezTo>
                  <a:pt x="-33614" y="240733"/>
                  <a:pt x="45016" y="85305"/>
                  <a:pt x="0" y="0"/>
                </a:cubicBezTo>
                <a:close/>
              </a:path>
            </a:pathLst>
          </a:custGeom>
          <a:solidFill>
            <a:srgbClr val="8FCACE">
              <a:alpha val="34000"/>
            </a:srgbClr>
          </a:solidFill>
          <a:ln w="25400">
            <a:solidFill>
              <a:schemeClr val="bg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a:extLst>
              <a:ext uri="{FF2B5EF4-FFF2-40B4-BE49-F238E27FC236}">
                <a16:creationId xmlns:a16="http://schemas.microsoft.com/office/drawing/2014/main" id="{9ECB4315-8D41-7C3A-5CB1-09CB64CFE7DC}"/>
              </a:ext>
            </a:extLst>
          </p:cNvPr>
          <p:cNvSpPr txBox="1"/>
          <p:nvPr/>
        </p:nvSpPr>
        <p:spPr>
          <a:xfrm>
            <a:off x="4408141" y="4590392"/>
            <a:ext cx="3727670" cy="1200329"/>
          </a:xfrm>
          <a:prstGeom prst="rect">
            <a:avLst/>
          </a:prstGeom>
          <a:noFill/>
        </p:spPr>
        <p:txBody>
          <a:bodyPr wrap="square" rtlCol="0">
            <a:spAutoFit/>
          </a:bodyPr>
          <a:lstStyle/>
          <a:p>
            <a:pPr algn="ctr"/>
            <a:r>
              <a:rPr lang="fr-FR" sz="1800" b="1" dirty="0">
                <a:latin typeface="Tw Cen MT"/>
                <a:ea typeface="+mn-lt"/>
                <a:cs typeface="+mn-lt"/>
              </a:rPr>
              <a:t>Harcèlement sexuel. </a:t>
            </a:r>
            <a:r>
              <a:rPr lang="fr-FR" sz="1800" dirty="0">
                <a:latin typeface="Tw Cen MT"/>
                <a:ea typeface="+mn-lt"/>
                <a:cs typeface="+mn-lt"/>
              </a:rPr>
              <a:t>Ici on retrouve la condition d'environnement humiliant ou offensant pour les personnes visées.</a:t>
            </a:r>
            <a:endParaRPr lang="fr-FR" sz="1800" dirty="0">
              <a:latin typeface="Tw Cen MT"/>
              <a:cs typeface="Arial"/>
            </a:endParaRPr>
          </a:p>
          <a:p>
            <a:pPr algn="ctr"/>
            <a:endParaRPr lang="en-US" sz="1800" dirty="0">
              <a:latin typeface="Tw Cen MT"/>
              <a:ea typeface="+mn-lt"/>
              <a:cs typeface="+mn-lt"/>
            </a:endParaRPr>
          </a:p>
        </p:txBody>
      </p:sp>
      <p:pic>
        <p:nvPicPr>
          <p:cNvPr id="13" name="Graphique 12" descr="Case cochée avec un remplissage uni">
            <a:extLst>
              <a:ext uri="{FF2B5EF4-FFF2-40B4-BE49-F238E27FC236}">
                <a16:creationId xmlns:a16="http://schemas.microsoft.com/office/drawing/2014/main" id="{2D0BA8B1-D37B-AFF0-A6B2-AD4FB0A4DA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47697" y="4468066"/>
            <a:ext cx="914400" cy="914400"/>
          </a:xfrm>
          <a:prstGeom prst="rect">
            <a:avLst/>
          </a:prstGeom>
        </p:spPr>
      </p:pic>
      <p:sp>
        <p:nvSpPr>
          <p:cNvPr id="15" name="ZoneTexte 14">
            <a:extLst>
              <a:ext uri="{FF2B5EF4-FFF2-40B4-BE49-F238E27FC236}">
                <a16:creationId xmlns:a16="http://schemas.microsoft.com/office/drawing/2014/main" id="{10519D8E-2605-EB22-585C-AD9E089ED33D}"/>
              </a:ext>
            </a:extLst>
          </p:cNvPr>
          <p:cNvSpPr txBox="1"/>
          <p:nvPr/>
        </p:nvSpPr>
        <p:spPr>
          <a:xfrm>
            <a:off x="1501614" y="1721464"/>
            <a:ext cx="6321117" cy="2677656"/>
          </a:xfrm>
          <a:prstGeom prst="rect">
            <a:avLst/>
          </a:prstGeom>
          <a:noFill/>
        </p:spPr>
        <p:txBody>
          <a:bodyPr wrap="square" rtlCol="0">
            <a:spAutoFit/>
          </a:bodyPr>
          <a:lstStyle/>
          <a:p>
            <a:pPr algn="ctr"/>
            <a:r>
              <a:rPr lang="fr-FR" sz="2400" dirty="0">
                <a:solidFill>
                  <a:srgbClr val="44546A"/>
                </a:solidFill>
                <a:latin typeface="Tw Cen MT"/>
                <a:ea typeface="+mn-lt"/>
                <a:cs typeface="+mn-lt"/>
              </a:rPr>
              <a:t>E. fait souvent des remarques à ses collègues sur leur apparence physique ou tenue vestimentaire en disant qu’elles sont des « eye candy », « très sexy » etc. Plusieurs sont mal à l’aise et essaient de l’éviter autant que possible.  </a:t>
            </a:r>
          </a:p>
          <a:p>
            <a:pPr algn="ctr"/>
            <a:endParaRPr lang="fr-FR" sz="2400" dirty="0">
              <a:solidFill>
                <a:srgbClr val="44546A"/>
              </a:solidFill>
              <a:latin typeface="Tw Cen MT"/>
              <a:ea typeface="+mn-lt"/>
              <a:cs typeface="+mn-lt"/>
            </a:endParaRPr>
          </a:p>
          <a:p>
            <a:pPr algn="ctr"/>
            <a:endParaRPr lang="fr-FR" sz="2400" dirty="0">
              <a:solidFill>
                <a:srgbClr val="44546A"/>
              </a:solidFill>
              <a:latin typeface="Tw Cen MT"/>
              <a:ea typeface="+mn-lt"/>
              <a:cs typeface="+mn-lt"/>
            </a:endParaRPr>
          </a:p>
        </p:txBody>
      </p:sp>
    </p:spTree>
    <p:extLst>
      <p:ext uri="{BB962C8B-B14F-4D97-AF65-F5344CB8AC3E}">
        <p14:creationId xmlns:p14="http://schemas.microsoft.com/office/powerpoint/2010/main" val="3352364091"/>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7331DD46-2614-FFED-A927-94D8F66AACC2}"/>
              </a:ext>
            </a:extLst>
          </p:cNvPr>
          <p:cNvSpPr/>
          <p:nvPr/>
        </p:nvSpPr>
        <p:spPr>
          <a:xfrm>
            <a:off x="1488933" y="2711669"/>
            <a:ext cx="6950874" cy="1629104"/>
          </a:xfrm>
          <a:custGeom>
            <a:avLst/>
            <a:gdLst>
              <a:gd name="connsiteX0" fmla="*/ 0 w 6950874"/>
              <a:gd name="connsiteY0" fmla="*/ 271523 h 1629104"/>
              <a:gd name="connsiteX1" fmla="*/ 271523 w 6950874"/>
              <a:gd name="connsiteY1" fmla="*/ 0 h 1629104"/>
              <a:gd name="connsiteX2" fmla="*/ 976384 w 6950874"/>
              <a:gd name="connsiteY2" fmla="*/ 0 h 1629104"/>
              <a:gd name="connsiteX3" fmla="*/ 1424932 w 6950874"/>
              <a:gd name="connsiteY3" fmla="*/ 0 h 1629104"/>
              <a:gd name="connsiteX4" fmla="*/ 1937558 w 6950874"/>
              <a:gd name="connsiteY4" fmla="*/ 0 h 1629104"/>
              <a:gd name="connsiteX5" fmla="*/ 2642419 w 6950874"/>
              <a:gd name="connsiteY5" fmla="*/ 0 h 1629104"/>
              <a:gd name="connsiteX6" fmla="*/ 3155046 w 6950874"/>
              <a:gd name="connsiteY6" fmla="*/ 0 h 1629104"/>
              <a:gd name="connsiteX7" fmla="*/ 3603594 w 6950874"/>
              <a:gd name="connsiteY7" fmla="*/ 0 h 1629104"/>
              <a:gd name="connsiteX8" fmla="*/ 4116220 w 6950874"/>
              <a:gd name="connsiteY8" fmla="*/ 0 h 1629104"/>
              <a:gd name="connsiteX9" fmla="*/ 4692924 w 6950874"/>
              <a:gd name="connsiteY9" fmla="*/ 0 h 1629104"/>
              <a:gd name="connsiteX10" fmla="*/ 5333707 w 6950874"/>
              <a:gd name="connsiteY10" fmla="*/ 0 h 1629104"/>
              <a:gd name="connsiteX11" fmla="*/ 5846333 w 6950874"/>
              <a:gd name="connsiteY11" fmla="*/ 0 h 1629104"/>
              <a:gd name="connsiteX12" fmla="*/ 6679351 w 6950874"/>
              <a:gd name="connsiteY12" fmla="*/ 0 h 1629104"/>
              <a:gd name="connsiteX13" fmla="*/ 6950874 w 6950874"/>
              <a:gd name="connsiteY13" fmla="*/ 271523 h 1629104"/>
              <a:gd name="connsiteX14" fmla="*/ 6950874 w 6950874"/>
              <a:gd name="connsiteY14" fmla="*/ 781970 h 1629104"/>
              <a:gd name="connsiteX15" fmla="*/ 6950874 w 6950874"/>
              <a:gd name="connsiteY15" fmla="*/ 1357581 h 1629104"/>
              <a:gd name="connsiteX16" fmla="*/ 6679351 w 6950874"/>
              <a:gd name="connsiteY16" fmla="*/ 1629104 h 1629104"/>
              <a:gd name="connsiteX17" fmla="*/ 6102646 w 6950874"/>
              <a:gd name="connsiteY17" fmla="*/ 1629104 h 1629104"/>
              <a:gd name="connsiteX18" fmla="*/ 5654099 w 6950874"/>
              <a:gd name="connsiteY18" fmla="*/ 1629104 h 1629104"/>
              <a:gd name="connsiteX19" fmla="*/ 4885159 w 6950874"/>
              <a:gd name="connsiteY19" fmla="*/ 1629104 h 1629104"/>
              <a:gd name="connsiteX20" fmla="*/ 4244376 w 6950874"/>
              <a:gd name="connsiteY20" fmla="*/ 1629104 h 1629104"/>
              <a:gd name="connsiteX21" fmla="*/ 3475437 w 6950874"/>
              <a:gd name="connsiteY21" fmla="*/ 1629104 h 1629104"/>
              <a:gd name="connsiteX22" fmla="*/ 2898732 w 6950874"/>
              <a:gd name="connsiteY22" fmla="*/ 1629104 h 1629104"/>
              <a:gd name="connsiteX23" fmla="*/ 2386106 w 6950874"/>
              <a:gd name="connsiteY23" fmla="*/ 1629104 h 1629104"/>
              <a:gd name="connsiteX24" fmla="*/ 1745323 w 6950874"/>
              <a:gd name="connsiteY24" fmla="*/ 1629104 h 1629104"/>
              <a:gd name="connsiteX25" fmla="*/ 1040462 w 6950874"/>
              <a:gd name="connsiteY25" fmla="*/ 1629104 h 1629104"/>
              <a:gd name="connsiteX26" fmla="*/ 271523 w 6950874"/>
              <a:gd name="connsiteY26" fmla="*/ 1629104 h 1629104"/>
              <a:gd name="connsiteX27" fmla="*/ 0 w 6950874"/>
              <a:gd name="connsiteY27" fmla="*/ 1357581 h 1629104"/>
              <a:gd name="connsiteX28" fmla="*/ 0 w 6950874"/>
              <a:gd name="connsiteY28" fmla="*/ 803691 h 1629104"/>
              <a:gd name="connsiteX29" fmla="*/ 0 w 6950874"/>
              <a:gd name="connsiteY29" fmla="*/ 271523 h 1629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50874" h="1629104" fill="none" extrusionOk="0">
                <a:moveTo>
                  <a:pt x="0" y="271523"/>
                </a:moveTo>
                <a:cubicBezTo>
                  <a:pt x="-9930" y="131617"/>
                  <a:pt x="110271" y="24170"/>
                  <a:pt x="271523" y="0"/>
                </a:cubicBezTo>
                <a:cubicBezTo>
                  <a:pt x="426024" y="-35185"/>
                  <a:pt x="625632" y="1793"/>
                  <a:pt x="976384" y="0"/>
                </a:cubicBezTo>
                <a:cubicBezTo>
                  <a:pt x="1327136" y="-1793"/>
                  <a:pt x="1233655" y="21535"/>
                  <a:pt x="1424932" y="0"/>
                </a:cubicBezTo>
                <a:cubicBezTo>
                  <a:pt x="1616209" y="-21535"/>
                  <a:pt x="1820913" y="4411"/>
                  <a:pt x="1937558" y="0"/>
                </a:cubicBezTo>
                <a:cubicBezTo>
                  <a:pt x="2054203" y="-4411"/>
                  <a:pt x="2463728" y="1868"/>
                  <a:pt x="2642419" y="0"/>
                </a:cubicBezTo>
                <a:cubicBezTo>
                  <a:pt x="2821110" y="-1868"/>
                  <a:pt x="3037969" y="546"/>
                  <a:pt x="3155046" y="0"/>
                </a:cubicBezTo>
                <a:cubicBezTo>
                  <a:pt x="3272123" y="-546"/>
                  <a:pt x="3498075" y="-9320"/>
                  <a:pt x="3603594" y="0"/>
                </a:cubicBezTo>
                <a:cubicBezTo>
                  <a:pt x="3709113" y="9320"/>
                  <a:pt x="3913458" y="22821"/>
                  <a:pt x="4116220" y="0"/>
                </a:cubicBezTo>
                <a:cubicBezTo>
                  <a:pt x="4318982" y="-22821"/>
                  <a:pt x="4540018" y="18503"/>
                  <a:pt x="4692924" y="0"/>
                </a:cubicBezTo>
                <a:cubicBezTo>
                  <a:pt x="4845830" y="-18503"/>
                  <a:pt x="5018753" y="-17738"/>
                  <a:pt x="5333707" y="0"/>
                </a:cubicBezTo>
                <a:cubicBezTo>
                  <a:pt x="5648661" y="17738"/>
                  <a:pt x="5661496" y="21678"/>
                  <a:pt x="5846333" y="0"/>
                </a:cubicBezTo>
                <a:cubicBezTo>
                  <a:pt x="6031170" y="-21678"/>
                  <a:pt x="6444709" y="-17094"/>
                  <a:pt x="6679351" y="0"/>
                </a:cubicBezTo>
                <a:cubicBezTo>
                  <a:pt x="6826833" y="-4422"/>
                  <a:pt x="6930405" y="131078"/>
                  <a:pt x="6950874" y="271523"/>
                </a:cubicBezTo>
                <a:cubicBezTo>
                  <a:pt x="6959459" y="463035"/>
                  <a:pt x="6959292" y="674259"/>
                  <a:pt x="6950874" y="781970"/>
                </a:cubicBezTo>
                <a:cubicBezTo>
                  <a:pt x="6942456" y="889681"/>
                  <a:pt x="6941958" y="1124681"/>
                  <a:pt x="6950874" y="1357581"/>
                </a:cubicBezTo>
                <a:cubicBezTo>
                  <a:pt x="6987731" y="1513857"/>
                  <a:pt x="6799733" y="1639925"/>
                  <a:pt x="6679351" y="1629104"/>
                </a:cubicBezTo>
                <a:cubicBezTo>
                  <a:pt x="6540108" y="1619967"/>
                  <a:pt x="6281457" y="1614897"/>
                  <a:pt x="6102646" y="1629104"/>
                </a:cubicBezTo>
                <a:cubicBezTo>
                  <a:pt x="5923836" y="1643311"/>
                  <a:pt x="5845458" y="1649480"/>
                  <a:pt x="5654099" y="1629104"/>
                </a:cubicBezTo>
                <a:cubicBezTo>
                  <a:pt x="5462740" y="1608728"/>
                  <a:pt x="5118176" y="1637076"/>
                  <a:pt x="4885159" y="1629104"/>
                </a:cubicBezTo>
                <a:cubicBezTo>
                  <a:pt x="4652142" y="1621132"/>
                  <a:pt x="4508645" y="1648306"/>
                  <a:pt x="4244376" y="1629104"/>
                </a:cubicBezTo>
                <a:cubicBezTo>
                  <a:pt x="3980107" y="1609902"/>
                  <a:pt x="3776545" y="1651044"/>
                  <a:pt x="3475437" y="1629104"/>
                </a:cubicBezTo>
                <a:cubicBezTo>
                  <a:pt x="3174329" y="1607164"/>
                  <a:pt x="3163125" y="1648934"/>
                  <a:pt x="2898732" y="1629104"/>
                </a:cubicBezTo>
                <a:cubicBezTo>
                  <a:pt x="2634339" y="1609274"/>
                  <a:pt x="2626319" y="1639995"/>
                  <a:pt x="2386106" y="1629104"/>
                </a:cubicBezTo>
                <a:cubicBezTo>
                  <a:pt x="2145893" y="1618213"/>
                  <a:pt x="2011651" y="1657921"/>
                  <a:pt x="1745323" y="1629104"/>
                </a:cubicBezTo>
                <a:cubicBezTo>
                  <a:pt x="1478995" y="1600287"/>
                  <a:pt x="1313192" y="1602204"/>
                  <a:pt x="1040462" y="1629104"/>
                </a:cubicBezTo>
                <a:cubicBezTo>
                  <a:pt x="767732" y="1656004"/>
                  <a:pt x="522803" y="1665672"/>
                  <a:pt x="271523" y="1629104"/>
                </a:cubicBezTo>
                <a:cubicBezTo>
                  <a:pt x="119863" y="1654851"/>
                  <a:pt x="-24087" y="1486428"/>
                  <a:pt x="0" y="1357581"/>
                </a:cubicBezTo>
                <a:cubicBezTo>
                  <a:pt x="-6223" y="1224155"/>
                  <a:pt x="-26949" y="961598"/>
                  <a:pt x="0" y="803691"/>
                </a:cubicBezTo>
                <a:cubicBezTo>
                  <a:pt x="26949" y="645784"/>
                  <a:pt x="-6845" y="481254"/>
                  <a:pt x="0" y="271523"/>
                </a:cubicBezTo>
                <a:close/>
              </a:path>
              <a:path w="6950874" h="1629104" stroke="0" extrusionOk="0">
                <a:moveTo>
                  <a:pt x="0" y="271523"/>
                </a:moveTo>
                <a:cubicBezTo>
                  <a:pt x="-10600" y="115026"/>
                  <a:pt x="92616" y="10865"/>
                  <a:pt x="271523" y="0"/>
                </a:cubicBezTo>
                <a:cubicBezTo>
                  <a:pt x="426049" y="-37279"/>
                  <a:pt x="811070" y="12811"/>
                  <a:pt x="1040462" y="0"/>
                </a:cubicBezTo>
                <a:cubicBezTo>
                  <a:pt x="1269854" y="-12811"/>
                  <a:pt x="1437961" y="-9182"/>
                  <a:pt x="1617167" y="0"/>
                </a:cubicBezTo>
                <a:cubicBezTo>
                  <a:pt x="1796374" y="9182"/>
                  <a:pt x="1951866" y="-2574"/>
                  <a:pt x="2129793" y="0"/>
                </a:cubicBezTo>
                <a:cubicBezTo>
                  <a:pt x="2307720" y="2574"/>
                  <a:pt x="2691269" y="32966"/>
                  <a:pt x="2834654" y="0"/>
                </a:cubicBezTo>
                <a:cubicBezTo>
                  <a:pt x="2978039" y="-32966"/>
                  <a:pt x="3133685" y="-5563"/>
                  <a:pt x="3411359" y="0"/>
                </a:cubicBezTo>
                <a:cubicBezTo>
                  <a:pt x="3689033" y="5563"/>
                  <a:pt x="3918654" y="-18043"/>
                  <a:pt x="4180298" y="0"/>
                </a:cubicBezTo>
                <a:cubicBezTo>
                  <a:pt x="4441942" y="18043"/>
                  <a:pt x="4497952" y="-5234"/>
                  <a:pt x="4692924" y="0"/>
                </a:cubicBezTo>
                <a:cubicBezTo>
                  <a:pt x="4887896" y="5234"/>
                  <a:pt x="5087980" y="21394"/>
                  <a:pt x="5461864" y="0"/>
                </a:cubicBezTo>
                <a:cubicBezTo>
                  <a:pt x="5835748" y="-21394"/>
                  <a:pt x="5741610" y="6272"/>
                  <a:pt x="5910412" y="0"/>
                </a:cubicBezTo>
                <a:cubicBezTo>
                  <a:pt x="6079214" y="-6272"/>
                  <a:pt x="6410088" y="-28563"/>
                  <a:pt x="6679351" y="0"/>
                </a:cubicBezTo>
                <a:cubicBezTo>
                  <a:pt x="6837030" y="11493"/>
                  <a:pt x="6952075" y="134008"/>
                  <a:pt x="6950874" y="271523"/>
                </a:cubicBezTo>
                <a:cubicBezTo>
                  <a:pt x="6948778" y="419635"/>
                  <a:pt x="6965621" y="592962"/>
                  <a:pt x="6950874" y="781970"/>
                </a:cubicBezTo>
                <a:cubicBezTo>
                  <a:pt x="6936127" y="970978"/>
                  <a:pt x="6950933" y="1221963"/>
                  <a:pt x="6950874" y="1357581"/>
                </a:cubicBezTo>
                <a:cubicBezTo>
                  <a:pt x="6944553" y="1508577"/>
                  <a:pt x="6815003" y="1619233"/>
                  <a:pt x="6679351" y="1629104"/>
                </a:cubicBezTo>
                <a:cubicBezTo>
                  <a:pt x="6352422" y="1607953"/>
                  <a:pt x="6176782" y="1611976"/>
                  <a:pt x="5974490" y="1629104"/>
                </a:cubicBezTo>
                <a:cubicBezTo>
                  <a:pt x="5772198" y="1646232"/>
                  <a:pt x="5554281" y="1647570"/>
                  <a:pt x="5333707" y="1629104"/>
                </a:cubicBezTo>
                <a:cubicBezTo>
                  <a:pt x="5113133" y="1610638"/>
                  <a:pt x="4998719" y="1612400"/>
                  <a:pt x="4885159" y="1629104"/>
                </a:cubicBezTo>
                <a:cubicBezTo>
                  <a:pt x="4771599" y="1645808"/>
                  <a:pt x="4533053" y="1640794"/>
                  <a:pt x="4372533" y="1629104"/>
                </a:cubicBezTo>
                <a:cubicBezTo>
                  <a:pt x="4212013" y="1617414"/>
                  <a:pt x="3819143" y="1611162"/>
                  <a:pt x="3603594" y="1629104"/>
                </a:cubicBezTo>
                <a:cubicBezTo>
                  <a:pt x="3388045" y="1647046"/>
                  <a:pt x="3193308" y="1605399"/>
                  <a:pt x="2962811" y="1629104"/>
                </a:cubicBezTo>
                <a:cubicBezTo>
                  <a:pt x="2732314" y="1652809"/>
                  <a:pt x="2568748" y="1612978"/>
                  <a:pt x="2450185" y="1629104"/>
                </a:cubicBezTo>
                <a:cubicBezTo>
                  <a:pt x="2331622" y="1645230"/>
                  <a:pt x="2042787" y="1636385"/>
                  <a:pt x="1809402" y="1629104"/>
                </a:cubicBezTo>
                <a:cubicBezTo>
                  <a:pt x="1576017" y="1621823"/>
                  <a:pt x="1522570" y="1614850"/>
                  <a:pt x="1360854" y="1629104"/>
                </a:cubicBezTo>
                <a:cubicBezTo>
                  <a:pt x="1199138" y="1643358"/>
                  <a:pt x="1007347" y="1644819"/>
                  <a:pt x="912306" y="1629104"/>
                </a:cubicBezTo>
                <a:cubicBezTo>
                  <a:pt x="817265" y="1613389"/>
                  <a:pt x="551390" y="1654813"/>
                  <a:pt x="271523" y="1629104"/>
                </a:cubicBezTo>
                <a:cubicBezTo>
                  <a:pt x="130845" y="1632352"/>
                  <a:pt x="4368" y="1522251"/>
                  <a:pt x="0" y="1357581"/>
                </a:cubicBezTo>
                <a:cubicBezTo>
                  <a:pt x="-9958" y="1212162"/>
                  <a:pt x="12979" y="1082150"/>
                  <a:pt x="0" y="847134"/>
                </a:cubicBezTo>
                <a:cubicBezTo>
                  <a:pt x="-12979" y="612118"/>
                  <a:pt x="4674" y="487097"/>
                  <a:pt x="0" y="271523"/>
                </a:cubicBezTo>
                <a:close/>
              </a:path>
            </a:pathLst>
          </a:custGeom>
          <a:solidFill>
            <a:srgbClr val="8FCACE">
              <a:alpha val="33805"/>
            </a:srgbClr>
          </a:solidFill>
          <a:ln w="44450">
            <a:solidFill>
              <a:srgbClr val="8FCACE"/>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1A203BFE-F14C-40B6-F037-0A899817125D}"/>
              </a:ext>
            </a:extLst>
          </p:cNvPr>
          <p:cNvSpPr txBox="1"/>
          <p:nvPr/>
        </p:nvSpPr>
        <p:spPr>
          <a:xfrm>
            <a:off x="1683374" y="2972893"/>
            <a:ext cx="6561992" cy="2308324"/>
          </a:xfrm>
          <a:prstGeom prst="rect">
            <a:avLst/>
          </a:prstGeom>
          <a:noFill/>
        </p:spPr>
        <p:txBody>
          <a:bodyPr wrap="square" rtlCol="0">
            <a:spAutoFit/>
          </a:bodyPr>
          <a:lstStyle/>
          <a:p>
            <a:pPr algn="ctr"/>
            <a:r>
              <a:rPr lang="fr-FR" sz="2400" dirty="0">
                <a:solidFill>
                  <a:srgbClr val="44546A"/>
                </a:solidFill>
                <a:latin typeface="Tw Cen MT"/>
                <a:ea typeface="+mn-lt"/>
                <a:cs typeface="+mn-lt"/>
              </a:rPr>
              <a:t>La cheffe de mission a proposé à J. une seule fois </a:t>
            </a:r>
          </a:p>
          <a:p>
            <a:pPr algn="ctr"/>
            <a:r>
              <a:rPr lang="fr-FR" sz="2400" dirty="0">
                <a:solidFill>
                  <a:srgbClr val="44546A"/>
                </a:solidFill>
                <a:latin typeface="Tw Cen MT"/>
                <a:ea typeface="+mn-lt"/>
                <a:cs typeface="+mn-lt"/>
              </a:rPr>
              <a:t>une promotion en échange d’un « dîner » </a:t>
            </a:r>
          </a:p>
          <a:p>
            <a:pPr algn="ctr"/>
            <a:r>
              <a:rPr lang="fr-FR" sz="2400" dirty="0">
                <a:solidFill>
                  <a:srgbClr val="44546A"/>
                </a:solidFill>
                <a:latin typeface="Tw Cen MT"/>
                <a:ea typeface="+mn-lt"/>
                <a:cs typeface="+mn-lt"/>
              </a:rPr>
              <a:t>en tête à tête chez elle.</a:t>
            </a:r>
          </a:p>
          <a:p>
            <a:pPr algn="ctr"/>
            <a:endParaRPr lang="fr-FR" sz="2400" dirty="0">
              <a:solidFill>
                <a:srgbClr val="44546A"/>
              </a:solidFill>
              <a:latin typeface="Tw Cen MT"/>
              <a:ea typeface="+mn-lt"/>
              <a:cs typeface="+mn-lt"/>
            </a:endParaRPr>
          </a:p>
          <a:p>
            <a:pPr algn="ctr"/>
            <a:endParaRPr lang="fr-FR" sz="2400" dirty="0">
              <a:solidFill>
                <a:srgbClr val="44546A"/>
              </a:solidFill>
              <a:latin typeface="Tw Cen MT"/>
              <a:ea typeface="+mn-lt"/>
              <a:cs typeface="+mn-lt"/>
            </a:endParaRPr>
          </a:p>
          <a:p>
            <a:pPr algn="ctr"/>
            <a:endParaRPr lang="fr-FR" sz="2400" dirty="0">
              <a:solidFill>
                <a:srgbClr val="44546A"/>
              </a:solidFill>
              <a:latin typeface="Tw Cen MT"/>
              <a:ea typeface="+mn-lt"/>
              <a:cs typeface="+mn-lt"/>
            </a:endParaRPr>
          </a:p>
        </p:txBody>
      </p:sp>
      <p:sp>
        <p:nvSpPr>
          <p:cNvPr id="11" name="TextBox 4">
            <a:extLst>
              <a:ext uri="{FF2B5EF4-FFF2-40B4-BE49-F238E27FC236}">
                <a16:creationId xmlns:a16="http://schemas.microsoft.com/office/drawing/2014/main" id="{0EB53FD7-5F76-999E-7CDA-8F40512F1DF8}"/>
              </a:ext>
            </a:extLst>
          </p:cNvPr>
          <p:cNvSpPr txBox="1"/>
          <p:nvPr/>
        </p:nvSpPr>
        <p:spPr>
          <a:xfrm>
            <a:off x="1412723" y="1354665"/>
            <a:ext cx="73974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cap="small" dirty="0">
                <a:solidFill>
                  <a:srgbClr val="44546A"/>
                </a:solidFill>
                <a:latin typeface="Tw Cen MT"/>
                <a:ea typeface="+mn-lt"/>
                <a:cs typeface="+mn-lt"/>
              </a:rPr>
              <a:t>Comment pouvez-vous qualifier cette situation ?</a:t>
            </a:r>
            <a:endParaRPr lang="en-US" sz="2400" b="1" dirty="0">
              <a:solidFill>
                <a:srgbClr val="44546A"/>
              </a:solidFill>
              <a:latin typeface="Tw Cen MT"/>
            </a:endParaRPr>
          </a:p>
        </p:txBody>
      </p:sp>
    </p:spTree>
    <p:extLst>
      <p:ext uri="{BB962C8B-B14F-4D97-AF65-F5344CB8AC3E}">
        <p14:creationId xmlns:p14="http://schemas.microsoft.com/office/powerpoint/2010/main" val="69476832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029E579A-E472-A8B1-ED82-037FDCE2C127}"/>
              </a:ext>
            </a:extLst>
          </p:cNvPr>
          <p:cNvSpPr/>
          <p:nvPr/>
        </p:nvSpPr>
        <p:spPr>
          <a:xfrm>
            <a:off x="1331250" y="1571529"/>
            <a:ext cx="6661847" cy="1684866"/>
          </a:xfrm>
          <a:custGeom>
            <a:avLst/>
            <a:gdLst>
              <a:gd name="connsiteX0" fmla="*/ 0 w 6661847"/>
              <a:gd name="connsiteY0" fmla="*/ 280817 h 1684866"/>
              <a:gd name="connsiteX1" fmla="*/ 280817 w 6661847"/>
              <a:gd name="connsiteY1" fmla="*/ 0 h 1684866"/>
              <a:gd name="connsiteX2" fmla="*/ 897616 w 6661847"/>
              <a:gd name="connsiteY2" fmla="*/ 0 h 1684866"/>
              <a:gd name="connsiteX3" fmla="*/ 1392411 w 6661847"/>
              <a:gd name="connsiteY3" fmla="*/ 0 h 1684866"/>
              <a:gd name="connsiteX4" fmla="*/ 2131215 w 6661847"/>
              <a:gd name="connsiteY4" fmla="*/ 0 h 1684866"/>
              <a:gd name="connsiteX5" fmla="*/ 2687012 w 6661847"/>
              <a:gd name="connsiteY5" fmla="*/ 0 h 1684866"/>
              <a:gd name="connsiteX6" fmla="*/ 3181807 w 6661847"/>
              <a:gd name="connsiteY6" fmla="*/ 0 h 1684866"/>
              <a:gd name="connsiteX7" fmla="*/ 3737604 w 6661847"/>
              <a:gd name="connsiteY7" fmla="*/ 0 h 1684866"/>
              <a:gd name="connsiteX8" fmla="*/ 4476408 w 6661847"/>
              <a:gd name="connsiteY8" fmla="*/ 0 h 1684866"/>
              <a:gd name="connsiteX9" fmla="*/ 5032205 w 6661847"/>
              <a:gd name="connsiteY9" fmla="*/ 0 h 1684866"/>
              <a:gd name="connsiteX10" fmla="*/ 5527000 w 6661847"/>
              <a:gd name="connsiteY10" fmla="*/ 0 h 1684866"/>
              <a:gd name="connsiteX11" fmla="*/ 6381030 w 6661847"/>
              <a:gd name="connsiteY11" fmla="*/ 0 h 1684866"/>
              <a:gd name="connsiteX12" fmla="*/ 6661847 w 6661847"/>
              <a:gd name="connsiteY12" fmla="*/ 280817 h 1684866"/>
              <a:gd name="connsiteX13" fmla="*/ 6661847 w 6661847"/>
              <a:gd name="connsiteY13" fmla="*/ 808736 h 1684866"/>
              <a:gd name="connsiteX14" fmla="*/ 6661847 w 6661847"/>
              <a:gd name="connsiteY14" fmla="*/ 1404049 h 1684866"/>
              <a:gd name="connsiteX15" fmla="*/ 6381030 w 6661847"/>
              <a:gd name="connsiteY15" fmla="*/ 1684866 h 1684866"/>
              <a:gd name="connsiteX16" fmla="*/ 5886235 w 6661847"/>
              <a:gd name="connsiteY16" fmla="*/ 1684866 h 1684866"/>
              <a:gd name="connsiteX17" fmla="*/ 5269436 w 6661847"/>
              <a:gd name="connsiteY17" fmla="*/ 1684866 h 1684866"/>
              <a:gd name="connsiteX18" fmla="*/ 4530632 w 6661847"/>
              <a:gd name="connsiteY18" fmla="*/ 1684866 h 1684866"/>
              <a:gd name="connsiteX19" fmla="*/ 3974835 w 6661847"/>
              <a:gd name="connsiteY19" fmla="*/ 1684866 h 1684866"/>
              <a:gd name="connsiteX20" fmla="*/ 3297033 w 6661847"/>
              <a:gd name="connsiteY20" fmla="*/ 1684866 h 1684866"/>
              <a:gd name="connsiteX21" fmla="*/ 2802238 w 6661847"/>
              <a:gd name="connsiteY21" fmla="*/ 1684866 h 1684866"/>
              <a:gd name="connsiteX22" fmla="*/ 2002433 w 6661847"/>
              <a:gd name="connsiteY22" fmla="*/ 1684866 h 1684866"/>
              <a:gd name="connsiteX23" fmla="*/ 1324631 w 6661847"/>
              <a:gd name="connsiteY23" fmla="*/ 1684866 h 1684866"/>
              <a:gd name="connsiteX24" fmla="*/ 280817 w 6661847"/>
              <a:gd name="connsiteY24" fmla="*/ 1684866 h 1684866"/>
              <a:gd name="connsiteX25" fmla="*/ 0 w 6661847"/>
              <a:gd name="connsiteY25" fmla="*/ 1404049 h 1684866"/>
              <a:gd name="connsiteX26" fmla="*/ 0 w 6661847"/>
              <a:gd name="connsiteY26" fmla="*/ 831201 h 1684866"/>
              <a:gd name="connsiteX27" fmla="*/ 0 w 6661847"/>
              <a:gd name="connsiteY27" fmla="*/ 280817 h 168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1847" h="1684866" fill="none" extrusionOk="0">
                <a:moveTo>
                  <a:pt x="0" y="280817"/>
                </a:moveTo>
                <a:cubicBezTo>
                  <a:pt x="-178" y="122036"/>
                  <a:pt x="137172" y="7211"/>
                  <a:pt x="280817" y="0"/>
                </a:cubicBezTo>
                <a:cubicBezTo>
                  <a:pt x="545387" y="-20419"/>
                  <a:pt x="646777" y="21969"/>
                  <a:pt x="897616" y="0"/>
                </a:cubicBezTo>
                <a:cubicBezTo>
                  <a:pt x="1148455" y="-21969"/>
                  <a:pt x="1183904" y="18502"/>
                  <a:pt x="1392411" y="0"/>
                </a:cubicBezTo>
                <a:cubicBezTo>
                  <a:pt x="1600919" y="-18502"/>
                  <a:pt x="1792024" y="-6446"/>
                  <a:pt x="2131215" y="0"/>
                </a:cubicBezTo>
                <a:cubicBezTo>
                  <a:pt x="2470406" y="6446"/>
                  <a:pt x="2481500" y="-5358"/>
                  <a:pt x="2687012" y="0"/>
                </a:cubicBezTo>
                <a:cubicBezTo>
                  <a:pt x="2892524" y="5358"/>
                  <a:pt x="3003342" y="14110"/>
                  <a:pt x="3181807" y="0"/>
                </a:cubicBezTo>
                <a:cubicBezTo>
                  <a:pt x="3360273" y="-14110"/>
                  <a:pt x="3611002" y="8662"/>
                  <a:pt x="3737604" y="0"/>
                </a:cubicBezTo>
                <a:cubicBezTo>
                  <a:pt x="3864206" y="-8662"/>
                  <a:pt x="4192871" y="-19539"/>
                  <a:pt x="4476408" y="0"/>
                </a:cubicBezTo>
                <a:cubicBezTo>
                  <a:pt x="4759945" y="19539"/>
                  <a:pt x="4866572" y="12335"/>
                  <a:pt x="5032205" y="0"/>
                </a:cubicBezTo>
                <a:cubicBezTo>
                  <a:pt x="5197838" y="-12335"/>
                  <a:pt x="5353188" y="12151"/>
                  <a:pt x="5527000" y="0"/>
                </a:cubicBezTo>
                <a:cubicBezTo>
                  <a:pt x="5700813" y="-12151"/>
                  <a:pt x="6091360" y="33102"/>
                  <a:pt x="6381030" y="0"/>
                </a:cubicBezTo>
                <a:cubicBezTo>
                  <a:pt x="6539599" y="8500"/>
                  <a:pt x="6674028" y="137776"/>
                  <a:pt x="6661847" y="280817"/>
                </a:cubicBezTo>
                <a:cubicBezTo>
                  <a:pt x="6674974" y="490058"/>
                  <a:pt x="6645762" y="562146"/>
                  <a:pt x="6661847" y="808736"/>
                </a:cubicBezTo>
                <a:cubicBezTo>
                  <a:pt x="6677932" y="1055326"/>
                  <a:pt x="6647477" y="1121320"/>
                  <a:pt x="6661847" y="1404049"/>
                </a:cubicBezTo>
                <a:cubicBezTo>
                  <a:pt x="6659544" y="1555026"/>
                  <a:pt x="6513112" y="1695559"/>
                  <a:pt x="6381030" y="1684866"/>
                </a:cubicBezTo>
                <a:cubicBezTo>
                  <a:pt x="6151396" y="1701026"/>
                  <a:pt x="5991376" y="1708785"/>
                  <a:pt x="5886235" y="1684866"/>
                </a:cubicBezTo>
                <a:cubicBezTo>
                  <a:pt x="5781094" y="1660947"/>
                  <a:pt x="5544532" y="1714320"/>
                  <a:pt x="5269436" y="1684866"/>
                </a:cubicBezTo>
                <a:cubicBezTo>
                  <a:pt x="4994340" y="1655412"/>
                  <a:pt x="4706641" y="1713201"/>
                  <a:pt x="4530632" y="1684866"/>
                </a:cubicBezTo>
                <a:cubicBezTo>
                  <a:pt x="4354623" y="1656531"/>
                  <a:pt x="4155832" y="1658327"/>
                  <a:pt x="3974835" y="1684866"/>
                </a:cubicBezTo>
                <a:cubicBezTo>
                  <a:pt x="3793838" y="1711405"/>
                  <a:pt x="3588829" y="1675395"/>
                  <a:pt x="3297033" y="1684866"/>
                </a:cubicBezTo>
                <a:cubicBezTo>
                  <a:pt x="3005237" y="1694337"/>
                  <a:pt x="3009619" y="1681225"/>
                  <a:pt x="2802238" y="1684866"/>
                </a:cubicBezTo>
                <a:cubicBezTo>
                  <a:pt x="2594858" y="1688507"/>
                  <a:pt x="2385675" y="1676201"/>
                  <a:pt x="2002433" y="1684866"/>
                </a:cubicBezTo>
                <a:cubicBezTo>
                  <a:pt x="1619191" y="1693531"/>
                  <a:pt x="1513904" y="1686548"/>
                  <a:pt x="1324631" y="1684866"/>
                </a:cubicBezTo>
                <a:cubicBezTo>
                  <a:pt x="1135358" y="1683184"/>
                  <a:pt x="616281" y="1678926"/>
                  <a:pt x="280817" y="1684866"/>
                </a:cubicBezTo>
                <a:cubicBezTo>
                  <a:pt x="142068" y="1719737"/>
                  <a:pt x="-3288" y="1572587"/>
                  <a:pt x="0" y="1404049"/>
                </a:cubicBezTo>
                <a:cubicBezTo>
                  <a:pt x="-26114" y="1189941"/>
                  <a:pt x="20345" y="1047465"/>
                  <a:pt x="0" y="831201"/>
                </a:cubicBezTo>
                <a:cubicBezTo>
                  <a:pt x="-20345" y="614937"/>
                  <a:pt x="10018" y="546863"/>
                  <a:pt x="0" y="280817"/>
                </a:cubicBezTo>
                <a:close/>
              </a:path>
              <a:path w="6661847" h="1684866" stroke="0" extrusionOk="0">
                <a:moveTo>
                  <a:pt x="0" y="280817"/>
                </a:moveTo>
                <a:cubicBezTo>
                  <a:pt x="-27131" y="108991"/>
                  <a:pt x="116673" y="3398"/>
                  <a:pt x="280817" y="0"/>
                </a:cubicBezTo>
                <a:cubicBezTo>
                  <a:pt x="679189" y="-59"/>
                  <a:pt x="798518" y="-13840"/>
                  <a:pt x="1080623" y="0"/>
                </a:cubicBezTo>
                <a:cubicBezTo>
                  <a:pt x="1362728" y="13840"/>
                  <a:pt x="1407721" y="-16277"/>
                  <a:pt x="1697422" y="0"/>
                </a:cubicBezTo>
                <a:cubicBezTo>
                  <a:pt x="1987123" y="16277"/>
                  <a:pt x="1993767" y="-18530"/>
                  <a:pt x="2253219" y="0"/>
                </a:cubicBezTo>
                <a:cubicBezTo>
                  <a:pt x="2512671" y="18530"/>
                  <a:pt x="2663829" y="-23250"/>
                  <a:pt x="2992023" y="0"/>
                </a:cubicBezTo>
                <a:cubicBezTo>
                  <a:pt x="3320217" y="23250"/>
                  <a:pt x="3326699" y="-6371"/>
                  <a:pt x="3608822" y="0"/>
                </a:cubicBezTo>
                <a:cubicBezTo>
                  <a:pt x="3890945" y="6371"/>
                  <a:pt x="4135092" y="19150"/>
                  <a:pt x="4408628" y="0"/>
                </a:cubicBezTo>
                <a:cubicBezTo>
                  <a:pt x="4682164" y="-19150"/>
                  <a:pt x="4781715" y="19904"/>
                  <a:pt x="4964425" y="0"/>
                </a:cubicBezTo>
                <a:cubicBezTo>
                  <a:pt x="5147135" y="-19904"/>
                  <a:pt x="5438794" y="-32762"/>
                  <a:pt x="5764231" y="0"/>
                </a:cubicBezTo>
                <a:cubicBezTo>
                  <a:pt x="6089668" y="32762"/>
                  <a:pt x="6204086" y="-24101"/>
                  <a:pt x="6381030" y="0"/>
                </a:cubicBezTo>
                <a:cubicBezTo>
                  <a:pt x="6530670" y="-312"/>
                  <a:pt x="6668436" y="107657"/>
                  <a:pt x="6661847" y="280817"/>
                </a:cubicBezTo>
                <a:cubicBezTo>
                  <a:pt x="6653467" y="563851"/>
                  <a:pt x="6676230" y="707146"/>
                  <a:pt x="6661847" y="853665"/>
                </a:cubicBezTo>
                <a:cubicBezTo>
                  <a:pt x="6647464" y="1000184"/>
                  <a:pt x="6681701" y="1131543"/>
                  <a:pt x="6661847" y="1404049"/>
                </a:cubicBezTo>
                <a:cubicBezTo>
                  <a:pt x="6685992" y="1529166"/>
                  <a:pt x="6504074" y="1672477"/>
                  <a:pt x="6381030" y="1684866"/>
                </a:cubicBezTo>
                <a:cubicBezTo>
                  <a:pt x="6190895" y="1669240"/>
                  <a:pt x="5920455" y="1715180"/>
                  <a:pt x="5703229" y="1684866"/>
                </a:cubicBezTo>
                <a:cubicBezTo>
                  <a:pt x="5486003" y="1654552"/>
                  <a:pt x="5175608" y="1666128"/>
                  <a:pt x="4903423" y="1684866"/>
                </a:cubicBezTo>
                <a:cubicBezTo>
                  <a:pt x="4631238" y="1703604"/>
                  <a:pt x="4446644" y="1671087"/>
                  <a:pt x="4225621" y="1684866"/>
                </a:cubicBezTo>
                <a:cubicBezTo>
                  <a:pt x="4004598" y="1698645"/>
                  <a:pt x="3839278" y="1705534"/>
                  <a:pt x="3730826" y="1684866"/>
                </a:cubicBezTo>
                <a:cubicBezTo>
                  <a:pt x="3622374" y="1664198"/>
                  <a:pt x="3307110" y="1659853"/>
                  <a:pt x="3175029" y="1684866"/>
                </a:cubicBezTo>
                <a:cubicBezTo>
                  <a:pt x="3042948" y="1709879"/>
                  <a:pt x="2761164" y="1679608"/>
                  <a:pt x="2375223" y="1684866"/>
                </a:cubicBezTo>
                <a:cubicBezTo>
                  <a:pt x="1989282" y="1690124"/>
                  <a:pt x="1926676" y="1683581"/>
                  <a:pt x="1697422" y="1684866"/>
                </a:cubicBezTo>
                <a:cubicBezTo>
                  <a:pt x="1468168" y="1686151"/>
                  <a:pt x="1308642" y="1665033"/>
                  <a:pt x="1141625" y="1684866"/>
                </a:cubicBezTo>
                <a:cubicBezTo>
                  <a:pt x="974608" y="1704699"/>
                  <a:pt x="635596" y="1679100"/>
                  <a:pt x="280817" y="1684866"/>
                </a:cubicBezTo>
                <a:cubicBezTo>
                  <a:pt x="118429" y="1684453"/>
                  <a:pt x="9354" y="1567193"/>
                  <a:pt x="0" y="1404049"/>
                </a:cubicBezTo>
                <a:cubicBezTo>
                  <a:pt x="24555" y="1148369"/>
                  <a:pt x="-25967" y="970516"/>
                  <a:pt x="0" y="842433"/>
                </a:cubicBezTo>
                <a:cubicBezTo>
                  <a:pt x="25967" y="714350"/>
                  <a:pt x="-9444" y="534371"/>
                  <a:pt x="0" y="280817"/>
                </a:cubicBezTo>
                <a:close/>
              </a:path>
            </a:pathLst>
          </a:custGeom>
          <a:solidFill>
            <a:schemeClr val="bg1">
              <a:alpha val="14954"/>
            </a:schemeClr>
          </a:solidFill>
          <a:ln w="44450">
            <a:solidFill>
              <a:srgbClr val="8FCACE"/>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1E91B81C-27F1-CB91-E095-7EC9B4C8A50D}"/>
              </a:ext>
            </a:extLst>
          </p:cNvPr>
          <p:cNvSpPr/>
          <p:nvPr/>
        </p:nvSpPr>
        <p:spPr>
          <a:xfrm>
            <a:off x="3510455" y="4196840"/>
            <a:ext cx="4750676" cy="1477328"/>
          </a:xfrm>
          <a:custGeom>
            <a:avLst/>
            <a:gdLst>
              <a:gd name="connsiteX0" fmla="*/ 0 w 4750676"/>
              <a:gd name="connsiteY0" fmla="*/ 0 h 1477328"/>
              <a:gd name="connsiteX1" fmla="*/ 688848 w 4750676"/>
              <a:gd name="connsiteY1" fmla="*/ 0 h 1477328"/>
              <a:gd name="connsiteX2" fmla="*/ 1330189 w 4750676"/>
              <a:gd name="connsiteY2" fmla="*/ 0 h 1477328"/>
              <a:gd name="connsiteX3" fmla="*/ 1924024 w 4750676"/>
              <a:gd name="connsiteY3" fmla="*/ 0 h 1477328"/>
              <a:gd name="connsiteX4" fmla="*/ 2517858 w 4750676"/>
              <a:gd name="connsiteY4" fmla="*/ 0 h 1477328"/>
              <a:gd name="connsiteX5" fmla="*/ 3206706 w 4750676"/>
              <a:gd name="connsiteY5" fmla="*/ 0 h 1477328"/>
              <a:gd name="connsiteX6" fmla="*/ 3848048 w 4750676"/>
              <a:gd name="connsiteY6" fmla="*/ 0 h 1477328"/>
              <a:gd name="connsiteX7" fmla="*/ 4750676 w 4750676"/>
              <a:gd name="connsiteY7" fmla="*/ 0 h 1477328"/>
              <a:gd name="connsiteX8" fmla="*/ 4750676 w 4750676"/>
              <a:gd name="connsiteY8" fmla="*/ 477669 h 1477328"/>
              <a:gd name="connsiteX9" fmla="*/ 4750676 w 4750676"/>
              <a:gd name="connsiteY9" fmla="*/ 925792 h 1477328"/>
              <a:gd name="connsiteX10" fmla="*/ 4750676 w 4750676"/>
              <a:gd name="connsiteY10" fmla="*/ 1477328 h 1477328"/>
              <a:gd name="connsiteX11" fmla="*/ 4251855 w 4750676"/>
              <a:gd name="connsiteY11" fmla="*/ 1477328 h 1477328"/>
              <a:gd name="connsiteX12" fmla="*/ 3563007 w 4750676"/>
              <a:gd name="connsiteY12" fmla="*/ 1477328 h 1477328"/>
              <a:gd name="connsiteX13" fmla="*/ 3016679 w 4750676"/>
              <a:gd name="connsiteY13" fmla="*/ 1477328 h 1477328"/>
              <a:gd name="connsiteX14" fmla="*/ 2327831 w 4750676"/>
              <a:gd name="connsiteY14" fmla="*/ 1477328 h 1477328"/>
              <a:gd name="connsiteX15" fmla="*/ 1829010 w 4750676"/>
              <a:gd name="connsiteY15" fmla="*/ 1477328 h 1477328"/>
              <a:gd name="connsiteX16" fmla="*/ 1377696 w 4750676"/>
              <a:gd name="connsiteY16" fmla="*/ 1477328 h 1477328"/>
              <a:gd name="connsiteX17" fmla="*/ 926382 w 4750676"/>
              <a:gd name="connsiteY17" fmla="*/ 1477328 h 1477328"/>
              <a:gd name="connsiteX18" fmla="*/ 0 w 4750676"/>
              <a:gd name="connsiteY18" fmla="*/ 1477328 h 1477328"/>
              <a:gd name="connsiteX19" fmla="*/ 0 w 4750676"/>
              <a:gd name="connsiteY19" fmla="*/ 1029205 h 1477328"/>
              <a:gd name="connsiteX20" fmla="*/ 0 w 4750676"/>
              <a:gd name="connsiteY20" fmla="*/ 507216 h 1477328"/>
              <a:gd name="connsiteX21" fmla="*/ 0 w 4750676"/>
              <a:gd name="connsiteY21"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50676" h="1477328" fill="none" extrusionOk="0">
                <a:moveTo>
                  <a:pt x="0" y="0"/>
                </a:moveTo>
                <a:cubicBezTo>
                  <a:pt x="297068" y="-7820"/>
                  <a:pt x="529536" y="55557"/>
                  <a:pt x="688848" y="0"/>
                </a:cubicBezTo>
                <a:cubicBezTo>
                  <a:pt x="848160" y="-55557"/>
                  <a:pt x="1062347" y="25511"/>
                  <a:pt x="1330189" y="0"/>
                </a:cubicBezTo>
                <a:cubicBezTo>
                  <a:pt x="1598031" y="-25511"/>
                  <a:pt x="1680462" y="26033"/>
                  <a:pt x="1924024" y="0"/>
                </a:cubicBezTo>
                <a:cubicBezTo>
                  <a:pt x="2167587" y="-26033"/>
                  <a:pt x="2276805" y="59067"/>
                  <a:pt x="2517858" y="0"/>
                </a:cubicBezTo>
                <a:cubicBezTo>
                  <a:pt x="2758911" y="-59067"/>
                  <a:pt x="2882302" y="69808"/>
                  <a:pt x="3206706" y="0"/>
                </a:cubicBezTo>
                <a:cubicBezTo>
                  <a:pt x="3531110" y="-69808"/>
                  <a:pt x="3550281" y="62500"/>
                  <a:pt x="3848048" y="0"/>
                </a:cubicBezTo>
                <a:cubicBezTo>
                  <a:pt x="4145815" y="-62500"/>
                  <a:pt x="4470510" y="79736"/>
                  <a:pt x="4750676" y="0"/>
                </a:cubicBezTo>
                <a:cubicBezTo>
                  <a:pt x="4771409" y="116177"/>
                  <a:pt x="4693810" y="360158"/>
                  <a:pt x="4750676" y="477669"/>
                </a:cubicBezTo>
                <a:cubicBezTo>
                  <a:pt x="4807542" y="595180"/>
                  <a:pt x="4708259" y="779549"/>
                  <a:pt x="4750676" y="925792"/>
                </a:cubicBezTo>
                <a:cubicBezTo>
                  <a:pt x="4793093" y="1072035"/>
                  <a:pt x="4747405" y="1247536"/>
                  <a:pt x="4750676" y="1477328"/>
                </a:cubicBezTo>
                <a:cubicBezTo>
                  <a:pt x="4633691" y="1522504"/>
                  <a:pt x="4367030" y="1447881"/>
                  <a:pt x="4251855" y="1477328"/>
                </a:cubicBezTo>
                <a:cubicBezTo>
                  <a:pt x="4136680" y="1506775"/>
                  <a:pt x="3734662" y="1406922"/>
                  <a:pt x="3563007" y="1477328"/>
                </a:cubicBezTo>
                <a:cubicBezTo>
                  <a:pt x="3391352" y="1547734"/>
                  <a:pt x="3210927" y="1438092"/>
                  <a:pt x="3016679" y="1477328"/>
                </a:cubicBezTo>
                <a:cubicBezTo>
                  <a:pt x="2822431" y="1516564"/>
                  <a:pt x="2560820" y="1466090"/>
                  <a:pt x="2327831" y="1477328"/>
                </a:cubicBezTo>
                <a:cubicBezTo>
                  <a:pt x="2094842" y="1488566"/>
                  <a:pt x="2061047" y="1446008"/>
                  <a:pt x="1829010" y="1477328"/>
                </a:cubicBezTo>
                <a:cubicBezTo>
                  <a:pt x="1596973" y="1508648"/>
                  <a:pt x="1559822" y="1439742"/>
                  <a:pt x="1377696" y="1477328"/>
                </a:cubicBezTo>
                <a:cubicBezTo>
                  <a:pt x="1195570" y="1514914"/>
                  <a:pt x="1082083" y="1425982"/>
                  <a:pt x="926382" y="1477328"/>
                </a:cubicBezTo>
                <a:cubicBezTo>
                  <a:pt x="770681" y="1528674"/>
                  <a:pt x="206272" y="1402205"/>
                  <a:pt x="0" y="1477328"/>
                </a:cubicBezTo>
                <a:cubicBezTo>
                  <a:pt x="-21616" y="1316552"/>
                  <a:pt x="32183" y="1203511"/>
                  <a:pt x="0" y="1029205"/>
                </a:cubicBezTo>
                <a:cubicBezTo>
                  <a:pt x="-32183" y="854899"/>
                  <a:pt x="14450" y="622818"/>
                  <a:pt x="0" y="507216"/>
                </a:cubicBezTo>
                <a:cubicBezTo>
                  <a:pt x="-14450" y="391614"/>
                  <a:pt x="42270" y="213521"/>
                  <a:pt x="0" y="0"/>
                </a:cubicBezTo>
                <a:close/>
              </a:path>
              <a:path w="4750676" h="1477328" stroke="0" extrusionOk="0">
                <a:moveTo>
                  <a:pt x="0" y="0"/>
                </a:moveTo>
                <a:cubicBezTo>
                  <a:pt x="255678" y="-18856"/>
                  <a:pt x="276500" y="49861"/>
                  <a:pt x="546328" y="0"/>
                </a:cubicBezTo>
                <a:cubicBezTo>
                  <a:pt x="816156" y="-49861"/>
                  <a:pt x="893000" y="18098"/>
                  <a:pt x="997642" y="0"/>
                </a:cubicBezTo>
                <a:cubicBezTo>
                  <a:pt x="1102284" y="-18098"/>
                  <a:pt x="1360918" y="41938"/>
                  <a:pt x="1686490" y="0"/>
                </a:cubicBezTo>
                <a:cubicBezTo>
                  <a:pt x="2012062" y="-41938"/>
                  <a:pt x="2047810" y="3637"/>
                  <a:pt x="2232818" y="0"/>
                </a:cubicBezTo>
                <a:cubicBezTo>
                  <a:pt x="2417826" y="-3637"/>
                  <a:pt x="2628209" y="50275"/>
                  <a:pt x="2779145" y="0"/>
                </a:cubicBezTo>
                <a:cubicBezTo>
                  <a:pt x="2930081" y="-50275"/>
                  <a:pt x="3137494" y="6299"/>
                  <a:pt x="3467993" y="0"/>
                </a:cubicBezTo>
                <a:cubicBezTo>
                  <a:pt x="3798492" y="-6299"/>
                  <a:pt x="3855086" y="14318"/>
                  <a:pt x="3966814" y="0"/>
                </a:cubicBezTo>
                <a:cubicBezTo>
                  <a:pt x="4078542" y="-14318"/>
                  <a:pt x="4590815" y="29109"/>
                  <a:pt x="4750676" y="0"/>
                </a:cubicBezTo>
                <a:cubicBezTo>
                  <a:pt x="4755273" y="229263"/>
                  <a:pt x="4694434" y="296514"/>
                  <a:pt x="4750676" y="521989"/>
                </a:cubicBezTo>
                <a:cubicBezTo>
                  <a:pt x="4806918" y="747464"/>
                  <a:pt x="4733555" y="848528"/>
                  <a:pt x="4750676" y="984885"/>
                </a:cubicBezTo>
                <a:cubicBezTo>
                  <a:pt x="4767797" y="1121242"/>
                  <a:pt x="4693994" y="1238928"/>
                  <a:pt x="4750676" y="1477328"/>
                </a:cubicBezTo>
                <a:cubicBezTo>
                  <a:pt x="4464914" y="1484421"/>
                  <a:pt x="4280515" y="1435471"/>
                  <a:pt x="4109335" y="1477328"/>
                </a:cubicBezTo>
                <a:cubicBezTo>
                  <a:pt x="3938155" y="1519185"/>
                  <a:pt x="3601179" y="1463906"/>
                  <a:pt x="3420487" y="1477328"/>
                </a:cubicBezTo>
                <a:cubicBezTo>
                  <a:pt x="3239795" y="1490750"/>
                  <a:pt x="2957597" y="1400130"/>
                  <a:pt x="2731639" y="1477328"/>
                </a:cubicBezTo>
                <a:cubicBezTo>
                  <a:pt x="2505681" y="1554526"/>
                  <a:pt x="2374735" y="1448812"/>
                  <a:pt x="2232818" y="1477328"/>
                </a:cubicBezTo>
                <a:cubicBezTo>
                  <a:pt x="2090901" y="1505844"/>
                  <a:pt x="1774335" y="1433797"/>
                  <a:pt x="1638983" y="1477328"/>
                </a:cubicBezTo>
                <a:cubicBezTo>
                  <a:pt x="1503632" y="1520859"/>
                  <a:pt x="1256704" y="1425786"/>
                  <a:pt x="950135" y="1477328"/>
                </a:cubicBezTo>
                <a:cubicBezTo>
                  <a:pt x="643566" y="1528870"/>
                  <a:pt x="255088" y="1466873"/>
                  <a:pt x="0" y="1477328"/>
                </a:cubicBezTo>
                <a:cubicBezTo>
                  <a:pt x="-30539" y="1269635"/>
                  <a:pt x="40770" y="1152372"/>
                  <a:pt x="0" y="1029205"/>
                </a:cubicBezTo>
                <a:cubicBezTo>
                  <a:pt x="-40770" y="906038"/>
                  <a:pt x="34596" y="780406"/>
                  <a:pt x="0" y="566309"/>
                </a:cubicBezTo>
                <a:cubicBezTo>
                  <a:pt x="-34596" y="352212"/>
                  <a:pt x="39633" y="145311"/>
                  <a:pt x="0" y="0"/>
                </a:cubicBezTo>
                <a:close/>
              </a:path>
            </a:pathLst>
          </a:custGeom>
          <a:solidFill>
            <a:srgbClr val="8FCACE">
              <a:alpha val="34000"/>
            </a:srgbClr>
          </a:solidFill>
          <a:ln w="25400">
            <a:solidFill>
              <a:schemeClr val="bg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a:extLst>
              <a:ext uri="{FF2B5EF4-FFF2-40B4-BE49-F238E27FC236}">
                <a16:creationId xmlns:a16="http://schemas.microsoft.com/office/drawing/2014/main" id="{AEE74A04-A6E4-D99A-5D19-088B5364BC70}"/>
              </a:ext>
            </a:extLst>
          </p:cNvPr>
          <p:cNvSpPr txBox="1"/>
          <p:nvPr/>
        </p:nvSpPr>
        <p:spPr>
          <a:xfrm>
            <a:off x="3541985" y="4348654"/>
            <a:ext cx="4625356" cy="1477328"/>
          </a:xfrm>
          <a:prstGeom prst="rect">
            <a:avLst/>
          </a:prstGeom>
          <a:noFill/>
        </p:spPr>
        <p:txBody>
          <a:bodyPr wrap="square" rtlCol="0">
            <a:spAutoFit/>
          </a:bodyPr>
          <a:lstStyle/>
          <a:p>
            <a:pPr algn="ctr"/>
            <a:r>
              <a:rPr lang="fr-FR" sz="1800" b="1" dirty="0">
                <a:latin typeface="Tw Cen MT"/>
                <a:ea typeface="+mn-lt"/>
                <a:cs typeface="+mn-lt"/>
              </a:rPr>
              <a:t>Harcèlement sexuel. </a:t>
            </a:r>
            <a:r>
              <a:rPr lang="fr-FR" sz="1800" dirty="0">
                <a:latin typeface="Tw Cen MT"/>
                <a:ea typeface="+mn-lt"/>
                <a:cs typeface="+mn-lt"/>
              </a:rPr>
              <a:t>Ici on retrouve la condition selon laquelle un tel comportement est utilisé comme base d’une décision affectant les droits de la personne au travail.</a:t>
            </a:r>
          </a:p>
          <a:p>
            <a:pPr algn="ctr"/>
            <a:endParaRPr lang="fr-FR" sz="1800" dirty="0">
              <a:latin typeface="Tw Cen MT"/>
              <a:ea typeface="+mn-lt"/>
              <a:cs typeface="+mn-lt"/>
            </a:endParaRPr>
          </a:p>
        </p:txBody>
      </p:sp>
      <p:pic>
        <p:nvPicPr>
          <p:cNvPr id="13" name="Graphique 12" descr="Case cochée avec un remplissage uni">
            <a:extLst>
              <a:ext uri="{FF2B5EF4-FFF2-40B4-BE49-F238E27FC236}">
                <a16:creationId xmlns:a16="http://schemas.microsoft.com/office/drawing/2014/main" id="{BE42F0AA-F1D3-0E70-28FC-FFBD3C2C32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06869" y="4226328"/>
            <a:ext cx="914400" cy="914400"/>
          </a:xfrm>
          <a:prstGeom prst="rect">
            <a:avLst/>
          </a:prstGeom>
        </p:spPr>
      </p:pic>
      <p:sp>
        <p:nvSpPr>
          <p:cNvPr id="15" name="ZoneTexte 14">
            <a:extLst>
              <a:ext uri="{FF2B5EF4-FFF2-40B4-BE49-F238E27FC236}">
                <a16:creationId xmlns:a16="http://schemas.microsoft.com/office/drawing/2014/main" id="{C7A3D472-EF00-FFA6-DEB1-A858AC3734C3}"/>
              </a:ext>
            </a:extLst>
          </p:cNvPr>
          <p:cNvSpPr txBox="1"/>
          <p:nvPr/>
        </p:nvSpPr>
        <p:spPr>
          <a:xfrm>
            <a:off x="1460102" y="1795034"/>
            <a:ext cx="6321117" cy="2308324"/>
          </a:xfrm>
          <a:prstGeom prst="rect">
            <a:avLst/>
          </a:prstGeom>
          <a:noFill/>
        </p:spPr>
        <p:txBody>
          <a:bodyPr wrap="square" rtlCol="0">
            <a:spAutoFit/>
          </a:bodyPr>
          <a:lstStyle/>
          <a:p>
            <a:pPr algn="ctr"/>
            <a:r>
              <a:rPr lang="fr-FR" sz="2400" dirty="0">
                <a:solidFill>
                  <a:srgbClr val="44546A"/>
                </a:solidFill>
                <a:latin typeface="Tw Cen MT"/>
                <a:ea typeface="+mn-lt"/>
                <a:cs typeface="+mn-lt"/>
              </a:rPr>
              <a:t>La cheffe de mission a proposé à J. une seule fois </a:t>
            </a:r>
          </a:p>
          <a:p>
            <a:pPr algn="ctr"/>
            <a:r>
              <a:rPr lang="fr-FR" sz="2400" dirty="0">
                <a:solidFill>
                  <a:srgbClr val="44546A"/>
                </a:solidFill>
                <a:latin typeface="Tw Cen MT"/>
                <a:ea typeface="+mn-lt"/>
                <a:cs typeface="+mn-lt"/>
              </a:rPr>
              <a:t>une promotion en échange d’un « dîner » </a:t>
            </a:r>
          </a:p>
          <a:p>
            <a:pPr algn="ctr"/>
            <a:r>
              <a:rPr lang="fr-FR" sz="2400" dirty="0">
                <a:solidFill>
                  <a:srgbClr val="44546A"/>
                </a:solidFill>
                <a:latin typeface="Tw Cen MT"/>
                <a:ea typeface="+mn-lt"/>
                <a:cs typeface="+mn-lt"/>
              </a:rPr>
              <a:t>en tête à tête chez elle.</a:t>
            </a:r>
          </a:p>
          <a:p>
            <a:pPr algn="ctr"/>
            <a:endParaRPr lang="fr-FR" sz="2400" dirty="0">
              <a:solidFill>
                <a:srgbClr val="44546A"/>
              </a:solidFill>
              <a:latin typeface="Tw Cen MT"/>
              <a:ea typeface="+mn-lt"/>
              <a:cs typeface="+mn-lt"/>
            </a:endParaRPr>
          </a:p>
          <a:p>
            <a:pPr algn="ctr"/>
            <a:endParaRPr lang="fr-FR" sz="2400" dirty="0">
              <a:solidFill>
                <a:srgbClr val="44546A"/>
              </a:solidFill>
              <a:latin typeface="Tw Cen MT"/>
              <a:ea typeface="+mn-lt"/>
              <a:cs typeface="+mn-lt"/>
            </a:endParaRPr>
          </a:p>
          <a:p>
            <a:pPr algn="ctr"/>
            <a:endParaRPr lang="fr-FR" sz="2400" dirty="0">
              <a:solidFill>
                <a:srgbClr val="44546A"/>
              </a:solidFill>
              <a:latin typeface="Tw Cen MT"/>
              <a:ea typeface="+mn-lt"/>
              <a:cs typeface="+mn-lt"/>
            </a:endParaRPr>
          </a:p>
        </p:txBody>
      </p:sp>
    </p:spTree>
    <p:extLst>
      <p:ext uri="{BB962C8B-B14F-4D97-AF65-F5344CB8AC3E}">
        <p14:creationId xmlns:p14="http://schemas.microsoft.com/office/powerpoint/2010/main" val="3374566818"/>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Espace réservé du contenu 8">
            <a:extLst>
              <a:ext uri="{FF2B5EF4-FFF2-40B4-BE49-F238E27FC236}">
                <a16:creationId xmlns:a16="http://schemas.microsoft.com/office/drawing/2014/main" id="{7EF5A98D-A116-910C-C86C-227F42E1A0F4}"/>
              </a:ext>
            </a:extLst>
          </p:cNvPr>
          <p:cNvSpPr>
            <a:spLocks noGrp="1"/>
          </p:cNvSpPr>
          <p:nvPr>
            <p:ph idx="1"/>
          </p:nvPr>
        </p:nvSpPr>
        <p:spPr>
          <a:xfrm>
            <a:off x="1065971" y="2324099"/>
            <a:ext cx="7630767" cy="2652381"/>
          </a:xfrm>
        </p:spPr>
        <p:txBody>
          <a:bodyPr>
            <a:normAutofit/>
          </a:bodyPr>
          <a:lstStyle/>
          <a:p>
            <a:pPr marL="0" indent="0">
              <a:buNone/>
            </a:pPr>
            <a:endParaRPr lang="fr-FR" sz="2000" dirty="0">
              <a:solidFill>
                <a:srgbClr val="1F2D29"/>
              </a:solidFill>
              <a:latin typeface="Tw Cen MT"/>
              <a:ea typeface="+mn-lt"/>
              <a:cs typeface="+mn-lt"/>
            </a:endParaRPr>
          </a:p>
          <a:p>
            <a:pPr marL="0" indent="0">
              <a:buNone/>
            </a:pPr>
            <a:r>
              <a:rPr lang="fr-FR" sz="2000" b="1" i="1" dirty="0">
                <a:solidFill>
                  <a:srgbClr val="82B99A"/>
                </a:solidFill>
                <a:latin typeface="Tw Cen MT"/>
                <a:cs typeface="Calibri"/>
              </a:rPr>
              <a:t> 	 </a:t>
            </a:r>
            <a:r>
              <a:rPr lang="fr-FR" sz="2000" b="1" i="1" dirty="0">
                <a:solidFill>
                  <a:srgbClr val="82B99A"/>
                </a:solidFill>
                <a:latin typeface="Tw Cen MT"/>
                <a:cs typeface="Calibri"/>
                <a:hlinkClick r:id="rId2">
                  <a:extLst>
                    <a:ext uri="{A12FA001-AC4F-418D-AE19-62706E023703}">
                      <ahyp:hlinkClr xmlns:ahyp="http://schemas.microsoft.com/office/drawing/2018/hyperlinkcolor" val="tx"/>
                    </a:ext>
                  </a:extLst>
                </a:hlinkClick>
              </a:rPr>
              <a:t>Art 372. du code pénal luxembourgeois</a:t>
            </a:r>
            <a:br>
              <a:rPr lang="fr-FR" sz="2000" b="1" i="1" dirty="0">
                <a:solidFill>
                  <a:srgbClr val="82B99A"/>
                </a:solidFill>
                <a:latin typeface="Tw Cen MT"/>
                <a:cs typeface="Calibri"/>
              </a:rPr>
            </a:br>
            <a:endParaRPr lang="fr-FR" sz="2000" b="1" i="1" dirty="0">
              <a:solidFill>
                <a:srgbClr val="82B99A"/>
              </a:solidFill>
              <a:latin typeface="Tw Cen MT"/>
              <a:cs typeface="Calibri"/>
            </a:endParaRPr>
          </a:p>
          <a:p>
            <a:pPr marL="0" indent="0">
              <a:buNone/>
            </a:pPr>
            <a:r>
              <a:rPr lang="fr-FR" sz="2000" dirty="0">
                <a:latin typeface="Tw Cen MT"/>
                <a:ea typeface="+mn-lt"/>
                <a:cs typeface="+mn-lt"/>
              </a:rPr>
              <a:t>« L’atteinte à l’intégrité sexuelle consiste à accomplir un acte à caractère sexuel sur une personne qui n’y consent pas, avec ou sans l’aide d’un tiers qui n’y consent pas, ou à faire exécuter un acte à caractère sexuel par une personne qui n’y consent pas</a:t>
            </a:r>
            <a:r>
              <a:rPr lang="fr-FR" sz="2000" dirty="0">
                <a:solidFill>
                  <a:schemeClr val="tx2"/>
                </a:solidFill>
                <a:latin typeface="Tw Cen MT"/>
                <a:ea typeface="+mn-lt"/>
                <a:cs typeface="+mn-lt"/>
              </a:rPr>
              <a:t>…</a:t>
            </a:r>
            <a:r>
              <a:rPr lang="fr-FR" sz="2000" dirty="0">
                <a:latin typeface="Tw Cen MT"/>
                <a:ea typeface="+mn-lt"/>
                <a:cs typeface="+mn-lt"/>
              </a:rPr>
              <a:t> »</a:t>
            </a:r>
            <a:endParaRPr lang="en-US" sz="2000" dirty="0">
              <a:solidFill>
                <a:schemeClr val="tx2"/>
              </a:solidFill>
              <a:latin typeface="Tw Cen MT"/>
              <a:ea typeface="+mn-lt"/>
              <a:cs typeface="+mn-lt"/>
            </a:endParaRPr>
          </a:p>
        </p:txBody>
      </p:sp>
      <p:graphicFrame>
        <p:nvGraphicFramePr>
          <p:cNvPr id="11" name="Diagramme 10">
            <a:extLst>
              <a:ext uri="{FF2B5EF4-FFF2-40B4-BE49-F238E27FC236}">
                <a16:creationId xmlns:a16="http://schemas.microsoft.com/office/drawing/2014/main" id="{240B2C89-D3A3-A1D9-43EF-EF4B5D60ABCD}"/>
              </a:ext>
            </a:extLst>
          </p:cNvPr>
          <p:cNvGraphicFramePr/>
          <p:nvPr>
            <p:extLst>
              <p:ext uri="{D42A27DB-BD31-4B8C-83A1-F6EECF244321}">
                <p14:modId xmlns:p14="http://schemas.microsoft.com/office/powerpoint/2010/main" val="1491021134"/>
              </p:ext>
            </p:extLst>
          </p:nvPr>
        </p:nvGraphicFramePr>
        <p:xfrm>
          <a:off x="6621517" y="4666594"/>
          <a:ext cx="2039007" cy="1851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re 7">
            <a:extLst>
              <a:ext uri="{FF2B5EF4-FFF2-40B4-BE49-F238E27FC236}">
                <a16:creationId xmlns:a16="http://schemas.microsoft.com/office/drawing/2014/main" id="{02ED08DE-C15B-5C26-7F92-87F6793D8092}"/>
              </a:ext>
            </a:extLst>
          </p:cNvPr>
          <p:cNvSpPr txBox="1">
            <a:spLocks/>
          </p:cNvSpPr>
          <p:nvPr/>
        </p:nvSpPr>
        <p:spPr>
          <a:xfrm>
            <a:off x="1187141" y="1357586"/>
            <a:ext cx="7036904"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r>
              <a:rPr lang="fr-FR" sz="2800" b="1" cap="small" dirty="0">
                <a:solidFill>
                  <a:srgbClr val="44546A"/>
                </a:solidFill>
                <a:latin typeface="Tw Cen MT"/>
                <a:ea typeface="+mn-lt"/>
                <a:cs typeface="+mn-lt"/>
              </a:rPr>
              <a:t>Atteinte à l’intégrité sexuelle</a:t>
            </a:r>
            <a:endParaRPr lang="en-US" sz="2800" b="1" dirty="0">
              <a:solidFill>
                <a:srgbClr val="44546A"/>
              </a:solidFill>
              <a:latin typeface="Tw Cen MT"/>
            </a:endParaRPr>
          </a:p>
        </p:txBody>
      </p:sp>
      <p:pic>
        <p:nvPicPr>
          <p:cNvPr id="13" name="Graphique 12" descr="Livre fermé avec un remplissage uni">
            <a:extLst>
              <a:ext uri="{FF2B5EF4-FFF2-40B4-BE49-F238E27FC236}">
                <a16:creationId xmlns:a16="http://schemas.microsoft.com/office/drawing/2014/main" id="{FD70B6F7-A295-26A5-BFB8-7137C6BAB0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92924" y="2609125"/>
            <a:ext cx="551793" cy="551793"/>
          </a:xfrm>
          <a:prstGeom prst="rect">
            <a:avLst/>
          </a:prstGeom>
        </p:spPr>
      </p:pic>
    </p:spTree>
    <p:extLst>
      <p:ext uri="{BB962C8B-B14F-4D97-AF65-F5344CB8AC3E}">
        <p14:creationId xmlns:p14="http://schemas.microsoft.com/office/powerpoint/2010/main" val="426578409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4">
            <a:extLst>
              <a:ext uri="{FF2B5EF4-FFF2-40B4-BE49-F238E27FC236}">
                <a16:creationId xmlns:a16="http://schemas.microsoft.com/office/drawing/2014/main" id="{2AE8F2E6-B771-BBE9-275A-CB142635AF03}"/>
              </a:ext>
            </a:extLst>
          </p:cNvPr>
          <p:cNvSpPr txBox="1"/>
          <p:nvPr/>
        </p:nvSpPr>
        <p:spPr>
          <a:xfrm>
            <a:off x="1412723" y="1354665"/>
            <a:ext cx="73974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cap="small" dirty="0">
                <a:solidFill>
                  <a:srgbClr val="44546A"/>
                </a:solidFill>
                <a:latin typeface="Tw Cen MT"/>
                <a:ea typeface="+mn-lt"/>
                <a:cs typeface="+mn-lt"/>
              </a:rPr>
              <a:t>Comment pouvez-vous qualifier cette situation ?</a:t>
            </a:r>
            <a:endParaRPr lang="en-US" sz="2400" b="1" dirty="0">
              <a:solidFill>
                <a:srgbClr val="44546A"/>
              </a:solidFill>
              <a:latin typeface="Tw Cen MT"/>
            </a:endParaRPr>
          </a:p>
        </p:txBody>
      </p:sp>
      <p:grpSp>
        <p:nvGrpSpPr>
          <p:cNvPr id="12" name="Groupe 11">
            <a:extLst>
              <a:ext uri="{FF2B5EF4-FFF2-40B4-BE49-F238E27FC236}">
                <a16:creationId xmlns:a16="http://schemas.microsoft.com/office/drawing/2014/main" id="{D994FD65-0715-F649-C406-A55CF36A89BC}"/>
              </a:ext>
            </a:extLst>
          </p:cNvPr>
          <p:cNvGrpSpPr/>
          <p:nvPr/>
        </p:nvGrpSpPr>
        <p:grpSpPr>
          <a:xfrm>
            <a:off x="1255068" y="2717366"/>
            <a:ext cx="7129576" cy="2785969"/>
            <a:chOff x="561358" y="1282863"/>
            <a:chExt cx="7129576" cy="2615935"/>
          </a:xfrm>
        </p:grpSpPr>
        <p:grpSp>
          <p:nvGrpSpPr>
            <p:cNvPr id="13" name="Groupe 12">
              <a:extLst>
                <a:ext uri="{FF2B5EF4-FFF2-40B4-BE49-F238E27FC236}">
                  <a16:creationId xmlns:a16="http://schemas.microsoft.com/office/drawing/2014/main" id="{ED587A3C-1049-F2F8-4EC7-973FB21D5D84}"/>
                </a:ext>
              </a:extLst>
            </p:cNvPr>
            <p:cNvGrpSpPr/>
            <p:nvPr/>
          </p:nvGrpSpPr>
          <p:grpSpPr>
            <a:xfrm>
              <a:off x="795223" y="1282863"/>
              <a:ext cx="6661847" cy="2340497"/>
              <a:chOff x="795223" y="1282863"/>
              <a:chExt cx="6661847" cy="2340497"/>
            </a:xfrm>
          </p:grpSpPr>
          <p:sp>
            <p:nvSpPr>
              <p:cNvPr id="15" name="Triangle 14">
                <a:extLst>
                  <a:ext uri="{FF2B5EF4-FFF2-40B4-BE49-F238E27FC236}">
                    <a16:creationId xmlns:a16="http://schemas.microsoft.com/office/drawing/2014/main" id="{ACF1C65A-DDAB-D6CD-FCCD-D429BA61A2C0}"/>
                  </a:ext>
                </a:extLst>
              </p:cNvPr>
              <p:cNvSpPr/>
              <p:nvPr/>
            </p:nvSpPr>
            <p:spPr>
              <a:xfrm rot="10800000">
                <a:off x="1404822" y="3068064"/>
                <a:ext cx="578069" cy="555296"/>
              </a:xfrm>
              <a:prstGeom prst="triangle">
                <a:avLst>
                  <a:gd name="adj" fmla="val 48182"/>
                </a:avLst>
              </a:prstGeom>
              <a:solidFill>
                <a:srgbClr val="8FCA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 coins arrondis 15">
                <a:extLst>
                  <a:ext uri="{FF2B5EF4-FFF2-40B4-BE49-F238E27FC236}">
                    <a16:creationId xmlns:a16="http://schemas.microsoft.com/office/drawing/2014/main" id="{AE3A7FB5-DDA7-4045-0F61-BD83EE670B3E}"/>
                  </a:ext>
                </a:extLst>
              </p:cNvPr>
              <p:cNvSpPr/>
              <p:nvPr/>
            </p:nvSpPr>
            <p:spPr>
              <a:xfrm>
                <a:off x="795223" y="1282863"/>
                <a:ext cx="6661847" cy="1907998"/>
              </a:xfrm>
              <a:custGeom>
                <a:avLst/>
                <a:gdLst>
                  <a:gd name="connsiteX0" fmla="*/ 0 w 6661847"/>
                  <a:gd name="connsiteY0" fmla="*/ 318006 h 1907998"/>
                  <a:gd name="connsiteX1" fmla="*/ 318006 w 6661847"/>
                  <a:gd name="connsiteY1" fmla="*/ 0 h 1907998"/>
                  <a:gd name="connsiteX2" fmla="*/ 927285 w 6661847"/>
                  <a:gd name="connsiteY2" fmla="*/ 0 h 1907998"/>
                  <a:gd name="connsiteX3" fmla="*/ 1416047 w 6661847"/>
                  <a:gd name="connsiteY3" fmla="*/ 0 h 1907998"/>
                  <a:gd name="connsiteX4" fmla="*/ 2145843 w 6661847"/>
                  <a:gd name="connsiteY4" fmla="*/ 0 h 1907998"/>
                  <a:gd name="connsiteX5" fmla="*/ 2694863 w 6661847"/>
                  <a:gd name="connsiteY5" fmla="*/ 0 h 1907998"/>
                  <a:gd name="connsiteX6" fmla="*/ 3183625 w 6661847"/>
                  <a:gd name="connsiteY6" fmla="*/ 0 h 1907998"/>
                  <a:gd name="connsiteX7" fmla="*/ 3732646 w 6661847"/>
                  <a:gd name="connsiteY7" fmla="*/ 0 h 1907998"/>
                  <a:gd name="connsiteX8" fmla="*/ 4462441 w 6661847"/>
                  <a:gd name="connsiteY8" fmla="*/ 0 h 1907998"/>
                  <a:gd name="connsiteX9" fmla="*/ 5011462 w 6661847"/>
                  <a:gd name="connsiteY9" fmla="*/ 0 h 1907998"/>
                  <a:gd name="connsiteX10" fmla="*/ 5500224 w 6661847"/>
                  <a:gd name="connsiteY10" fmla="*/ 0 h 1907998"/>
                  <a:gd name="connsiteX11" fmla="*/ 6343841 w 6661847"/>
                  <a:gd name="connsiteY11" fmla="*/ 0 h 1907998"/>
                  <a:gd name="connsiteX12" fmla="*/ 6661847 w 6661847"/>
                  <a:gd name="connsiteY12" fmla="*/ 318006 h 1907998"/>
                  <a:gd name="connsiteX13" fmla="*/ 6661847 w 6661847"/>
                  <a:gd name="connsiteY13" fmla="*/ 915839 h 1907998"/>
                  <a:gd name="connsiteX14" fmla="*/ 6661847 w 6661847"/>
                  <a:gd name="connsiteY14" fmla="*/ 1589992 h 1907998"/>
                  <a:gd name="connsiteX15" fmla="*/ 6343841 w 6661847"/>
                  <a:gd name="connsiteY15" fmla="*/ 1907998 h 1907998"/>
                  <a:gd name="connsiteX16" fmla="*/ 5855079 w 6661847"/>
                  <a:gd name="connsiteY16" fmla="*/ 1907998 h 1907998"/>
                  <a:gd name="connsiteX17" fmla="*/ 5245800 w 6661847"/>
                  <a:gd name="connsiteY17" fmla="*/ 1907998 h 1907998"/>
                  <a:gd name="connsiteX18" fmla="*/ 4516004 w 6661847"/>
                  <a:gd name="connsiteY18" fmla="*/ 1907998 h 1907998"/>
                  <a:gd name="connsiteX19" fmla="*/ 3966984 w 6661847"/>
                  <a:gd name="connsiteY19" fmla="*/ 1907998 h 1907998"/>
                  <a:gd name="connsiteX20" fmla="*/ 3297447 w 6661847"/>
                  <a:gd name="connsiteY20" fmla="*/ 1907998 h 1907998"/>
                  <a:gd name="connsiteX21" fmla="*/ 2808684 w 6661847"/>
                  <a:gd name="connsiteY21" fmla="*/ 1907998 h 1907998"/>
                  <a:gd name="connsiteX22" fmla="*/ 2018631 w 6661847"/>
                  <a:gd name="connsiteY22" fmla="*/ 1907998 h 1907998"/>
                  <a:gd name="connsiteX23" fmla="*/ 1349093 w 6661847"/>
                  <a:gd name="connsiteY23" fmla="*/ 1907998 h 1907998"/>
                  <a:gd name="connsiteX24" fmla="*/ 318006 w 6661847"/>
                  <a:gd name="connsiteY24" fmla="*/ 1907998 h 1907998"/>
                  <a:gd name="connsiteX25" fmla="*/ 0 w 6661847"/>
                  <a:gd name="connsiteY25" fmla="*/ 1589992 h 1907998"/>
                  <a:gd name="connsiteX26" fmla="*/ 0 w 6661847"/>
                  <a:gd name="connsiteY26" fmla="*/ 941279 h 1907998"/>
                  <a:gd name="connsiteX27" fmla="*/ 0 w 6661847"/>
                  <a:gd name="connsiteY27" fmla="*/ 318006 h 19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1847" h="1907998" fill="none" extrusionOk="0">
                    <a:moveTo>
                      <a:pt x="0" y="318006"/>
                    </a:moveTo>
                    <a:cubicBezTo>
                      <a:pt x="-1687" y="107376"/>
                      <a:pt x="168937" y="16733"/>
                      <a:pt x="318006" y="0"/>
                    </a:cubicBezTo>
                    <a:cubicBezTo>
                      <a:pt x="568281" y="-7799"/>
                      <a:pt x="728766" y="29610"/>
                      <a:pt x="927285" y="0"/>
                    </a:cubicBezTo>
                    <a:cubicBezTo>
                      <a:pt x="1125804" y="-29610"/>
                      <a:pt x="1205977" y="8808"/>
                      <a:pt x="1416047" y="0"/>
                    </a:cubicBezTo>
                    <a:cubicBezTo>
                      <a:pt x="1626117" y="-8808"/>
                      <a:pt x="1952568" y="1890"/>
                      <a:pt x="2145843" y="0"/>
                    </a:cubicBezTo>
                    <a:cubicBezTo>
                      <a:pt x="2339118" y="-1890"/>
                      <a:pt x="2480062" y="-8835"/>
                      <a:pt x="2694863" y="0"/>
                    </a:cubicBezTo>
                    <a:cubicBezTo>
                      <a:pt x="2909664" y="8835"/>
                      <a:pt x="2998416" y="21348"/>
                      <a:pt x="3183625" y="0"/>
                    </a:cubicBezTo>
                    <a:cubicBezTo>
                      <a:pt x="3368834" y="-21348"/>
                      <a:pt x="3492844" y="-13625"/>
                      <a:pt x="3732646" y="0"/>
                    </a:cubicBezTo>
                    <a:cubicBezTo>
                      <a:pt x="3972448" y="13625"/>
                      <a:pt x="4172307" y="-3440"/>
                      <a:pt x="4462441" y="0"/>
                    </a:cubicBezTo>
                    <a:cubicBezTo>
                      <a:pt x="4752576" y="3440"/>
                      <a:pt x="4822993" y="15538"/>
                      <a:pt x="5011462" y="0"/>
                    </a:cubicBezTo>
                    <a:cubicBezTo>
                      <a:pt x="5199931" y="-15538"/>
                      <a:pt x="5380789" y="-9206"/>
                      <a:pt x="5500224" y="0"/>
                    </a:cubicBezTo>
                    <a:cubicBezTo>
                      <a:pt x="5619659" y="9206"/>
                      <a:pt x="6109445" y="-38852"/>
                      <a:pt x="6343841" y="0"/>
                    </a:cubicBezTo>
                    <a:cubicBezTo>
                      <a:pt x="6533776" y="34965"/>
                      <a:pt x="6680114" y="160447"/>
                      <a:pt x="6661847" y="318006"/>
                    </a:cubicBezTo>
                    <a:cubicBezTo>
                      <a:pt x="6675275" y="604719"/>
                      <a:pt x="6659841" y="711931"/>
                      <a:pt x="6661847" y="915839"/>
                    </a:cubicBezTo>
                    <a:cubicBezTo>
                      <a:pt x="6663853" y="1119747"/>
                      <a:pt x="6681794" y="1410968"/>
                      <a:pt x="6661847" y="1589992"/>
                    </a:cubicBezTo>
                    <a:cubicBezTo>
                      <a:pt x="6643885" y="1733538"/>
                      <a:pt x="6489242" y="1922047"/>
                      <a:pt x="6343841" y="1907998"/>
                    </a:cubicBezTo>
                    <a:cubicBezTo>
                      <a:pt x="6222686" y="1911000"/>
                      <a:pt x="6042370" y="1890690"/>
                      <a:pt x="5855079" y="1907998"/>
                    </a:cubicBezTo>
                    <a:cubicBezTo>
                      <a:pt x="5667788" y="1925306"/>
                      <a:pt x="5389601" y="1919691"/>
                      <a:pt x="5245800" y="1907998"/>
                    </a:cubicBezTo>
                    <a:cubicBezTo>
                      <a:pt x="5101999" y="1896305"/>
                      <a:pt x="4854010" y="1887171"/>
                      <a:pt x="4516004" y="1907998"/>
                    </a:cubicBezTo>
                    <a:cubicBezTo>
                      <a:pt x="4177998" y="1928825"/>
                      <a:pt x="4159692" y="1934329"/>
                      <a:pt x="3966984" y="1907998"/>
                    </a:cubicBezTo>
                    <a:cubicBezTo>
                      <a:pt x="3774276" y="1881667"/>
                      <a:pt x="3513912" y="1906106"/>
                      <a:pt x="3297447" y="1907998"/>
                    </a:cubicBezTo>
                    <a:cubicBezTo>
                      <a:pt x="3080982" y="1909890"/>
                      <a:pt x="2990120" y="1891156"/>
                      <a:pt x="2808684" y="1907998"/>
                    </a:cubicBezTo>
                    <a:cubicBezTo>
                      <a:pt x="2627248" y="1924840"/>
                      <a:pt x="2395544" y="1877257"/>
                      <a:pt x="2018631" y="1907998"/>
                    </a:cubicBezTo>
                    <a:cubicBezTo>
                      <a:pt x="1641718" y="1938739"/>
                      <a:pt x="1573116" y="1932899"/>
                      <a:pt x="1349093" y="1907998"/>
                    </a:cubicBezTo>
                    <a:cubicBezTo>
                      <a:pt x="1125070" y="1883097"/>
                      <a:pt x="742645" y="1859152"/>
                      <a:pt x="318006" y="1907998"/>
                    </a:cubicBezTo>
                    <a:cubicBezTo>
                      <a:pt x="159416" y="1944358"/>
                      <a:pt x="-1502" y="1771766"/>
                      <a:pt x="0" y="1589992"/>
                    </a:cubicBezTo>
                    <a:cubicBezTo>
                      <a:pt x="-31855" y="1277588"/>
                      <a:pt x="11492" y="1164739"/>
                      <a:pt x="0" y="941279"/>
                    </a:cubicBezTo>
                    <a:cubicBezTo>
                      <a:pt x="-11492" y="717819"/>
                      <a:pt x="-8608" y="508999"/>
                      <a:pt x="0" y="318006"/>
                    </a:cubicBezTo>
                    <a:close/>
                  </a:path>
                  <a:path w="6661847" h="1907998" stroke="0" extrusionOk="0">
                    <a:moveTo>
                      <a:pt x="0" y="318006"/>
                    </a:moveTo>
                    <a:cubicBezTo>
                      <a:pt x="-8163" y="137341"/>
                      <a:pt x="110151" y="12094"/>
                      <a:pt x="318006" y="0"/>
                    </a:cubicBezTo>
                    <a:cubicBezTo>
                      <a:pt x="673522" y="-735"/>
                      <a:pt x="947210" y="38580"/>
                      <a:pt x="1108060" y="0"/>
                    </a:cubicBezTo>
                    <a:cubicBezTo>
                      <a:pt x="1268910" y="-38580"/>
                      <a:pt x="1512887" y="3511"/>
                      <a:pt x="1717339" y="0"/>
                    </a:cubicBezTo>
                    <a:cubicBezTo>
                      <a:pt x="1921791" y="-3511"/>
                      <a:pt x="2140414" y="-13951"/>
                      <a:pt x="2266359" y="0"/>
                    </a:cubicBezTo>
                    <a:cubicBezTo>
                      <a:pt x="2392304" y="13951"/>
                      <a:pt x="2800911" y="-7492"/>
                      <a:pt x="2996155" y="0"/>
                    </a:cubicBezTo>
                    <a:cubicBezTo>
                      <a:pt x="3191399" y="7492"/>
                      <a:pt x="3376230" y="41"/>
                      <a:pt x="3605434" y="0"/>
                    </a:cubicBezTo>
                    <a:cubicBezTo>
                      <a:pt x="3834638" y="-41"/>
                      <a:pt x="4170978" y="8286"/>
                      <a:pt x="4395488" y="0"/>
                    </a:cubicBezTo>
                    <a:cubicBezTo>
                      <a:pt x="4619998" y="-8286"/>
                      <a:pt x="4724447" y="-600"/>
                      <a:pt x="4944508" y="0"/>
                    </a:cubicBezTo>
                    <a:cubicBezTo>
                      <a:pt x="5164569" y="600"/>
                      <a:pt x="5497012" y="6199"/>
                      <a:pt x="5734562" y="0"/>
                    </a:cubicBezTo>
                    <a:cubicBezTo>
                      <a:pt x="5972112" y="-6199"/>
                      <a:pt x="6078386" y="3990"/>
                      <a:pt x="6343841" y="0"/>
                    </a:cubicBezTo>
                    <a:cubicBezTo>
                      <a:pt x="6486782" y="-1870"/>
                      <a:pt x="6663871" y="136824"/>
                      <a:pt x="6661847" y="318006"/>
                    </a:cubicBezTo>
                    <a:cubicBezTo>
                      <a:pt x="6688238" y="502949"/>
                      <a:pt x="6654717" y="665214"/>
                      <a:pt x="6661847" y="966719"/>
                    </a:cubicBezTo>
                    <a:cubicBezTo>
                      <a:pt x="6668977" y="1268224"/>
                      <a:pt x="6681634" y="1435339"/>
                      <a:pt x="6661847" y="1589992"/>
                    </a:cubicBezTo>
                    <a:cubicBezTo>
                      <a:pt x="6682282" y="1740254"/>
                      <a:pt x="6504689" y="1902284"/>
                      <a:pt x="6343841" y="1907998"/>
                    </a:cubicBezTo>
                    <a:cubicBezTo>
                      <a:pt x="6101942" y="1893059"/>
                      <a:pt x="5910347" y="1918169"/>
                      <a:pt x="5674304" y="1907998"/>
                    </a:cubicBezTo>
                    <a:cubicBezTo>
                      <a:pt x="5438261" y="1897827"/>
                      <a:pt x="5250764" y="1929801"/>
                      <a:pt x="4884250" y="1907998"/>
                    </a:cubicBezTo>
                    <a:cubicBezTo>
                      <a:pt x="4517736" y="1886195"/>
                      <a:pt x="4469932" y="1905983"/>
                      <a:pt x="4214713" y="1907998"/>
                    </a:cubicBezTo>
                    <a:cubicBezTo>
                      <a:pt x="3959494" y="1910013"/>
                      <a:pt x="3829116" y="1897992"/>
                      <a:pt x="3725950" y="1907998"/>
                    </a:cubicBezTo>
                    <a:cubicBezTo>
                      <a:pt x="3622784" y="1918004"/>
                      <a:pt x="3449597" y="1882266"/>
                      <a:pt x="3176930" y="1907998"/>
                    </a:cubicBezTo>
                    <a:cubicBezTo>
                      <a:pt x="2904263" y="1933730"/>
                      <a:pt x="2742387" y="1899554"/>
                      <a:pt x="2386876" y="1907998"/>
                    </a:cubicBezTo>
                    <a:cubicBezTo>
                      <a:pt x="2031365" y="1916442"/>
                      <a:pt x="1883617" y="1940518"/>
                      <a:pt x="1717339" y="1907998"/>
                    </a:cubicBezTo>
                    <a:cubicBezTo>
                      <a:pt x="1551061" y="1875478"/>
                      <a:pt x="1421276" y="1901306"/>
                      <a:pt x="1168318" y="1907998"/>
                    </a:cubicBezTo>
                    <a:cubicBezTo>
                      <a:pt x="915360" y="1914690"/>
                      <a:pt x="568322" y="1912185"/>
                      <a:pt x="318006" y="1907998"/>
                    </a:cubicBezTo>
                    <a:cubicBezTo>
                      <a:pt x="120368" y="1906752"/>
                      <a:pt x="19124" y="1782086"/>
                      <a:pt x="0" y="1589992"/>
                    </a:cubicBezTo>
                    <a:cubicBezTo>
                      <a:pt x="30982" y="1302177"/>
                      <a:pt x="-17880" y="1218265"/>
                      <a:pt x="0" y="953999"/>
                    </a:cubicBezTo>
                    <a:cubicBezTo>
                      <a:pt x="17880" y="689733"/>
                      <a:pt x="7672" y="503060"/>
                      <a:pt x="0" y="318006"/>
                    </a:cubicBezTo>
                    <a:close/>
                  </a:path>
                </a:pathLst>
              </a:custGeom>
              <a:solidFill>
                <a:srgbClr val="8FCACE"/>
              </a:solidFill>
              <a:ln w="44450">
                <a:solidFill>
                  <a:srgbClr val="8FCACE"/>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4" name="Rectangle : coins arrondis 13">
              <a:extLst>
                <a:ext uri="{FF2B5EF4-FFF2-40B4-BE49-F238E27FC236}">
                  <a16:creationId xmlns:a16="http://schemas.microsoft.com/office/drawing/2014/main" id="{3A7BBEC4-BD90-C09B-ADC8-2C823A307280}"/>
                </a:ext>
              </a:extLst>
            </p:cNvPr>
            <p:cNvSpPr/>
            <p:nvPr/>
          </p:nvSpPr>
          <p:spPr>
            <a:xfrm>
              <a:off x="561358" y="1990799"/>
              <a:ext cx="7129576" cy="1907999"/>
            </a:xfrm>
            <a:prstGeom prst="roundRect">
              <a:avLst/>
            </a:prstGeom>
            <a:solidFill>
              <a:schemeClr val="bg1">
                <a:alpha val="6623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  </a:t>
              </a:r>
            </a:p>
          </p:txBody>
        </p:sp>
      </p:grpSp>
      <p:sp>
        <p:nvSpPr>
          <p:cNvPr id="17" name="ZoneTexte 16">
            <a:extLst>
              <a:ext uri="{FF2B5EF4-FFF2-40B4-BE49-F238E27FC236}">
                <a16:creationId xmlns:a16="http://schemas.microsoft.com/office/drawing/2014/main" id="{A2F1862D-68B9-7C9F-229F-63053A5AD34C}"/>
              </a:ext>
            </a:extLst>
          </p:cNvPr>
          <p:cNvSpPr txBox="1"/>
          <p:nvPr/>
        </p:nvSpPr>
        <p:spPr>
          <a:xfrm>
            <a:off x="1813900" y="2917063"/>
            <a:ext cx="5980386" cy="1569660"/>
          </a:xfrm>
          <a:prstGeom prst="rect">
            <a:avLst/>
          </a:prstGeom>
          <a:noFill/>
        </p:spPr>
        <p:txBody>
          <a:bodyPr wrap="square" rtlCol="0">
            <a:spAutoFit/>
          </a:bodyPr>
          <a:lstStyle/>
          <a:p>
            <a:pPr algn="ctr"/>
            <a:r>
              <a:rPr lang="fr-FR" sz="2400" dirty="0">
                <a:solidFill>
                  <a:srgbClr val="44546A"/>
                </a:solidFill>
                <a:latin typeface="Tw Cen MT"/>
                <a:ea typeface="+mn-lt"/>
                <a:cs typeface="+mn-lt"/>
              </a:rPr>
              <a:t>Une collègue vient vous confier : </a:t>
            </a:r>
          </a:p>
          <a:p>
            <a:pPr algn="ctr"/>
            <a:endParaRPr lang="fr-FR" sz="2400" dirty="0">
              <a:solidFill>
                <a:srgbClr val="44546A"/>
              </a:solidFill>
              <a:latin typeface="Tw Cen MT"/>
              <a:ea typeface="+mn-lt"/>
              <a:cs typeface="+mn-lt"/>
            </a:endParaRPr>
          </a:p>
          <a:p>
            <a:pPr algn="ctr"/>
            <a:r>
              <a:rPr lang="fr-FR" sz="2400" dirty="0">
                <a:solidFill>
                  <a:srgbClr val="44546A"/>
                </a:solidFill>
                <a:latin typeface="Tw Cen MT"/>
                <a:ea typeface="+mn-lt"/>
                <a:cs typeface="+mn-lt"/>
              </a:rPr>
              <a:t>« A. a essayé de me toucher les seins </a:t>
            </a:r>
            <a:br>
              <a:rPr lang="fr-FR" sz="2400" dirty="0">
                <a:solidFill>
                  <a:srgbClr val="44546A"/>
                </a:solidFill>
                <a:latin typeface="Tw Cen MT"/>
                <a:ea typeface="+mn-lt"/>
                <a:cs typeface="+mn-lt"/>
              </a:rPr>
            </a:br>
            <a:r>
              <a:rPr lang="fr-FR" sz="2400" dirty="0">
                <a:solidFill>
                  <a:srgbClr val="44546A"/>
                </a:solidFill>
                <a:latin typeface="Tw Cen MT"/>
                <a:ea typeface="+mn-lt"/>
                <a:cs typeface="+mn-lt"/>
              </a:rPr>
              <a:t>ce matin en salle de pause ».</a:t>
            </a:r>
          </a:p>
        </p:txBody>
      </p:sp>
      <p:pic>
        <p:nvPicPr>
          <p:cNvPr id="18" name="Graphique 17" descr="Commande vocale avec un remplissage uni">
            <a:extLst>
              <a:ext uri="{FF2B5EF4-FFF2-40B4-BE49-F238E27FC236}">
                <a16:creationId xmlns:a16="http://schemas.microsoft.com/office/drawing/2014/main" id="{4CB9D272-F240-C8D6-3F82-E24DB39707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7508" y="5599798"/>
            <a:ext cx="1104525" cy="1104525"/>
          </a:xfrm>
          <a:prstGeom prst="rect">
            <a:avLst/>
          </a:prstGeom>
        </p:spPr>
      </p:pic>
    </p:spTree>
    <p:extLst>
      <p:ext uri="{BB962C8B-B14F-4D97-AF65-F5344CB8AC3E}">
        <p14:creationId xmlns:p14="http://schemas.microsoft.com/office/powerpoint/2010/main" val="192277148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38D4E-192F-0AD1-9564-7A3DE3E029DC}"/>
              </a:ext>
            </a:extLst>
          </p:cNvPr>
          <p:cNvSpPr>
            <a:spLocks noGrp="1"/>
          </p:cNvSpPr>
          <p:nvPr>
            <p:ph type="title"/>
          </p:nvPr>
        </p:nvSpPr>
        <p:spPr>
          <a:xfrm>
            <a:off x="1156743" y="473046"/>
            <a:ext cx="7063402" cy="900868"/>
          </a:xfrm>
        </p:spPr>
        <p:txBody>
          <a:bodyPr anchor="t">
            <a:normAutofit/>
          </a:bodyPr>
          <a:lstStyle/>
          <a:p>
            <a:pPr algn="l"/>
            <a:r>
              <a:rPr lang="fr-FR" sz="3200" dirty="0">
                <a:solidFill>
                  <a:schemeClr val="tx2"/>
                </a:solidFill>
                <a:latin typeface="Tw Cen MT"/>
                <a:cs typeface="Arial"/>
              </a:rPr>
              <a:t>Présentation</a:t>
            </a:r>
            <a:r>
              <a:rPr lang="fr-FR" sz="3200" b="1" dirty="0">
                <a:latin typeface="Tw Cen MT"/>
                <a:ea typeface="+mj-lt"/>
                <a:cs typeface="+mj-lt"/>
              </a:rPr>
              <a:t> </a:t>
            </a:r>
            <a:r>
              <a:rPr lang="fr-FR" sz="3200" dirty="0">
                <a:solidFill>
                  <a:schemeClr val="tx2"/>
                </a:solidFill>
                <a:latin typeface="Tw Cen MT"/>
                <a:cs typeface="Arial"/>
              </a:rPr>
              <a:t>du guide</a:t>
            </a:r>
            <a:endParaRPr lang="en-US" sz="3200" dirty="0">
              <a:solidFill>
                <a:schemeClr val="tx2"/>
              </a:solidFill>
              <a:latin typeface="Tw Cen MT"/>
              <a:cs typeface="Arial"/>
            </a:endParaRPr>
          </a:p>
        </p:txBody>
      </p:sp>
      <p:sp>
        <p:nvSpPr>
          <p:cNvPr id="3" name="Content Placeholder 2">
            <a:extLst>
              <a:ext uri="{FF2B5EF4-FFF2-40B4-BE49-F238E27FC236}">
                <a16:creationId xmlns:a16="http://schemas.microsoft.com/office/drawing/2014/main" id="{F097F1B2-0B04-F566-4BD8-21E4057A1787}"/>
              </a:ext>
            </a:extLst>
          </p:cNvPr>
          <p:cNvSpPr>
            <a:spLocks noGrp="1"/>
          </p:cNvSpPr>
          <p:nvPr>
            <p:ph idx="1"/>
          </p:nvPr>
        </p:nvSpPr>
        <p:spPr>
          <a:xfrm>
            <a:off x="1329321" y="1808028"/>
            <a:ext cx="7438795" cy="4644465"/>
          </a:xfrm>
        </p:spPr>
        <p:txBody>
          <a:bodyPr anchor="ctr">
            <a:normAutofit/>
          </a:bodyPr>
          <a:lstStyle/>
          <a:p>
            <a:pPr marL="0" indent="0">
              <a:buNone/>
            </a:pPr>
            <a:endParaRPr lang="fr-FR" sz="3200" dirty="0">
              <a:solidFill>
                <a:schemeClr val="tx2"/>
              </a:solidFill>
              <a:latin typeface="Tw Cen MT"/>
              <a:cs typeface="Arial"/>
            </a:endParaRPr>
          </a:p>
          <a:p>
            <a:pPr marL="0" indent="0">
              <a:buNone/>
            </a:pPr>
            <a:endParaRPr lang="fr-FR" sz="3200" dirty="0">
              <a:solidFill>
                <a:schemeClr val="tx2"/>
              </a:solidFill>
              <a:latin typeface="Tw Cen MT"/>
              <a:cs typeface="Arial"/>
            </a:endParaRPr>
          </a:p>
        </p:txBody>
      </p:sp>
      <p:sp>
        <p:nvSpPr>
          <p:cNvPr id="4" name="TextBox 3">
            <a:extLst>
              <a:ext uri="{FF2B5EF4-FFF2-40B4-BE49-F238E27FC236}">
                <a16:creationId xmlns:a16="http://schemas.microsoft.com/office/drawing/2014/main" id="{C82AF5DF-2722-9EB3-067A-6C905F558D4D}"/>
              </a:ext>
            </a:extLst>
          </p:cNvPr>
          <p:cNvSpPr txBox="1"/>
          <p:nvPr/>
        </p:nvSpPr>
        <p:spPr>
          <a:xfrm>
            <a:off x="1156744" y="1043947"/>
            <a:ext cx="7611372" cy="5520459"/>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endParaRPr lang="fr-FR" sz="2000" b="0" i="0" u="none" strike="noStrike" dirty="0">
              <a:solidFill>
                <a:srgbClr val="44546A"/>
              </a:solidFill>
              <a:effectLst/>
              <a:latin typeface="Tw Cen MT" panose="020B0602020104020603" pitchFamily="34" charset="77"/>
            </a:endParaRPr>
          </a:p>
          <a:p>
            <a:pPr algn="l" rtl="0" fontAlgn="base"/>
            <a:r>
              <a:rPr lang="fr-FR" sz="2000" dirty="0">
                <a:solidFill>
                  <a:srgbClr val="44546A"/>
                </a:solidFill>
                <a:latin typeface="Tw Cen MT" panose="020B0602020104020603" pitchFamily="34" charset="77"/>
              </a:rPr>
              <a:t>Bienvenue dans le guide d’autoformation sur l’application de la  Charte contre les violences sexistes et sexuelles, l’exploitation et les abus sexuels.</a:t>
            </a:r>
            <a:br>
              <a:rPr lang="fr-FR" sz="2000" dirty="0">
                <a:solidFill>
                  <a:srgbClr val="44546A"/>
                </a:solidFill>
                <a:latin typeface="Tw Cen MT" panose="020B0602020104020603" pitchFamily="34" charset="77"/>
              </a:rPr>
            </a:br>
            <a:endParaRPr lang="fr-FR" sz="2000" dirty="0">
              <a:solidFill>
                <a:srgbClr val="44546A"/>
              </a:solidFill>
              <a:latin typeface="Tw Cen MT" panose="020B0602020104020603" pitchFamily="34" charset="77"/>
            </a:endParaRPr>
          </a:p>
          <a:p>
            <a:pPr algn="l" rtl="0" fontAlgn="base"/>
            <a:r>
              <a:rPr lang="fr-FR" sz="2000" dirty="0">
                <a:solidFill>
                  <a:srgbClr val="44546A"/>
                </a:solidFill>
                <a:latin typeface="Tw Cen MT" panose="020B0602020104020603" pitchFamily="34" charset="77"/>
              </a:rPr>
              <a:t>Ce guide a pour objectif de vous donner des outils pour </a:t>
            </a:r>
            <a:r>
              <a:rPr lang="fr-FR" sz="2000" b="0" i="0" u="none" strike="noStrike" dirty="0">
                <a:solidFill>
                  <a:srgbClr val="44546A"/>
                </a:solidFill>
                <a:effectLst/>
                <a:latin typeface="Tw Cen MT" panose="020B0602020104020603" pitchFamily="34" charset="77"/>
              </a:rPr>
              <a:t>:</a:t>
            </a:r>
            <a:br>
              <a:rPr lang="fr-FR" sz="2000" b="0" i="0" u="none" strike="noStrike" dirty="0">
                <a:solidFill>
                  <a:srgbClr val="44546A"/>
                </a:solidFill>
                <a:effectLst/>
                <a:latin typeface="Tw Cen MT" panose="020B0602020104020603" pitchFamily="34" charset="77"/>
              </a:rPr>
            </a:br>
            <a:endParaRPr lang="fr-FR" sz="1900" dirty="0">
              <a:solidFill>
                <a:srgbClr val="44546A"/>
              </a:solidFill>
              <a:latin typeface="Helvetica" pitchFamily="2" charset="0"/>
              <a:cs typeface="Arial"/>
            </a:endParaRPr>
          </a:p>
          <a:p>
            <a:pPr>
              <a:lnSpc>
                <a:spcPct val="90000"/>
              </a:lnSpc>
              <a:spcBef>
                <a:spcPts val="1000"/>
              </a:spcBef>
            </a:pPr>
            <a:r>
              <a:rPr lang="fr-FR" sz="1900" dirty="0">
                <a:solidFill>
                  <a:srgbClr val="44546A"/>
                </a:solidFill>
                <a:latin typeface="Helvetica" pitchFamily="2" charset="0"/>
                <a:cs typeface="Arial"/>
              </a:rPr>
              <a:t>      </a:t>
            </a:r>
            <a:r>
              <a:rPr lang="fr-FR" sz="2000" b="0" i="0" u="none" strike="noStrike" dirty="0">
                <a:solidFill>
                  <a:srgbClr val="44546A"/>
                </a:solidFill>
                <a:effectLst/>
                <a:latin typeface="Tw Cen MT" panose="020B0602020104020603" pitchFamily="34" charset="77"/>
              </a:rPr>
              <a:t>acquérir une connaissance collective sur les fondamentaux en matière de violences sexistes et sexuelles selon le cadre légal luxembourgeois et </a:t>
            </a:r>
            <a:br>
              <a:rPr lang="fr-FR" sz="2000" b="0" i="0" u="none" strike="noStrike" dirty="0">
                <a:solidFill>
                  <a:srgbClr val="44546A"/>
                </a:solidFill>
                <a:effectLst/>
                <a:latin typeface="Tw Cen MT" panose="020B0602020104020603" pitchFamily="34" charset="77"/>
              </a:rPr>
            </a:br>
            <a:r>
              <a:rPr lang="fr-FR" sz="2000" b="0" i="0" u="none" strike="noStrike" dirty="0">
                <a:solidFill>
                  <a:srgbClr val="44546A"/>
                </a:solidFill>
                <a:effectLst/>
                <a:latin typeface="Tw Cen MT" panose="020B0602020104020603" pitchFamily="34" charset="77"/>
              </a:rPr>
              <a:t>de l'exploitation et abus sexuels (EAS) selon le cadre règlementaire international.</a:t>
            </a:r>
            <a:br>
              <a:rPr lang="fr-FR" sz="1900" dirty="0">
                <a:solidFill>
                  <a:srgbClr val="44546A"/>
                </a:solidFill>
                <a:latin typeface="Helvetica" pitchFamily="2" charset="0"/>
                <a:cs typeface="Arial"/>
              </a:rPr>
            </a:br>
            <a:endParaRPr lang="fr-FR" sz="1900" dirty="0">
              <a:solidFill>
                <a:srgbClr val="44546A"/>
              </a:solidFill>
              <a:latin typeface="Helvetica" pitchFamily="2" charset="0"/>
            </a:endParaRPr>
          </a:p>
          <a:p>
            <a:pPr>
              <a:lnSpc>
                <a:spcPct val="90000"/>
              </a:lnSpc>
              <a:spcBef>
                <a:spcPts val="1000"/>
              </a:spcBef>
            </a:pPr>
            <a:r>
              <a:rPr lang="fr-FR" sz="1900" dirty="0">
                <a:solidFill>
                  <a:srgbClr val="44546A"/>
                </a:solidFill>
                <a:latin typeface="Helvetica" pitchFamily="2" charset="0"/>
                <a:ea typeface="+mn-lt"/>
                <a:cs typeface="+mn-lt"/>
              </a:rPr>
              <a:t>      </a:t>
            </a:r>
            <a:r>
              <a:rPr lang="fr-FR" sz="2000" b="0" i="0" u="none" strike="noStrike" dirty="0">
                <a:solidFill>
                  <a:srgbClr val="44546A"/>
                </a:solidFill>
                <a:effectLst/>
                <a:latin typeface="Tw Cen MT" panose="020B0602020104020603" pitchFamily="34" charset="77"/>
              </a:rPr>
              <a:t>accompagner les membres des ONGD dans le déploiement de  mécanismes de prévention, de détection, de traitement et de protection contre les violences à travers la mise à disposition de matériel pédagogique adapté.</a:t>
            </a:r>
            <a:endParaRPr lang="fr-FR" sz="2000" dirty="0">
              <a:solidFill>
                <a:srgbClr val="44546A"/>
              </a:solidFill>
              <a:latin typeface="Helvetica" pitchFamily="2" charset="0"/>
            </a:endParaRPr>
          </a:p>
        </p:txBody>
      </p:sp>
      <p:pic>
        <p:nvPicPr>
          <p:cNvPr id="14" name="Graphique 13" descr="Badge Tick1 avec un remplissage uni">
            <a:extLst>
              <a:ext uri="{FF2B5EF4-FFF2-40B4-BE49-F238E27FC236}">
                <a16:creationId xmlns:a16="http://schemas.microsoft.com/office/drawing/2014/main" id="{D297BF76-10C8-3DAC-03CD-34339D485AA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9057" y="3429000"/>
            <a:ext cx="341824" cy="341824"/>
          </a:xfrm>
          <a:prstGeom prst="rect">
            <a:avLst/>
          </a:prstGeom>
        </p:spPr>
      </p:pic>
      <p:pic>
        <p:nvPicPr>
          <p:cNvPr id="20" name="Graphique 19" descr="Badge Tick1 avec un remplissage uni">
            <a:extLst>
              <a:ext uri="{FF2B5EF4-FFF2-40B4-BE49-F238E27FC236}">
                <a16:creationId xmlns:a16="http://schemas.microsoft.com/office/drawing/2014/main" id="{1CD9A772-5256-040C-4B88-183E32B4B67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9057" y="4940746"/>
            <a:ext cx="341824" cy="341824"/>
          </a:xfrm>
          <a:prstGeom prst="rect">
            <a:avLst/>
          </a:prstGeom>
        </p:spPr>
      </p:pic>
    </p:spTree>
    <p:extLst>
      <p:ext uri="{BB962C8B-B14F-4D97-AF65-F5344CB8AC3E}">
        <p14:creationId xmlns:p14="http://schemas.microsoft.com/office/powerpoint/2010/main" val="2811893244"/>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3568F972-9D0A-F6D8-ABBE-85CADA3D6238}"/>
              </a:ext>
            </a:extLst>
          </p:cNvPr>
          <p:cNvSpPr/>
          <p:nvPr/>
        </p:nvSpPr>
        <p:spPr>
          <a:xfrm>
            <a:off x="1331250" y="1676631"/>
            <a:ext cx="6661847" cy="1911079"/>
          </a:xfrm>
          <a:custGeom>
            <a:avLst/>
            <a:gdLst>
              <a:gd name="connsiteX0" fmla="*/ 0 w 6661847"/>
              <a:gd name="connsiteY0" fmla="*/ 318520 h 1911079"/>
              <a:gd name="connsiteX1" fmla="*/ 318520 w 6661847"/>
              <a:gd name="connsiteY1" fmla="*/ 0 h 1911079"/>
              <a:gd name="connsiteX2" fmla="*/ 927695 w 6661847"/>
              <a:gd name="connsiteY2" fmla="*/ 0 h 1911079"/>
              <a:gd name="connsiteX3" fmla="*/ 1416374 w 6661847"/>
              <a:gd name="connsiteY3" fmla="*/ 0 h 1911079"/>
              <a:gd name="connsiteX4" fmla="*/ 2146045 w 6661847"/>
              <a:gd name="connsiteY4" fmla="*/ 0 h 1911079"/>
              <a:gd name="connsiteX5" fmla="*/ 2694972 w 6661847"/>
              <a:gd name="connsiteY5" fmla="*/ 0 h 1911079"/>
              <a:gd name="connsiteX6" fmla="*/ 3183650 w 6661847"/>
              <a:gd name="connsiteY6" fmla="*/ 0 h 1911079"/>
              <a:gd name="connsiteX7" fmla="*/ 3732577 w 6661847"/>
              <a:gd name="connsiteY7" fmla="*/ 0 h 1911079"/>
              <a:gd name="connsiteX8" fmla="*/ 4462248 w 6661847"/>
              <a:gd name="connsiteY8" fmla="*/ 0 h 1911079"/>
              <a:gd name="connsiteX9" fmla="*/ 5011175 w 6661847"/>
              <a:gd name="connsiteY9" fmla="*/ 0 h 1911079"/>
              <a:gd name="connsiteX10" fmla="*/ 5499854 w 6661847"/>
              <a:gd name="connsiteY10" fmla="*/ 0 h 1911079"/>
              <a:gd name="connsiteX11" fmla="*/ 6343327 w 6661847"/>
              <a:gd name="connsiteY11" fmla="*/ 0 h 1911079"/>
              <a:gd name="connsiteX12" fmla="*/ 6661847 w 6661847"/>
              <a:gd name="connsiteY12" fmla="*/ 318520 h 1911079"/>
              <a:gd name="connsiteX13" fmla="*/ 6661847 w 6661847"/>
              <a:gd name="connsiteY13" fmla="*/ 917318 h 1911079"/>
              <a:gd name="connsiteX14" fmla="*/ 6661847 w 6661847"/>
              <a:gd name="connsiteY14" fmla="*/ 1592559 h 1911079"/>
              <a:gd name="connsiteX15" fmla="*/ 6343327 w 6661847"/>
              <a:gd name="connsiteY15" fmla="*/ 1911079 h 1911079"/>
              <a:gd name="connsiteX16" fmla="*/ 5854648 w 6661847"/>
              <a:gd name="connsiteY16" fmla="*/ 1911079 h 1911079"/>
              <a:gd name="connsiteX17" fmla="*/ 5245473 w 6661847"/>
              <a:gd name="connsiteY17" fmla="*/ 1911079 h 1911079"/>
              <a:gd name="connsiteX18" fmla="*/ 4515802 w 6661847"/>
              <a:gd name="connsiteY18" fmla="*/ 1911079 h 1911079"/>
              <a:gd name="connsiteX19" fmla="*/ 3966875 w 6661847"/>
              <a:gd name="connsiteY19" fmla="*/ 1911079 h 1911079"/>
              <a:gd name="connsiteX20" fmla="*/ 3297452 w 6661847"/>
              <a:gd name="connsiteY20" fmla="*/ 1911079 h 1911079"/>
              <a:gd name="connsiteX21" fmla="*/ 2808774 w 6661847"/>
              <a:gd name="connsiteY21" fmla="*/ 1911079 h 1911079"/>
              <a:gd name="connsiteX22" fmla="*/ 2018854 w 6661847"/>
              <a:gd name="connsiteY22" fmla="*/ 1911079 h 1911079"/>
              <a:gd name="connsiteX23" fmla="*/ 1349431 w 6661847"/>
              <a:gd name="connsiteY23" fmla="*/ 1911079 h 1911079"/>
              <a:gd name="connsiteX24" fmla="*/ 318520 w 6661847"/>
              <a:gd name="connsiteY24" fmla="*/ 1911079 h 1911079"/>
              <a:gd name="connsiteX25" fmla="*/ 0 w 6661847"/>
              <a:gd name="connsiteY25" fmla="*/ 1592559 h 1911079"/>
              <a:gd name="connsiteX26" fmla="*/ 0 w 6661847"/>
              <a:gd name="connsiteY26" fmla="*/ 942799 h 1911079"/>
              <a:gd name="connsiteX27" fmla="*/ 0 w 6661847"/>
              <a:gd name="connsiteY27" fmla="*/ 318520 h 191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1847" h="1911079" fill="none" extrusionOk="0">
                <a:moveTo>
                  <a:pt x="0" y="318520"/>
                </a:moveTo>
                <a:cubicBezTo>
                  <a:pt x="-2087" y="99291"/>
                  <a:pt x="163088" y="12904"/>
                  <a:pt x="318520" y="0"/>
                </a:cubicBezTo>
                <a:cubicBezTo>
                  <a:pt x="455380" y="-859"/>
                  <a:pt x="786200" y="20420"/>
                  <a:pt x="927695" y="0"/>
                </a:cubicBezTo>
                <a:cubicBezTo>
                  <a:pt x="1069191" y="-20420"/>
                  <a:pt x="1224349" y="2235"/>
                  <a:pt x="1416374" y="0"/>
                </a:cubicBezTo>
                <a:cubicBezTo>
                  <a:pt x="1608399" y="-2235"/>
                  <a:pt x="1858917" y="16319"/>
                  <a:pt x="2146045" y="0"/>
                </a:cubicBezTo>
                <a:cubicBezTo>
                  <a:pt x="2433173" y="-16319"/>
                  <a:pt x="2567198" y="-5559"/>
                  <a:pt x="2694972" y="0"/>
                </a:cubicBezTo>
                <a:cubicBezTo>
                  <a:pt x="2822746" y="5559"/>
                  <a:pt x="3005097" y="14512"/>
                  <a:pt x="3183650" y="0"/>
                </a:cubicBezTo>
                <a:cubicBezTo>
                  <a:pt x="3362203" y="-14512"/>
                  <a:pt x="3517166" y="2602"/>
                  <a:pt x="3732577" y="0"/>
                </a:cubicBezTo>
                <a:cubicBezTo>
                  <a:pt x="3947988" y="-2602"/>
                  <a:pt x="4214732" y="-2990"/>
                  <a:pt x="4462248" y="0"/>
                </a:cubicBezTo>
                <a:cubicBezTo>
                  <a:pt x="4709764" y="2990"/>
                  <a:pt x="4856188" y="2026"/>
                  <a:pt x="5011175" y="0"/>
                </a:cubicBezTo>
                <a:cubicBezTo>
                  <a:pt x="5166162" y="-2026"/>
                  <a:pt x="5304429" y="18450"/>
                  <a:pt x="5499854" y="0"/>
                </a:cubicBezTo>
                <a:cubicBezTo>
                  <a:pt x="5695279" y="-18450"/>
                  <a:pt x="6006039" y="14563"/>
                  <a:pt x="6343327" y="0"/>
                </a:cubicBezTo>
                <a:cubicBezTo>
                  <a:pt x="6531297" y="29467"/>
                  <a:pt x="6670721" y="151385"/>
                  <a:pt x="6661847" y="318520"/>
                </a:cubicBezTo>
                <a:cubicBezTo>
                  <a:pt x="6684208" y="548068"/>
                  <a:pt x="6640916" y="788472"/>
                  <a:pt x="6661847" y="917318"/>
                </a:cubicBezTo>
                <a:cubicBezTo>
                  <a:pt x="6682778" y="1046164"/>
                  <a:pt x="6633292" y="1299977"/>
                  <a:pt x="6661847" y="1592559"/>
                </a:cubicBezTo>
                <a:cubicBezTo>
                  <a:pt x="6655908" y="1757864"/>
                  <a:pt x="6481905" y="1928431"/>
                  <a:pt x="6343327" y="1911079"/>
                </a:cubicBezTo>
                <a:cubicBezTo>
                  <a:pt x="6240315" y="1903897"/>
                  <a:pt x="6048764" y="1912865"/>
                  <a:pt x="5854648" y="1911079"/>
                </a:cubicBezTo>
                <a:cubicBezTo>
                  <a:pt x="5660532" y="1909293"/>
                  <a:pt x="5405991" y="1907525"/>
                  <a:pt x="5245473" y="1911079"/>
                </a:cubicBezTo>
                <a:cubicBezTo>
                  <a:pt x="5084956" y="1914633"/>
                  <a:pt x="4851502" y="1927050"/>
                  <a:pt x="4515802" y="1911079"/>
                </a:cubicBezTo>
                <a:cubicBezTo>
                  <a:pt x="4180102" y="1895108"/>
                  <a:pt x="4202946" y="1906102"/>
                  <a:pt x="3966875" y="1911079"/>
                </a:cubicBezTo>
                <a:cubicBezTo>
                  <a:pt x="3730804" y="1916056"/>
                  <a:pt x="3519069" y="1943724"/>
                  <a:pt x="3297452" y="1911079"/>
                </a:cubicBezTo>
                <a:cubicBezTo>
                  <a:pt x="3075835" y="1878434"/>
                  <a:pt x="2971567" y="1903176"/>
                  <a:pt x="2808774" y="1911079"/>
                </a:cubicBezTo>
                <a:cubicBezTo>
                  <a:pt x="2645981" y="1918982"/>
                  <a:pt x="2284419" y="1901036"/>
                  <a:pt x="2018854" y="1911079"/>
                </a:cubicBezTo>
                <a:cubicBezTo>
                  <a:pt x="1753289" y="1921122"/>
                  <a:pt x="1681154" y="1888147"/>
                  <a:pt x="1349431" y="1911079"/>
                </a:cubicBezTo>
                <a:cubicBezTo>
                  <a:pt x="1017708" y="1934011"/>
                  <a:pt x="776518" y="1926126"/>
                  <a:pt x="318520" y="1911079"/>
                </a:cubicBezTo>
                <a:cubicBezTo>
                  <a:pt x="153915" y="1935209"/>
                  <a:pt x="-3402" y="1782388"/>
                  <a:pt x="0" y="1592559"/>
                </a:cubicBezTo>
                <a:cubicBezTo>
                  <a:pt x="-15819" y="1307100"/>
                  <a:pt x="27693" y="1085400"/>
                  <a:pt x="0" y="942799"/>
                </a:cubicBezTo>
                <a:cubicBezTo>
                  <a:pt x="-27693" y="800198"/>
                  <a:pt x="-297" y="561507"/>
                  <a:pt x="0" y="318520"/>
                </a:cubicBezTo>
                <a:close/>
              </a:path>
              <a:path w="6661847" h="1911079" stroke="0" extrusionOk="0">
                <a:moveTo>
                  <a:pt x="0" y="318520"/>
                </a:moveTo>
                <a:cubicBezTo>
                  <a:pt x="-27667" y="125540"/>
                  <a:pt x="138482" y="1548"/>
                  <a:pt x="318520" y="0"/>
                </a:cubicBezTo>
                <a:cubicBezTo>
                  <a:pt x="641263" y="-6733"/>
                  <a:pt x="733256" y="5293"/>
                  <a:pt x="1108439" y="0"/>
                </a:cubicBezTo>
                <a:cubicBezTo>
                  <a:pt x="1483622" y="-5293"/>
                  <a:pt x="1544432" y="-10070"/>
                  <a:pt x="1717614" y="0"/>
                </a:cubicBezTo>
                <a:cubicBezTo>
                  <a:pt x="1890797" y="10070"/>
                  <a:pt x="2142428" y="14468"/>
                  <a:pt x="2266541" y="0"/>
                </a:cubicBezTo>
                <a:cubicBezTo>
                  <a:pt x="2390654" y="-14468"/>
                  <a:pt x="2817126" y="34405"/>
                  <a:pt x="2996212" y="0"/>
                </a:cubicBezTo>
                <a:cubicBezTo>
                  <a:pt x="3175298" y="-34405"/>
                  <a:pt x="3327674" y="16424"/>
                  <a:pt x="3605387" y="0"/>
                </a:cubicBezTo>
                <a:cubicBezTo>
                  <a:pt x="3883100" y="-16424"/>
                  <a:pt x="4137116" y="39066"/>
                  <a:pt x="4395306" y="0"/>
                </a:cubicBezTo>
                <a:cubicBezTo>
                  <a:pt x="4653496" y="-39066"/>
                  <a:pt x="4730524" y="6051"/>
                  <a:pt x="4944233" y="0"/>
                </a:cubicBezTo>
                <a:cubicBezTo>
                  <a:pt x="5157942" y="-6051"/>
                  <a:pt x="5400350" y="-36477"/>
                  <a:pt x="5734152" y="0"/>
                </a:cubicBezTo>
                <a:cubicBezTo>
                  <a:pt x="6067954" y="36477"/>
                  <a:pt x="6109297" y="-11182"/>
                  <a:pt x="6343327" y="0"/>
                </a:cubicBezTo>
                <a:cubicBezTo>
                  <a:pt x="6477342" y="-2396"/>
                  <a:pt x="6669929" y="120444"/>
                  <a:pt x="6661847" y="318520"/>
                </a:cubicBezTo>
                <a:cubicBezTo>
                  <a:pt x="6678409" y="622193"/>
                  <a:pt x="6637989" y="699337"/>
                  <a:pt x="6661847" y="968280"/>
                </a:cubicBezTo>
                <a:cubicBezTo>
                  <a:pt x="6685705" y="1237223"/>
                  <a:pt x="6650621" y="1326421"/>
                  <a:pt x="6661847" y="1592559"/>
                </a:cubicBezTo>
                <a:cubicBezTo>
                  <a:pt x="6674583" y="1752662"/>
                  <a:pt x="6482981" y="1897062"/>
                  <a:pt x="6343327" y="1911079"/>
                </a:cubicBezTo>
                <a:cubicBezTo>
                  <a:pt x="6033392" y="1893500"/>
                  <a:pt x="5881555" y="1927473"/>
                  <a:pt x="5673904" y="1911079"/>
                </a:cubicBezTo>
                <a:cubicBezTo>
                  <a:pt x="5466253" y="1894685"/>
                  <a:pt x="5049187" y="1936800"/>
                  <a:pt x="4883985" y="1911079"/>
                </a:cubicBezTo>
                <a:cubicBezTo>
                  <a:pt x="4718783" y="1885358"/>
                  <a:pt x="4423155" y="1924009"/>
                  <a:pt x="4214562" y="1911079"/>
                </a:cubicBezTo>
                <a:cubicBezTo>
                  <a:pt x="4005969" y="1898149"/>
                  <a:pt x="3925808" y="1911240"/>
                  <a:pt x="3725883" y="1911079"/>
                </a:cubicBezTo>
                <a:cubicBezTo>
                  <a:pt x="3525958" y="1910918"/>
                  <a:pt x="3305110" y="1886567"/>
                  <a:pt x="3176956" y="1911079"/>
                </a:cubicBezTo>
                <a:cubicBezTo>
                  <a:pt x="3048802" y="1935591"/>
                  <a:pt x="2711196" y="1884875"/>
                  <a:pt x="2387037" y="1911079"/>
                </a:cubicBezTo>
                <a:cubicBezTo>
                  <a:pt x="2062878" y="1937283"/>
                  <a:pt x="2044580" y="1939947"/>
                  <a:pt x="1717614" y="1911079"/>
                </a:cubicBezTo>
                <a:cubicBezTo>
                  <a:pt x="1390648" y="1882211"/>
                  <a:pt x="1291889" y="1901739"/>
                  <a:pt x="1168687" y="1911079"/>
                </a:cubicBezTo>
                <a:cubicBezTo>
                  <a:pt x="1045485" y="1920419"/>
                  <a:pt x="690443" y="1903491"/>
                  <a:pt x="318520" y="1911079"/>
                </a:cubicBezTo>
                <a:cubicBezTo>
                  <a:pt x="112447" y="1909372"/>
                  <a:pt x="28236" y="1792782"/>
                  <a:pt x="0" y="1592559"/>
                </a:cubicBezTo>
                <a:cubicBezTo>
                  <a:pt x="21798" y="1362580"/>
                  <a:pt x="-20517" y="1191412"/>
                  <a:pt x="0" y="955540"/>
                </a:cubicBezTo>
                <a:cubicBezTo>
                  <a:pt x="20517" y="719668"/>
                  <a:pt x="3718" y="587285"/>
                  <a:pt x="0" y="318520"/>
                </a:cubicBezTo>
                <a:close/>
              </a:path>
            </a:pathLst>
          </a:custGeom>
          <a:solidFill>
            <a:schemeClr val="bg1">
              <a:alpha val="14954"/>
            </a:schemeClr>
          </a:solidFill>
          <a:ln w="44450">
            <a:solidFill>
              <a:srgbClr val="8FCACE"/>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D2FC0693-6D7B-F82A-A07D-18F5C6922512}"/>
              </a:ext>
            </a:extLst>
          </p:cNvPr>
          <p:cNvSpPr/>
          <p:nvPr/>
        </p:nvSpPr>
        <p:spPr>
          <a:xfrm>
            <a:off x="5010513" y="4375513"/>
            <a:ext cx="3250617" cy="1200329"/>
          </a:xfrm>
          <a:custGeom>
            <a:avLst/>
            <a:gdLst>
              <a:gd name="connsiteX0" fmla="*/ 0 w 3250617"/>
              <a:gd name="connsiteY0" fmla="*/ 0 h 1200329"/>
              <a:gd name="connsiteX1" fmla="*/ 476757 w 3250617"/>
              <a:gd name="connsiteY1" fmla="*/ 0 h 1200329"/>
              <a:gd name="connsiteX2" fmla="*/ 1051033 w 3250617"/>
              <a:gd name="connsiteY2" fmla="*/ 0 h 1200329"/>
              <a:gd name="connsiteX3" fmla="*/ 1560296 w 3250617"/>
              <a:gd name="connsiteY3" fmla="*/ 0 h 1200329"/>
              <a:gd name="connsiteX4" fmla="*/ 2037053 w 3250617"/>
              <a:gd name="connsiteY4" fmla="*/ 0 h 1200329"/>
              <a:gd name="connsiteX5" fmla="*/ 2611329 w 3250617"/>
              <a:gd name="connsiteY5" fmla="*/ 0 h 1200329"/>
              <a:gd name="connsiteX6" fmla="*/ 3250617 w 3250617"/>
              <a:gd name="connsiteY6" fmla="*/ 0 h 1200329"/>
              <a:gd name="connsiteX7" fmla="*/ 3250617 w 3250617"/>
              <a:gd name="connsiteY7" fmla="*/ 400110 h 1200329"/>
              <a:gd name="connsiteX8" fmla="*/ 3250617 w 3250617"/>
              <a:gd name="connsiteY8" fmla="*/ 776213 h 1200329"/>
              <a:gd name="connsiteX9" fmla="*/ 3250617 w 3250617"/>
              <a:gd name="connsiteY9" fmla="*/ 1200329 h 1200329"/>
              <a:gd name="connsiteX10" fmla="*/ 2773860 w 3250617"/>
              <a:gd name="connsiteY10" fmla="*/ 1200329 h 1200329"/>
              <a:gd name="connsiteX11" fmla="*/ 2329609 w 3250617"/>
              <a:gd name="connsiteY11" fmla="*/ 1200329 h 1200329"/>
              <a:gd name="connsiteX12" fmla="*/ 1755333 w 3250617"/>
              <a:gd name="connsiteY12" fmla="*/ 1200329 h 1200329"/>
              <a:gd name="connsiteX13" fmla="*/ 1278576 w 3250617"/>
              <a:gd name="connsiteY13" fmla="*/ 1200329 h 1200329"/>
              <a:gd name="connsiteX14" fmla="*/ 704300 w 3250617"/>
              <a:gd name="connsiteY14" fmla="*/ 1200329 h 1200329"/>
              <a:gd name="connsiteX15" fmla="*/ 0 w 3250617"/>
              <a:gd name="connsiteY15" fmla="*/ 1200329 h 1200329"/>
              <a:gd name="connsiteX16" fmla="*/ 0 w 3250617"/>
              <a:gd name="connsiteY16" fmla="*/ 812223 h 1200329"/>
              <a:gd name="connsiteX17" fmla="*/ 0 w 3250617"/>
              <a:gd name="connsiteY17" fmla="*/ 400110 h 1200329"/>
              <a:gd name="connsiteX18" fmla="*/ 0 w 3250617"/>
              <a:gd name="connsiteY18"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50617" h="1200329" fill="none" extrusionOk="0">
                <a:moveTo>
                  <a:pt x="0" y="0"/>
                </a:moveTo>
                <a:cubicBezTo>
                  <a:pt x="131960" y="-44514"/>
                  <a:pt x="329537" y="12522"/>
                  <a:pt x="476757" y="0"/>
                </a:cubicBezTo>
                <a:cubicBezTo>
                  <a:pt x="623977" y="-12522"/>
                  <a:pt x="816812" y="61242"/>
                  <a:pt x="1051033" y="0"/>
                </a:cubicBezTo>
                <a:cubicBezTo>
                  <a:pt x="1285254" y="-61242"/>
                  <a:pt x="1392063" y="57008"/>
                  <a:pt x="1560296" y="0"/>
                </a:cubicBezTo>
                <a:cubicBezTo>
                  <a:pt x="1728529" y="-57008"/>
                  <a:pt x="1819971" y="23919"/>
                  <a:pt x="2037053" y="0"/>
                </a:cubicBezTo>
                <a:cubicBezTo>
                  <a:pt x="2254135" y="-23919"/>
                  <a:pt x="2391551" y="64535"/>
                  <a:pt x="2611329" y="0"/>
                </a:cubicBezTo>
                <a:cubicBezTo>
                  <a:pt x="2831107" y="-64535"/>
                  <a:pt x="3050361" y="38045"/>
                  <a:pt x="3250617" y="0"/>
                </a:cubicBezTo>
                <a:cubicBezTo>
                  <a:pt x="3293149" y="193132"/>
                  <a:pt x="3224159" y="246020"/>
                  <a:pt x="3250617" y="400110"/>
                </a:cubicBezTo>
                <a:cubicBezTo>
                  <a:pt x="3277075" y="554200"/>
                  <a:pt x="3241137" y="676075"/>
                  <a:pt x="3250617" y="776213"/>
                </a:cubicBezTo>
                <a:cubicBezTo>
                  <a:pt x="3260097" y="876351"/>
                  <a:pt x="3247112" y="1023209"/>
                  <a:pt x="3250617" y="1200329"/>
                </a:cubicBezTo>
                <a:cubicBezTo>
                  <a:pt x="3051099" y="1246310"/>
                  <a:pt x="2993812" y="1154597"/>
                  <a:pt x="2773860" y="1200329"/>
                </a:cubicBezTo>
                <a:cubicBezTo>
                  <a:pt x="2553908" y="1246061"/>
                  <a:pt x="2542884" y="1182580"/>
                  <a:pt x="2329609" y="1200329"/>
                </a:cubicBezTo>
                <a:cubicBezTo>
                  <a:pt x="2116334" y="1218078"/>
                  <a:pt x="1991139" y="1161207"/>
                  <a:pt x="1755333" y="1200329"/>
                </a:cubicBezTo>
                <a:cubicBezTo>
                  <a:pt x="1519527" y="1239451"/>
                  <a:pt x="1491520" y="1193257"/>
                  <a:pt x="1278576" y="1200329"/>
                </a:cubicBezTo>
                <a:cubicBezTo>
                  <a:pt x="1065632" y="1207401"/>
                  <a:pt x="944062" y="1193438"/>
                  <a:pt x="704300" y="1200329"/>
                </a:cubicBezTo>
                <a:cubicBezTo>
                  <a:pt x="464538" y="1207220"/>
                  <a:pt x="255047" y="1118664"/>
                  <a:pt x="0" y="1200329"/>
                </a:cubicBezTo>
                <a:cubicBezTo>
                  <a:pt x="-19683" y="1120473"/>
                  <a:pt x="25424" y="958334"/>
                  <a:pt x="0" y="812223"/>
                </a:cubicBezTo>
                <a:cubicBezTo>
                  <a:pt x="-25424" y="666112"/>
                  <a:pt x="25375" y="559328"/>
                  <a:pt x="0" y="400110"/>
                </a:cubicBezTo>
                <a:cubicBezTo>
                  <a:pt x="-25375" y="240892"/>
                  <a:pt x="7159" y="125411"/>
                  <a:pt x="0" y="0"/>
                </a:cubicBezTo>
                <a:close/>
              </a:path>
              <a:path w="3250617" h="1200329" stroke="0" extrusionOk="0">
                <a:moveTo>
                  <a:pt x="0" y="0"/>
                </a:moveTo>
                <a:cubicBezTo>
                  <a:pt x="249834" y="-30565"/>
                  <a:pt x="355943" y="26140"/>
                  <a:pt x="509263" y="0"/>
                </a:cubicBezTo>
                <a:cubicBezTo>
                  <a:pt x="662583" y="-26140"/>
                  <a:pt x="831311" y="23788"/>
                  <a:pt x="953514" y="0"/>
                </a:cubicBezTo>
                <a:cubicBezTo>
                  <a:pt x="1075717" y="-23788"/>
                  <a:pt x="1416980" y="15131"/>
                  <a:pt x="1560296" y="0"/>
                </a:cubicBezTo>
                <a:cubicBezTo>
                  <a:pt x="1703612" y="-15131"/>
                  <a:pt x="1825208" y="56402"/>
                  <a:pt x="2069559" y="0"/>
                </a:cubicBezTo>
                <a:cubicBezTo>
                  <a:pt x="2313910" y="-56402"/>
                  <a:pt x="2366074" y="47878"/>
                  <a:pt x="2578823" y="0"/>
                </a:cubicBezTo>
                <a:cubicBezTo>
                  <a:pt x="2791572" y="-47878"/>
                  <a:pt x="3070370" y="11298"/>
                  <a:pt x="3250617" y="0"/>
                </a:cubicBezTo>
                <a:cubicBezTo>
                  <a:pt x="3281403" y="80270"/>
                  <a:pt x="3232388" y="297252"/>
                  <a:pt x="3250617" y="376103"/>
                </a:cubicBezTo>
                <a:cubicBezTo>
                  <a:pt x="3268846" y="454954"/>
                  <a:pt x="3218739" y="601169"/>
                  <a:pt x="3250617" y="776213"/>
                </a:cubicBezTo>
                <a:cubicBezTo>
                  <a:pt x="3282495" y="951257"/>
                  <a:pt x="3209665" y="1100581"/>
                  <a:pt x="3250617" y="1200329"/>
                </a:cubicBezTo>
                <a:cubicBezTo>
                  <a:pt x="3134437" y="1255977"/>
                  <a:pt x="2977371" y="1198768"/>
                  <a:pt x="2773860" y="1200329"/>
                </a:cubicBezTo>
                <a:cubicBezTo>
                  <a:pt x="2570349" y="1201890"/>
                  <a:pt x="2482997" y="1144195"/>
                  <a:pt x="2232090" y="1200329"/>
                </a:cubicBezTo>
                <a:cubicBezTo>
                  <a:pt x="1981183" y="1256463"/>
                  <a:pt x="1917567" y="1196899"/>
                  <a:pt x="1722827" y="1200329"/>
                </a:cubicBezTo>
                <a:cubicBezTo>
                  <a:pt x="1528087" y="1203759"/>
                  <a:pt x="1400165" y="1146550"/>
                  <a:pt x="1116045" y="1200329"/>
                </a:cubicBezTo>
                <a:cubicBezTo>
                  <a:pt x="831925" y="1254108"/>
                  <a:pt x="705297" y="1160002"/>
                  <a:pt x="509263" y="1200329"/>
                </a:cubicBezTo>
                <a:cubicBezTo>
                  <a:pt x="313229" y="1240656"/>
                  <a:pt x="197096" y="1168584"/>
                  <a:pt x="0" y="1200329"/>
                </a:cubicBezTo>
                <a:cubicBezTo>
                  <a:pt x="-16047" y="1089591"/>
                  <a:pt x="3184" y="981257"/>
                  <a:pt x="0" y="800219"/>
                </a:cubicBezTo>
                <a:cubicBezTo>
                  <a:pt x="-3184" y="619181"/>
                  <a:pt x="8661" y="566535"/>
                  <a:pt x="0" y="412113"/>
                </a:cubicBezTo>
                <a:cubicBezTo>
                  <a:pt x="-8661" y="257691"/>
                  <a:pt x="3977" y="124873"/>
                  <a:pt x="0" y="0"/>
                </a:cubicBezTo>
                <a:close/>
              </a:path>
            </a:pathLst>
          </a:custGeom>
          <a:solidFill>
            <a:srgbClr val="8FCACE">
              <a:alpha val="34000"/>
            </a:srgbClr>
          </a:solidFill>
          <a:ln w="25400">
            <a:solidFill>
              <a:schemeClr val="bg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a:extLst>
              <a:ext uri="{FF2B5EF4-FFF2-40B4-BE49-F238E27FC236}">
                <a16:creationId xmlns:a16="http://schemas.microsoft.com/office/drawing/2014/main" id="{028AE6FC-DC4B-8E4A-EBBE-84BA71B07D9C}"/>
              </a:ext>
            </a:extLst>
          </p:cNvPr>
          <p:cNvSpPr txBox="1"/>
          <p:nvPr/>
        </p:nvSpPr>
        <p:spPr>
          <a:xfrm>
            <a:off x="5010514" y="4524645"/>
            <a:ext cx="3250616" cy="923330"/>
          </a:xfrm>
          <a:prstGeom prst="rect">
            <a:avLst/>
          </a:prstGeom>
          <a:noFill/>
        </p:spPr>
        <p:txBody>
          <a:bodyPr wrap="square" rtlCol="0">
            <a:spAutoFit/>
          </a:bodyPr>
          <a:lstStyle/>
          <a:p>
            <a:pPr algn="ctr"/>
            <a:r>
              <a:rPr lang="fr-FR" sz="1800" dirty="0">
                <a:latin typeface="Tw Cen MT"/>
                <a:ea typeface="+mn-lt"/>
                <a:cs typeface="+mn-lt"/>
              </a:rPr>
              <a:t>Cette situation s'apparente à une </a:t>
            </a:r>
            <a:r>
              <a:rPr lang="fr-FR" sz="1800" b="1" dirty="0">
                <a:latin typeface="Tw Cen MT"/>
                <a:ea typeface="+mn-lt"/>
                <a:cs typeface="+mn-lt"/>
              </a:rPr>
              <a:t>atteinte à l’intégrité sexuelle</a:t>
            </a:r>
            <a:r>
              <a:rPr lang="fr-FR" sz="1800" dirty="0">
                <a:latin typeface="Tw Cen MT"/>
                <a:ea typeface="+mn-lt"/>
                <a:cs typeface="+mn-lt"/>
              </a:rPr>
              <a:t>.</a:t>
            </a:r>
          </a:p>
          <a:p>
            <a:pPr algn="ctr"/>
            <a:endParaRPr lang="fr-FR" sz="1800" dirty="0">
              <a:latin typeface="Tw Cen MT"/>
              <a:ea typeface="+mn-lt"/>
              <a:cs typeface="+mn-lt"/>
            </a:endParaRPr>
          </a:p>
        </p:txBody>
      </p:sp>
      <p:pic>
        <p:nvPicPr>
          <p:cNvPr id="13" name="Graphique 12" descr="Case cochée avec un remplissage uni">
            <a:extLst>
              <a:ext uri="{FF2B5EF4-FFF2-40B4-BE49-F238E27FC236}">
                <a16:creationId xmlns:a16="http://schemas.microsoft.com/office/drawing/2014/main" id="{D92E2D3A-510D-CAC2-33F7-4208CD9D66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83263" y="4331431"/>
            <a:ext cx="914400" cy="914400"/>
          </a:xfrm>
          <a:prstGeom prst="rect">
            <a:avLst/>
          </a:prstGeom>
        </p:spPr>
      </p:pic>
      <p:sp>
        <p:nvSpPr>
          <p:cNvPr id="15" name="ZoneTexte 14">
            <a:extLst>
              <a:ext uri="{FF2B5EF4-FFF2-40B4-BE49-F238E27FC236}">
                <a16:creationId xmlns:a16="http://schemas.microsoft.com/office/drawing/2014/main" id="{0F935A5E-7870-CF4F-C2DC-880F995F326F}"/>
              </a:ext>
            </a:extLst>
          </p:cNvPr>
          <p:cNvSpPr txBox="1"/>
          <p:nvPr/>
        </p:nvSpPr>
        <p:spPr>
          <a:xfrm>
            <a:off x="1501614" y="1799501"/>
            <a:ext cx="6321117" cy="1569660"/>
          </a:xfrm>
          <a:prstGeom prst="rect">
            <a:avLst/>
          </a:prstGeom>
          <a:noFill/>
        </p:spPr>
        <p:txBody>
          <a:bodyPr wrap="square" rtlCol="0">
            <a:spAutoFit/>
          </a:bodyPr>
          <a:lstStyle/>
          <a:p>
            <a:pPr algn="ctr"/>
            <a:r>
              <a:rPr lang="fr-FR" sz="2400" dirty="0">
                <a:solidFill>
                  <a:srgbClr val="44546A"/>
                </a:solidFill>
                <a:latin typeface="Tw Cen MT"/>
                <a:ea typeface="+mn-lt"/>
                <a:cs typeface="+mn-lt"/>
              </a:rPr>
              <a:t>Une collègue vient vous confier : </a:t>
            </a:r>
          </a:p>
          <a:p>
            <a:pPr algn="ctr"/>
            <a:endParaRPr lang="fr-FR" sz="2400" dirty="0">
              <a:solidFill>
                <a:srgbClr val="44546A"/>
              </a:solidFill>
              <a:latin typeface="Tw Cen MT"/>
              <a:ea typeface="+mn-lt"/>
              <a:cs typeface="+mn-lt"/>
            </a:endParaRPr>
          </a:p>
          <a:p>
            <a:pPr algn="ctr"/>
            <a:r>
              <a:rPr lang="fr-FR" sz="2400" dirty="0">
                <a:solidFill>
                  <a:srgbClr val="44546A"/>
                </a:solidFill>
                <a:latin typeface="Tw Cen MT"/>
                <a:ea typeface="+mn-lt"/>
                <a:cs typeface="+mn-lt"/>
              </a:rPr>
              <a:t>« A. a essayé de me toucher les seins </a:t>
            </a:r>
            <a:br>
              <a:rPr lang="fr-FR" sz="2400" dirty="0">
                <a:solidFill>
                  <a:srgbClr val="44546A"/>
                </a:solidFill>
                <a:latin typeface="Tw Cen MT"/>
                <a:ea typeface="+mn-lt"/>
                <a:cs typeface="+mn-lt"/>
              </a:rPr>
            </a:br>
            <a:r>
              <a:rPr lang="fr-FR" sz="2400" dirty="0">
                <a:solidFill>
                  <a:srgbClr val="44546A"/>
                </a:solidFill>
                <a:latin typeface="Tw Cen MT"/>
                <a:ea typeface="+mn-lt"/>
                <a:cs typeface="+mn-lt"/>
              </a:rPr>
              <a:t>ce matin en salle de pause ».</a:t>
            </a:r>
          </a:p>
        </p:txBody>
      </p:sp>
    </p:spTree>
    <p:extLst>
      <p:ext uri="{BB962C8B-B14F-4D97-AF65-F5344CB8AC3E}">
        <p14:creationId xmlns:p14="http://schemas.microsoft.com/office/powerpoint/2010/main" val="2365388415"/>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Espace réservé du contenu 8">
            <a:extLst>
              <a:ext uri="{FF2B5EF4-FFF2-40B4-BE49-F238E27FC236}">
                <a16:creationId xmlns:a16="http://schemas.microsoft.com/office/drawing/2014/main" id="{8101B78C-843E-9BA2-1BC9-938ED9799D34}"/>
              </a:ext>
            </a:extLst>
          </p:cNvPr>
          <p:cNvSpPr>
            <a:spLocks noGrp="1"/>
          </p:cNvSpPr>
          <p:nvPr>
            <p:ph idx="1"/>
          </p:nvPr>
        </p:nvSpPr>
        <p:spPr>
          <a:xfrm>
            <a:off x="1065971" y="2324099"/>
            <a:ext cx="7630767" cy="3146367"/>
          </a:xfrm>
        </p:spPr>
        <p:txBody>
          <a:bodyPr>
            <a:normAutofit fontScale="92500" lnSpcReduction="10000"/>
          </a:bodyPr>
          <a:lstStyle/>
          <a:p>
            <a:pPr marL="0" indent="0">
              <a:buNone/>
            </a:pPr>
            <a:endParaRPr lang="fr-FR" sz="2000" dirty="0">
              <a:solidFill>
                <a:srgbClr val="1F2D29"/>
              </a:solidFill>
              <a:latin typeface="Tw Cen MT"/>
              <a:ea typeface="+mn-lt"/>
              <a:cs typeface="+mn-lt"/>
            </a:endParaRPr>
          </a:p>
          <a:p>
            <a:pPr marL="0" indent="0">
              <a:buNone/>
            </a:pPr>
            <a:r>
              <a:rPr lang="fr-FR" sz="2000" b="1" i="1" dirty="0">
                <a:solidFill>
                  <a:srgbClr val="82B99A"/>
                </a:solidFill>
                <a:latin typeface="Tw Cen MT"/>
                <a:cs typeface="Calibri"/>
              </a:rPr>
              <a:t> 	 </a:t>
            </a:r>
            <a:r>
              <a:rPr lang="fr-FR" sz="2000" b="1" i="1" dirty="0">
                <a:solidFill>
                  <a:srgbClr val="82B99A"/>
                </a:solidFill>
                <a:latin typeface="Tw Cen MT"/>
                <a:cs typeface="Calibri"/>
                <a:hlinkClick r:id="rId2">
                  <a:extLst>
                    <a:ext uri="{A12FA001-AC4F-418D-AE19-62706E023703}">
                      <ahyp:hlinkClr xmlns:ahyp="http://schemas.microsoft.com/office/drawing/2018/hyperlinkcolor" val="tx"/>
                    </a:ext>
                  </a:extLst>
                </a:hlinkClick>
              </a:rPr>
              <a:t>Art 375. du code pénal luxembourgeois</a:t>
            </a:r>
            <a:br>
              <a:rPr lang="fr-FR" sz="2000" b="1" i="1" dirty="0">
                <a:solidFill>
                  <a:srgbClr val="82B99A"/>
                </a:solidFill>
                <a:latin typeface="Tw Cen MT"/>
                <a:cs typeface="Calibri"/>
              </a:rPr>
            </a:br>
            <a:endParaRPr lang="fr-FR" sz="2000" b="1" i="1" dirty="0">
              <a:solidFill>
                <a:srgbClr val="82B99A"/>
              </a:solidFill>
              <a:latin typeface="Tw Cen MT"/>
              <a:cs typeface="Calibri"/>
            </a:endParaRPr>
          </a:p>
          <a:p>
            <a:pPr marL="0" indent="0">
              <a:buNone/>
            </a:pPr>
            <a:r>
              <a:rPr lang="fr-FR" sz="2000" dirty="0">
                <a:latin typeface="Tw Cen MT"/>
                <a:ea typeface="+mn-lt"/>
                <a:cs typeface="+mn-lt"/>
              </a:rPr>
              <a:t>« Tout </a:t>
            </a:r>
            <a:r>
              <a:rPr lang="fr-FR" sz="2000" b="1" dirty="0">
                <a:latin typeface="Tw Cen MT"/>
                <a:ea typeface="+mn-lt"/>
                <a:cs typeface="+mn-lt"/>
              </a:rPr>
              <a:t>acte de pénétration sexuelle</a:t>
            </a:r>
            <a:r>
              <a:rPr lang="fr-FR" sz="2000" dirty="0">
                <a:latin typeface="Tw Cen MT"/>
                <a:ea typeface="+mn-lt"/>
                <a:cs typeface="+mn-lt"/>
              </a:rPr>
              <a:t>, </a:t>
            </a:r>
            <a:r>
              <a:rPr lang="fr-FR" sz="2000" b="1" dirty="0">
                <a:latin typeface="Tw Cen MT"/>
                <a:ea typeface="+mn-lt"/>
                <a:cs typeface="+mn-lt"/>
              </a:rPr>
              <a:t>de quelque nature qu’il soit </a:t>
            </a:r>
            <a:r>
              <a:rPr lang="fr-FR" sz="2000" dirty="0">
                <a:latin typeface="Tw Cen MT"/>
                <a:ea typeface="+mn-lt"/>
                <a:cs typeface="+mn-lt"/>
              </a:rPr>
              <a:t>et par quelque moyen que ce soit, qu’il soit de nature vaginale, anale, ou buccale, à l’aide notamment du sexe, d’un objet ou d’un doigt, </a:t>
            </a:r>
            <a:r>
              <a:rPr lang="fr-FR" sz="2000" b="1" dirty="0">
                <a:latin typeface="Tw Cen MT"/>
                <a:ea typeface="+mn-lt"/>
                <a:cs typeface="+mn-lt"/>
              </a:rPr>
              <a:t>commis sur une personne qui n’y consent pas ou à l’aide d’une personne qui n’y consent pas</a:t>
            </a:r>
            <a:r>
              <a:rPr lang="fr-FR" sz="2000" dirty="0">
                <a:latin typeface="Tw Cen MT"/>
                <a:ea typeface="+mn-lt"/>
                <a:cs typeface="+mn-lt"/>
              </a:rPr>
              <a:t>, y compris lorsque la personne est amenée à commettre l’acte sur son propre corps ou sur le corps d’une tierce personne, notamment à l’aide de violence ou de menace, par ruse, artifice ou surprise, ou en abusant d’une personne hors d’état de donner un consentement libre ou d’opposer la résistance, constitue un </a:t>
            </a:r>
            <a:r>
              <a:rPr lang="fr-FR" sz="2100" dirty="0">
                <a:latin typeface="Tw Cen MT"/>
                <a:ea typeface="+mn-lt"/>
                <a:cs typeface="+mn-lt"/>
              </a:rPr>
              <a:t>viol…»</a:t>
            </a:r>
          </a:p>
          <a:p>
            <a:pPr marL="0" indent="0">
              <a:buNone/>
            </a:pPr>
            <a:endParaRPr lang="fr-FR" sz="2000" b="1" dirty="0">
              <a:solidFill>
                <a:schemeClr val="tx2"/>
              </a:solidFill>
              <a:latin typeface="Tw Cen MT"/>
              <a:ea typeface="+mn-lt"/>
              <a:cs typeface="+mn-lt"/>
            </a:endParaRPr>
          </a:p>
          <a:p>
            <a:pPr marL="0" indent="0">
              <a:buNone/>
            </a:pPr>
            <a:endParaRPr lang="en-US" sz="2000" b="1" dirty="0">
              <a:solidFill>
                <a:schemeClr val="tx2"/>
              </a:solidFill>
              <a:latin typeface="Tw Cen MT"/>
              <a:ea typeface="+mn-lt"/>
              <a:cs typeface="+mn-lt"/>
            </a:endParaRPr>
          </a:p>
        </p:txBody>
      </p:sp>
      <p:graphicFrame>
        <p:nvGraphicFramePr>
          <p:cNvPr id="9" name="Diagramme 8">
            <a:extLst>
              <a:ext uri="{FF2B5EF4-FFF2-40B4-BE49-F238E27FC236}">
                <a16:creationId xmlns:a16="http://schemas.microsoft.com/office/drawing/2014/main" id="{6E6002E9-ABBC-D1CB-0A33-A1F8ECE71827}"/>
              </a:ext>
            </a:extLst>
          </p:cNvPr>
          <p:cNvGraphicFramePr/>
          <p:nvPr>
            <p:extLst>
              <p:ext uri="{D42A27DB-BD31-4B8C-83A1-F6EECF244321}">
                <p14:modId xmlns:p14="http://schemas.microsoft.com/office/powerpoint/2010/main" val="3317098608"/>
              </p:ext>
            </p:extLst>
          </p:nvPr>
        </p:nvGraphicFramePr>
        <p:xfrm>
          <a:off x="7218603" y="5171733"/>
          <a:ext cx="1718851" cy="1541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re 7">
            <a:extLst>
              <a:ext uri="{FF2B5EF4-FFF2-40B4-BE49-F238E27FC236}">
                <a16:creationId xmlns:a16="http://schemas.microsoft.com/office/drawing/2014/main" id="{59C6404C-129F-BBAB-9180-D870B88E8C59}"/>
              </a:ext>
            </a:extLst>
          </p:cNvPr>
          <p:cNvSpPr txBox="1">
            <a:spLocks/>
          </p:cNvSpPr>
          <p:nvPr/>
        </p:nvSpPr>
        <p:spPr>
          <a:xfrm>
            <a:off x="1187141" y="1357586"/>
            <a:ext cx="7036904"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r>
              <a:rPr lang="fr-FR" sz="2800" b="1" cap="small" dirty="0">
                <a:solidFill>
                  <a:srgbClr val="44546A"/>
                </a:solidFill>
                <a:latin typeface="Tw Cen MT"/>
                <a:ea typeface="+mn-lt"/>
                <a:cs typeface="+mn-lt"/>
              </a:rPr>
              <a:t>Viol</a:t>
            </a:r>
            <a:endParaRPr lang="en-US" sz="2800" b="1" dirty="0">
              <a:solidFill>
                <a:srgbClr val="44546A"/>
              </a:solidFill>
              <a:latin typeface="Tw Cen MT"/>
            </a:endParaRPr>
          </a:p>
        </p:txBody>
      </p:sp>
      <p:pic>
        <p:nvPicPr>
          <p:cNvPr id="11" name="Graphique 10" descr="Livre fermé avec un remplissage uni">
            <a:extLst>
              <a:ext uri="{FF2B5EF4-FFF2-40B4-BE49-F238E27FC236}">
                <a16:creationId xmlns:a16="http://schemas.microsoft.com/office/drawing/2014/main" id="{9F5410CC-50B2-7A5D-053F-7868AA10C0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92924" y="2609125"/>
            <a:ext cx="551793" cy="551793"/>
          </a:xfrm>
          <a:prstGeom prst="rect">
            <a:avLst/>
          </a:prstGeom>
        </p:spPr>
      </p:pic>
    </p:spTree>
    <p:extLst>
      <p:ext uri="{BB962C8B-B14F-4D97-AF65-F5344CB8AC3E}">
        <p14:creationId xmlns:p14="http://schemas.microsoft.com/office/powerpoint/2010/main" val="3236902022"/>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croquis, dessin, Dessin d’enfant, Dessin au trait&#10;&#10;Description générée automatiquement">
            <a:extLst>
              <a:ext uri="{FF2B5EF4-FFF2-40B4-BE49-F238E27FC236}">
                <a16:creationId xmlns:a16="http://schemas.microsoft.com/office/drawing/2014/main" id="{6B223CE3-ED6B-D570-C043-E5D73884F1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3021" y="3429000"/>
            <a:ext cx="4550979" cy="3413234"/>
          </a:xfrm>
          <a:prstGeom prst="rect">
            <a:avLst/>
          </a:prstGeom>
        </p:spPr>
      </p:pic>
      <p:sp>
        <p:nvSpPr>
          <p:cNvPr id="7" name="Espace réservé du contenu 6">
            <a:extLst>
              <a:ext uri="{FF2B5EF4-FFF2-40B4-BE49-F238E27FC236}">
                <a16:creationId xmlns:a16="http://schemas.microsoft.com/office/drawing/2014/main" id="{7432153A-91D4-46D9-0C49-5DDB11FF8930}"/>
              </a:ext>
            </a:extLst>
          </p:cNvPr>
          <p:cNvSpPr>
            <a:spLocks noGrp="1"/>
          </p:cNvSpPr>
          <p:nvPr>
            <p:ph idx="1"/>
          </p:nvPr>
        </p:nvSpPr>
        <p:spPr>
          <a:xfrm>
            <a:off x="1065971" y="1935215"/>
            <a:ext cx="7630767" cy="4351338"/>
          </a:xfrm>
        </p:spPr>
        <p:txBody>
          <a:bodyPr/>
          <a:lstStyle/>
          <a:p>
            <a:pPr marL="0" indent="0">
              <a:buNone/>
            </a:pPr>
            <a:r>
              <a:rPr lang="fr-FR" dirty="0">
                <a:latin typeface="Tw Cen MT"/>
                <a:ea typeface="+mn-lt"/>
                <a:cs typeface="+mn-lt"/>
              </a:rPr>
              <a:t>Dans cette section, vous avez pu prendre connaissance des quatre types de violences sexistes et sexuelles qui peuvent survenir dans le cadre du travail. Ces faits sont sanctionnés par le droit du travail et/ou par le droit pénal luxembourgeois.</a:t>
            </a:r>
          </a:p>
          <a:p>
            <a:pPr marL="0" indent="0">
              <a:buNone/>
            </a:pPr>
            <a:endParaRPr lang="fr-FR" sz="2000" dirty="0">
              <a:latin typeface="Tw Cen MT"/>
              <a:ea typeface="+mn-lt"/>
              <a:cs typeface="+mn-lt"/>
            </a:endParaRPr>
          </a:p>
          <a:p>
            <a:pPr marL="0" indent="0">
              <a:buNone/>
            </a:pPr>
            <a:r>
              <a:rPr lang="fr-FR" sz="2000" dirty="0">
                <a:latin typeface="Tw Cen MT"/>
                <a:ea typeface="+mn-lt"/>
                <a:cs typeface="+mn-lt"/>
              </a:rPr>
              <a:t>Dans la </a:t>
            </a:r>
            <a:r>
              <a:rPr lang="fr-FR" dirty="0">
                <a:latin typeface="Tw Cen MT"/>
                <a:ea typeface="+mn-lt"/>
                <a:cs typeface="+mn-lt"/>
              </a:rPr>
              <a:t>séquence suivante, nous allons quitter ce cadre national pour aborder la question de l’exploitation et des abus sexuels (EAS) au sein du cadre international.</a:t>
            </a:r>
          </a:p>
          <a:p>
            <a:endParaRPr lang="fr-FR" dirty="0"/>
          </a:p>
        </p:txBody>
      </p:sp>
      <p:pic>
        <p:nvPicPr>
          <p:cNvPr id="3" name="Graphique 2" descr="Globe contour">
            <a:extLst>
              <a:ext uri="{FF2B5EF4-FFF2-40B4-BE49-F238E27FC236}">
                <a16:creationId xmlns:a16="http://schemas.microsoft.com/office/drawing/2014/main" id="{6AB93ECC-E52B-89D8-8CA3-23A8D0B3FD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89496" y="4903386"/>
            <a:ext cx="672663" cy="672663"/>
          </a:xfrm>
          <a:prstGeom prst="rect">
            <a:avLst/>
          </a:prstGeom>
        </p:spPr>
      </p:pic>
    </p:spTree>
    <p:extLst>
      <p:ext uri="{BB962C8B-B14F-4D97-AF65-F5344CB8AC3E}">
        <p14:creationId xmlns:p14="http://schemas.microsoft.com/office/powerpoint/2010/main" val="860383555"/>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re 7">
            <a:extLst>
              <a:ext uri="{FF2B5EF4-FFF2-40B4-BE49-F238E27FC236}">
                <a16:creationId xmlns:a16="http://schemas.microsoft.com/office/drawing/2014/main" id="{8928B352-650E-8E86-032C-9B34541E035E}"/>
              </a:ext>
            </a:extLst>
          </p:cNvPr>
          <p:cNvSpPr>
            <a:spLocks noGrp="1"/>
          </p:cNvSpPr>
          <p:nvPr>
            <p:ph type="title"/>
          </p:nvPr>
        </p:nvSpPr>
        <p:spPr>
          <a:xfrm>
            <a:off x="1659834" y="1410137"/>
            <a:ext cx="7036904" cy="1325563"/>
          </a:xfrm>
        </p:spPr>
        <p:txBody>
          <a:bodyPr>
            <a:normAutofit/>
          </a:bodyPr>
          <a:lstStyle/>
          <a:p>
            <a:r>
              <a:rPr lang="fr-FR" sz="2900" dirty="0">
                <a:latin typeface="Tw Cen MT"/>
                <a:ea typeface="+mn-lt"/>
                <a:cs typeface="+mn-lt"/>
              </a:rPr>
              <a:t>3</a:t>
            </a:r>
            <a:r>
              <a:rPr lang="fr-FR" sz="2900" b="1" dirty="0">
                <a:solidFill>
                  <a:srgbClr val="44546A"/>
                </a:solidFill>
                <a:latin typeface="Tw Cen MT"/>
                <a:ea typeface="+mn-lt"/>
                <a:cs typeface="+mn-lt"/>
              </a:rPr>
              <a:t>. Définitions légales de l’exploitation sexuelle et des abus sexuels issues </a:t>
            </a:r>
            <a:br>
              <a:rPr lang="fr-FR" sz="2900" b="1" dirty="0">
                <a:solidFill>
                  <a:srgbClr val="44546A"/>
                </a:solidFill>
                <a:latin typeface="Tw Cen MT"/>
                <a:ea typeface="+mn-lt"/>
                <a:cs typeface="+mn-lt"/>
              </a:rPr>
            </a:br>
            <a:r>
              <a:rPr lang="fr-FR" sz="2900" b="1" dirty="0">
                <a:solidFill>
                  <a:srgbClr val="44546A"/>
                </a:solidFill>
                <a:latin typeface="Tw Cen MT"/>
                <a:ea typeface="+mn-lt"/>
                <a:cs typeface="+mn-lt"/>
              </a:rPr>
              <a:t>du droit international</a:t>
            </a:r>
            <a:endParaRPr lang="fr-FR" sz="2900" dirty="0"/>
          </a:p>
        </p:txBody>
      </p:sp>
      <p:sp>
        <p:nvSpPr>
          <p:cNvPr id="8" name="Content Placeholder 2">
            <a:extLst>
              <a:ext uri="{FF2B5EF4-FFF2-40B4-BE49-F238E27FC236}">
                <a16:creationId xmlns:a16="http://schemas.microsoft.com/office/drawing/2014/main" id="{3CA423A7-7DD7-FCBC-96C1-4B59DEC40515}"/>
              </a:ext>
            </a:extLst>
          </p:cNvPr>
          <p:cNvSpPr>
            <a:spLocks noGrp="1"/>
          </p:cNvSpPr>
          <p:nvPr>
            <p:ph idx="1"/>
          </p:nvPr>
        </p:nvSpPr>
        <p:spPr>
          <a:xfrm>
            <a:off x="1065971" y="3272194"/>
            <a:ext cx="7630767" cy="4351338"/>
          </a:xfrm>
        </p:spPr>
        <p:txBody>
          <a:bodyPr vert="horz" lIns="91440" tIns="45720" rIns="91440" bIns="45720" rtlCol="0" anchor="t">
            <a:noAutofit/>
          </a:bodyPr>
          <a:lstStyle/>
          <a:p>
            <a:pPr marL="0" indent="0">
              <a:buNone/>
            </a:pPr>
            <a:r>
              <a:rPr lang="fr-FR" sz="2000" dirty="0">
                <a:latin typeface="Tw Cen MT"/>
                <a:ea typeface="+mn-lt"/>
                <a:cs typeface="+mn-lt"/>
              </a:rPr>
              <a:t>En droit international, plusieurs textes réglementent les violences sexistes et sexuelles : Convention pour l’élimination de toutes les discriminations envers les femmes, Convention de l’OIT n°190, Convention d’Istanbul… </a:t>
            </a:r>
            <a:endParaRPr lang="en-US" sz="2000" dirty="0">
              <a:latin typeface="Tw Cen MT"/>
              <a:ea typeface="+mn-lt"/>
              <a:cs typeface="+mn-lt"/>
            </a:endParaRPr>
          </a:p>
          <a:p>
            <a:pPr marL="0" indent="0">
              <a:buNone/>
            </a:pPr>
            <a:endParaRPr lang="fr-FR" sz="2000" dirty="0">
              <a:latin typeface="Tw Cen MT"/>
              <a:ea typeface="+mn-lt"/>
              <a:cs typeface="+mn-lt"/>
            </a:endParaRPr>
          </a:p>
          <a:p>
            <a:pPr marL="0" indent="0">
              <a:buNone/>
            </a:pPr>
            <a:r>
              <a:rPr lang="fr-FR" dirty="0">
                <a:latin typeface="Tw Cen MT"/>
                <a:ea typeface="+mn-lt"/>
                <a:cs typeface="+mn-lt"/>
              </a:rPr>
              <a:t>Dans le cadre de ce guide d’autoformation, nous utiliserons uniquement les définitions des Nations unies liées à l’exploitation et aux abus sexuels.</a:t>
            </a:r>
            <a:endParaRPr lang="en-US" dirty="0">
              <a:latin typeface="Tw Cen MT"/>
              <a:ea typeface="+mn-lt"/>
              <a:cs typeface="+mn-lt"/>
            </a:endParaRPr>
          </a:p>
        </p:txBody>
      </p:sp>
    </p:spTree>
    <p:extLst>
      <p:ext uri="{BB962C8B-B14F-4D97-AF65-F5344CB8AC3E}">
        <p14:creationId xmlns:p14="http://schemas.microsoft.com/office/powerpoint/2010/main" val="3824650437"/>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re 7">
            <a:extLst>
              <a:ext uri="{FF2B5EF4-FFF2-40B4-BE49-F238E27FC236}">
                <a16:creationId xmlns:a16="http://schemas.microsoft.com/office/drawing/2014/main" id="{15868730-F53F-7DA8-A1BA-AFBCC4FDF468}"/>
              </a:ext>
            </a:extLst>
          </p:cNvPr>
          <p:cNvSpPr txBox="1">
            <a:spLocks/>
          </p:cNvSpPr>
          <p:nvPr/>
        </p:nvSpPr>
        <p:spPr>
          <a:xfrm>
            <a:off x="1187141" y="1021255"/>
            <a:ext cx="7036904"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pPr>
              <a:spcBef>
                <a:spcPts val="750"/>
              </a:spcBef>
              <a:spcAft>
                <a:spcPts val="450"/>
              </a:spcAft>
            </a:pPr>
            <a:r>
              <a:rPr lang="fr-FR" sz="2800" b="1" cap="small" dirty="0">
                <a:solidFill>
                  <a:schemeClr val="tx2"/>
                </a:solidFill>
                <a:latin typeface="Tw Cen MT"/>
                <a:ea typeface="+mn-lt"/>
                <a:cs typeface="+mn-lt"/>
              </a:rPr>
              <a:t>RAPPORT DE FORCE INÉGAL</a:t>
            </a:r>
          </a:p>
        </p:txBody>
      </p:sp>
      <p:sp>
        <p:nvSpPr>
          <p:cNvPr id="10" name="Espace réservé du contenu 8">
            <a:extLst>
              <a:ext uri="{FF2B5EF4-FFF2-40B4-BE49-F238E27FC236}">
                <a16:creationId xmlns:a16="http://schemas.microsoft.com/office/drawing/2014/main" id="{37A10791-BBCC-00A5-5F05-C841C0FB7186}"/>
              </a:ext>
            </a:extLst>
          </p:cNvPr>
          <p:cNvSpPr>
            <a:spLocks noGrp="1"/>
          </p:cNvSpPr>
          <p:nvPr>
            <p:ph idx="1"/>
          </p:nvPr>
        </p:nvSpPr>
        <p:spPr>
          <a:xfrm>
            <a:off x="998014" y="2024689"/>
            <a:ext cx="7630767" cy="4706964"/>
          </a:xfrm>
        </p:spPr>
        <p:txBody>
          <a:bodyPr>
            <a:noAutofit/>
          </a:bodyPr>
          <a:lstStyle/>
          <a:p>
            <a:pPr marL="0" indent="0">
              <a:buNone/>
            </a:pPr>
            <a:r>
              <a:rPr lang="fr-FR" sz="2000" dirty="0">
                <a:latin typeface="Tw Cen MT" panose="020B0602020104020603" pitchFamily="34" charset="77"/>
                <a:ea typeface="+mn-lt"/>
                <a:cs typeface="+mn-lt"/>
              </a:rPr>
              <a:t>Avant d'aller plus loin, il est nécessaire d'aborder la notion de rapport de force inégal qui est un aspect </a:t>
            </a:r>
            <a:r>
              <a:rPr lang="fr-FR" dirty="0">
                <a:ea typeface="+mn-lt"/>
                <a:cs typeface="+mn-lt"/>
              </a:rPr>
              <a:t>central de l’exploitation et des abus sexuels (EAS). </a:t>
            </a:r>
            <a:endParaRPr lang="en-US" dirty="0">
              <a:ea typeface="+mn-lt"/>
              <a:cs typeface="+mn-lt"/>
            </a:endParaRPr>
          </a:p>
          <a:p>
            <a:endParaRPr lang="fr-FR" sz="2000" dirty="0">
              <a:latin typeface="Tw Cen MT" panose="020B0602020104020603" pitchFamily="34" charset="77"/>
              <a:ea typeface="+mn-lt"/>
              <a:cs typeface="+mn-lt"/>
            </a:endParaRPr>
          </a:p>
          <a:p>
            <a:pPr marL="0" indent="0">
              <a:buNone/>
            </a:pPr>
            <a:r>
              <a:rPr lang="fr-FR" sz="2000" dirty="0">
                <a:latin typeface="Tw Cen MT" panose="020B0602020104020603" pitchFamily="34" charset="77"/>
                <a:ea typeface="+mn-lt"/>
                <a:cs typeface="+mn-lt"/>
              </a:rPr>
              <a:t>En effet, le statut de membre d’ONGD crée de facto </a:t>
            </a:r>
            <a:r>
              <a:rPr lang="fr-FR" sz="2000" b="1" dirty="0">
                <a:latin typeface="Tw Cen MT" panose="020B0602020104020603" pitchFamily="34" charset="77"/>
                <a:ea typeface="+mn-lt"/>
                <a:cs typeface="+mn-lt"/>
              </a:rPr>
              <a:t>une relation de pouvoir inégale basée sur une dépendance</a:t>
            </a:r>
            <a:r>
              <a:rPr lang="fr-FR" sz="2000" dirty="0">
                <a:latin typeface="Tw Cen MT" panose="020B0602020104020603" pitchFamily="34" charset="77"/>
                <a:ea typeface="+mn-lt"/>
                <a:cs typeface="+mn-lt"/>
              </a:rPr>
              <a:t> plus ou moins forte des bénéficiaires et partenaires sur le terrain envers les responsables et acteur</a:t>
            </a:r>
            <a:r>
              <a:rPr lang="fr-FR" dirty="0">
                <a:ea typeface="+mn-lt"/>
                <a:cs typeface="+mn-lt"/>
              </a:rPr>
              <a:t>/actrice</a:t>
            </a:r>
            <a:r>
              <a:rPr lang="fr-FR" sz="2000" dirty="0">
                <a:latin typeface="Tw Cen MT" panose="020B0602020104020603" pitchFamily="34" charset="77"/>
                <a:ea typeface="+mn-lt"/>
                <a:cs typeface="+mn-lt"/>
              </a:rPr>
              <a:t>·s de projets/programmes. </a:t>
            </a:r>
            <a:endParaRPr lang="fr-FR" sz="2000" dirty="0">
              <a:latin typeface="Tw Cen MT" panose="020B0602020104020603" pitchFamily="34" charset="77"/>
              <a:cs typeface="Calibri"/>
            </a:endParaRPr>
          </a:p>
          <a:p>
            <a:pPr algn="l"/>
            <a:endParaRPr lang="fr-FR" sz="2000" dirty="0">
              <a:latin typeface="Tw Cen MT" panose="020B0602020104020603" pitchFamily="34" charset="77"/>
              <a:cs typeface="Arial"/>
            </a:endParaRPr>
          </a:p>
          <a:p>
            <a:pPr marL="0" indent="0">
              <a:buNone/>
            </a:pPr>
            <a:r>
              <a:rPr lang="fr-FR" sz="2000" dirty="0">
                <a:latin typeface="Tw Cen MT" panose="020B0602020104020603" pitchFamily="34" charset="77"/>
                <a:cs typeface="Arial"/>
              </a:rPr>
              <a:t>De plus,</a:t>
            </a:r>
            <a:r>
              <a:rPr lang="fr-FR" dirty="0">
                <a:cs typeface="Arial"/>
              </a:rPr>
              <a:t> i</a:t>
            </a:r>
            <a:r>
              <a:rPr lang="fr-FR" sz="2000" dirty="0">
                <a:latin typeface="Tw Cen MT" panose="020B0602020104020603" pitchFamily="34" charset="77"/>
                <a:cs typeface="Arial"/>
              </a:rPr>
              <a:t>l </a:t>
            </a:r>
            <a:r>
              <a:rPr lang="fr-FR" dirty="0">
                <a:cs typeface="Arial"/>
              </a:rPr>
              <a:t>est</a:t>
            </a:r>
            <a:r>
              <a:rPr lang="fr-FR" sz="2000" dirty="0">
                <a:latin typeface="Tw Cen MT" panose="020B0602020104020603" pitchFamily="34" charset="77"/>
                <a:cs typeface="Arial"/>
              </a:rPr>
              <a:t> également important de comprendre que dans une relation où le rapport de force est inégal du fait des positions respectives des personnes, </a:t>
            </a:r>
            <a:r>
              <a:rPr lang="fr-FR" sz="2000" b="1" dirty="0">
                <a:latin typeface="Tw Cen MT" panose="020B0602020104020603" pitchFamily="34" charset="77"/>
                <a:cs typeface="Arial"/>
              </a:rPr>
              <a:t>le consentement ne peut pas être à 100% libre et éclairé</a:t>
            </a:r>
            <a:r>
              <a:rPr lang="fr-FR" sz="2000" dirty="0">
                <a:latin typeface="Tw Cen MT" panose="020B0602020104020603" pitchFamily="34" charset="77"/>
                <a:cs typeface="Arial"/>
              </a:rPr>
              <a:t> car il est influencé par cette différence de pouvoir.</a:t>
            </a:r>
          </a:p>
        </p:txBody>
      </p:sp>
    </p:spTree>
    <p:extLst>
      <p:ext uri="{BB962C8B-B14F-4D97-AF65-F5344CB8AC3E}">
        <p14:creationId xmlns:p14="http://schemas.microsoft.com/office/powerpoint/2010/main" val="4017226959"/>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00B7F-5075-FDCA-C167-C51C2D95ED6A}"/>
              </a:ext>
            </a:extLst>
          </p:cNvPr>
          <p:cNvSpPr>
            <a:spLocks noGrp="1"/>
          </p:cNvSpPr>
          <p:nvPr>
            <p:ph type="title"/>
          </p:nvPr>
        </p:nvSpPr>
        <p:spPr>
          <a:xfrm>
            <a:off x="947657" y="1141049"/>
            <a:ext cx="7036904" cy="1325563"/>
          </a:xfrm>
        </p:spPr>
        <p:txBody>
          <a:bodyPr/>
          <a:lstStyle/>
          <a:p>
            <a:r>
              <a:rPr lang="en-US" dirty="0"/>
              <a:t>ABUS ET EXPLOITATION SEXUELLE</a:t>
            </a:r>
          </a:p>
        </p:txBody>
      </p:sp>
      <p:sp>
        <p:nvSpPr>
          <p:cNvPr id="3" name="Content Placeholder 2">
            <a:extLst>
              <a:ext uri="{FF2B5EF4-FFF2-40B4-BE49-F238E27FC236}">
                <a16:creationId xmlns:a16="http://schemas.microsoft.com/office/drawing/2014/main" id="{5CF56831-8746-BEEC-4D99-BBFF8E2CCBBB}"/>
              </a:ext>
            </a:extLst>
          </p:cNvPr>
          <p:cNvSpPr>
            <a:spLocks noGrp="1"/>
          </p:cNvSpPr>
          <p:nvPr>
            <p:ph idx="1"/>
          </p:nvPr>
        </p:nvSpPr>
        <p:spPr>
          <a:xfrm>
            <a:off x="1065971" y="2324099"/>
            <a:ext cx="7630767" cy="3670301"/>
          </a:xfrm>
        </p:spPr>
        <p:txBody>
          <a:bodyPr>
            <a:normAutofit lnSpcReduction="10000"/>
          </a:bodyPr>
          <a:lstStyle/>
          <a:p>
            <a:pPr marL="0" indent="0">
              <a:buNone/>
            </a:pPr>
            <a:endParaRPr lang="fr-FR" sz="2000" dirty="0">
              <a:solidFill>
                <a:srgbClr val="1F2D29"/>
              </a:solidFill>
              <a:latin typeface="Tw Cen MT"/>
              <a:ea typeface="+mn-lt"/>
              <a:cs typeface="+mn-lt"/>
            </a:endParaRPr>
          </a:p>
          <a:p>
            <a:pPr marL="0" indent="0">
              <a:buNone/>
            </a:pPr>
            <a:r>
              <a:rPr lang="fr-FR" sz="2000" b="1" i="1" dirty="0">
                <a:solidFill>
                  <a:srgbClr val="82B99A"/>
                </a:solidFill>
                <a:latin typeface="Tw Cen MT"/>
                <a:cs typeface="Calibri"/>
              </a:rPr>
              <a:t> 	</a:t>
            </a:r>
            <a:r>
              <a:rPr lang="fr-FR" sz="2000" b="1" dirty="0">
                <a:solidFill>
                  <a:schemeClr val="bg1">
                    <a:lumMod val="50000"/>
                  </a:schemeClr>
                </a:solidFill>
                <a:latin typeface="Tw Cen MT"/>
                <a:ea typeface="+mn-lt"/>
                <a:cs typeface="+mn-lt"/>
              </a:rPr>
              <a:t> </a:t>
            </a:r>
            <a:r>
              <a:rPr lang="fr-FR" sz="2000" b="1" dirty="0">
                <a:solidFill>
                  <a:srgbClr val="82B99A"/>
                </a:solidFill>
                <a:latin typeface="Tw Cen MT"/>
                <a:ea typeface="+mn-lt"/>
                <a:cs typeface="+mn-lt"/>
              </a:rPr>
              <a:t>Circulaire du Secrétaire général des Nations Unies sur les 	 Dispositions spéciales visant à prévenir l’exploitation et les 	 abus sexuels </a:t>
            </a:r>
            <a:r>
              <a:rPr lang="fr-FR" sz="2000" b="1" dirty="0">
                <a:solidFill>
                  <a:srgbClr val="82B99A"/>
                </a:solidFill>
                <a:latin typeface="Tw Cen MT"/>
                <a:ea typeface="+mn-lt"/>
                <a:cs typeface="+mn-lt"/>
                <a:hlinkClick r:id="rId2">
                  <a:extLst>
                    <a:ext uri="{A12FA001-AC4F-418D-AE19-62706E023703}">
                      <ahyp:hlinkClr xmlns:ahyp="http://schemas.microsoft.com/office/drawing/2018/hyperlinkcolor" val="tx"/>
                    </a:ext>
                  </a:extLst>
                </a:hlinkClick>
              </a:rPr>
              <a:t>(ST/SGB/2003/13)</a:t>
            </a:r>
            <a:endParaRPr lang="fr-FR" sz="2000" b="1" dirty="0">
              <a:solidFill>
                <a:srgbClr val="82B99A"/>
              </a:solidFill>
              <a:latin typeface="Tw Cen MT"/>
              <a:ea typeface="+mn-lt"/>
              <a:cs typeface="+mn-lt"/>
            </a:endParaRPr>
          </a:p>
          <a:p>
            <a:pPr marL="0" indent="0">
              <a:buNone/>
            </a:pPr>
            <a:endParaRPr lang="fr-FR" sz="2000" b="1" i="1" dirty="0">
              <a:solidFill>
                <a:srgbClr val="82B99A"/>
              </a:solidFill>
              <a:latin typeface="Tw Cen MT"/>
              <a:cs typeface="Calibri"/>
            </a:endParaRPr>
          </a:p>
          <a:p>
            <a:pPr marL="0" indent="0">
              <a:buNone/>
            </a:pPr>
            <a:r>
              <a:rPr lang="fr-FR" sz="2000" dirty="0">
                <a:latin typeface="Tw Cen MT"/>
                <a:ea typeface="+mn-lt"/>
                <a:cs typeface="+mn-lt"/>
              </a:rPr>
              <a:t>« L’expression </a:t>
            </a:r>
            <a:r>
              <a:rPr lang="fr-FR" sz="2000" b="1" dirty="0">
                <a:latin typeface="Tw Cen MT"/>
                <a:ea typeface="+mn-lt"/>
                <a:cs typeface="+mn-lt"/>
              </a:rPr>
              <a:t>‘exploitation sexuelle’ </a:t>
            </a:r>
            <a:r>
              <a:rPr lang="fr-FR" sz="2000" dirty="0">
                <a:latin typeface="Tw Cen MT"/>
                <a:ea typeface="+mn-lt"/>
                <a:cs typeface="+mn-lt"/>
              </a:rPr>
              <a:t>désigne le fait d’abuser ou de tenter d’abuser d’un état de vulnérabilité, d’un rapport de force inégal ou de rapports de confiance à des fins sexuelles, y compris mais non exclusivement en vue d’en tirer un avantage pécuniaire, social ou politique. On entend par </a:t>
            </a:r>
            <a:r>
              <a:rPr lang="fr-FR" sz="2000" b="1" dirty="0">
                <a:latin typeface="Tw Cen MT"/>
                <a:ea typeface="+mn-lt"/>
                <a:cs typeface="+mn-lt"/>
              </a:rPr>
              <a:t>‘abus sexuel’</a:t>
            </a:r>
            <a:r>
              <a:rPr lang="fr-FR" sz="2000" dirty="0">
                <a:latin typeface="Tw Cen MT"/>
                <a:ea typeface="+mn-lt"/>
                <a:cs typeface="+mn-lt"/>
              </a:rPr>
              <a:t> toute atteinte sexuelle commise avec force, contrainte ou à la faveur d’un rapport inégal, la menace d’une telle atteinte constituant aussi l’abus sexuel. »</a:t>
            </a:r>
            <a:endParaRPr lang="en-US" dirty="0"/>
          </a:p>
        </p:txBody>
      </p:sp>
      <p:pic>
        <p:nvPicPr>
          <p:cNvPr id="4" name="Graphique 11" descr="Livre fermé avec un remplissage uni">
            <a:extLst>
              <a:ext uri="{FF2B5EF4-FFF2-40B4-BE49-F238E27FC236}">
                <a16:creationId xmlns:a16="http://schemas.microsoft.com/office/drawing/2014/main" id="{75D35465-E9B1-39DE-A568-0EE223376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2924" y="2609125"/>
            <a:ext cx="551793" cy="551793"/>
          </a:xfrm>
          <a:prstGeom prst="rect">
            <a:avLst/>
          </a:prstGeom>
        </p:spPr>
      </p:pic>
    </p:spTree>
    <p:extLst>
      <p:ext uri="{BB962C8B-B14F-4D97-AF65-F5344CB8AC3E}">
        <p14:creationId xmlns:p14="http://schemas.microsoft.com/office/powerpoint/2010/main" val="1458334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7">
            <a:extLst>
              <a:ext uri="{FF2B5EF4-FFF2-40B4-BE49-F238E27FC236}">
                <a16:creationId xmlns:a16="http://schemas.microsoft.com/office/drawing/2014/main" id="{B3C27B08-9D21-A503-F35A-1B904A87ADAC}"/>
              </a:ext>
            </a:extLst>
          </p:cNvPr>
          <p:cNvSpPr txBox="1">
            <a:spLocks/>
          </p:cNvSpPr>
          <p:nvPr/>
        </p:nvSpPr>
        <p:spPr>
          <a:xfrm>
            <a:off x="1187141" y="1357586"/>
            <a:ext cx="7036904"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r>
              <a:rPr lang="fr-FR" sz="2800" b="1" cap="small" dirty="0">
                <a:solidFill>
                  <a:srgbClr val="44546A"/>
                </a:solidFill>
                <a:latin typeface="Tw Cen MT"/>
                <a:ea typeface="+mn-lt"/>
                <a:cs typeface="+mn-lt"/>
              </a:rPr>
              <a:t>EXPLOITATION ET ABUS SEXUELS</a:t>
            </a:r>
            <a:endParaRPr lang="en-US" sz="2800" b="1" dirty="0">
              <a:solidFill>
                <a:srgbClr val="44546A"/>
              </a:solidFill>
              <a:latin typeface="Tw Cen MT"/>
            </a:endParaRPr>
          </a:p>
        </p:txBody>
      </p:sp>
      <p:sp>
        <p:nvSpPr>
          <p:cNvPr id="5" name="Espace réservé du contenu 8">
            <a:extLst>
              <a:ext uri="{FF2B5EF4-FFF2-40B4-BE49-F238E27FC236}">
                <a16:creationId xmlns:a16="http://schemas.microsoft.com/office/drawing/2014/main" id="{97AE2DC8-D753-2477-1E43-07241F71C0AD}"/>
              </a:ext>
            </a:extLst>
          </p:cNvPr>
          <p:cNvSpPr>
            <a:spLocks noGrp="1"/>
          </p:cNvSpPr>
          <p:nvPr>
            <p:ph idx="1"/>
          </p:nvPr>
        </p:nvSpPr>
        <p:spPr>
          <a:xfrm>
            <a:off x="1065971" y="2561742"/>
            <a:ext cx="7630767" cy="2405466"/>
          </a:xfrm>
        </p:spPr>
        <p:txBody>
          <a:bodyPr>
            <a:noAutofit/>
          </a:bodyPr>
          <a:lstStyle/>
          <a:p>
            <a:pPr marL="0" indent="0">
              <a:buNone/>
            </a:pPr>
            <a:r>
              <a:rPr lang="fr-FR" sz="2000" dirty="0">
                <a:latin typeface="Tw Cen MT"/>
                <a:cs typeface="Calibri"/>
              </a:rPr>
              <a:t>Vous vous êtes remis en mémoire les éléments légaux qui vous permettent de reconnaître une situation pouvant s'apparenter à de l'abus sexuel ou de l'exploitation sexuelle. </a:t>
            </a:r>
            <a:endParaRPr lang="en-US" sz="2000" dirty="0">
              <a:latin typeface="Tw Cen MT"/>
            </a:endParaRPr>
          </a:p>
          <a:p>
            <a:endParaRPr lang="fr-FR" sz="2000" dirty="0">
              <a:latin typeface="Tw Cen MT"/>
              <a:cs typeface="Calibri"/>
            </a:endParaRPr>
          </a:p>
          <a:p>
            <a:pPr marL="0" indent="0">
              <a:buNone/>
            </a:pPr>
            <a:r>
              <a:rPr lang="fr-FR" sz="2000" dirty="0">
                <a:latin typeface="Tw Cen MT"/>
                <a:cs typeface="Calibri"/>
              </a:rPr>
              <a:t>Nous vous proposons maintenant de mettre en pratique ces connaissances à travers quelques études de cas.</a:t>
            </a:r>
          </a:p>
        </p:txBody>
      </p:sp>
    </p:spTree>
    <p:extLst>
      <p:ext uri="{BB962C8B-B14F-4D97-AF65-F5344CB8AC3E}">
        <p14:creationId xmlns:p14="http://schemas.microsoft.com/office/powerpoint/2010/main" val="577324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4">
            <a:extLst>
              <a:ext uri="{FF2B5EF4-FFF2-40B4-BE49-F238E27FC236}">
                <a16:creationId xmlns:a16="http://schemas.microsoft.com/office/drawing/2014/main" id="{BDDA10AE-A2BD-DED5-8CC4-429979C3AB2C}"/>
              </a:ext>
            </a:extLst>
          </p:cNvPr>
          <p:cNvSpPr txBox="1"/>
          <p:nvPr/>
        </p:nvSpPr>
        <p:spPr>
          <a:xfrm>
            <a:off x="1412723" y="1354665"/>
            <a:ext cx="73974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cap="small" dirty="0">
                <a:solidFill>
                  <a:srgbClr val="44546A"/>
                </a:solidFill>
                <a:latin typeface="Tw Cen MT"/>
                <a:ea typeface="+mn-lt"/>
                <a:cs typeface="+mn-lt"/>
              </a:rPr>
              <a:t>Comment pouvez-vous qualifier cette situation ?</a:t>
            </a:r>
            <a:endParaRPr lang="en-US" sz="2400" b="1" dirty="0">
              <a:solidFill>
                <a:srgbClr val="44546A"/>
              </a:solidFill>
              <a:latin typeface="Tw Cen MT"/>
            </a:endParaRPr>
          </a:p>
        </p:txBody>
      </p:sp>
      <p:grpSp>
        <p:nvGrpSpPr>
          <p:cNvPr id="10" name="Groupe 9">
            <a:extLst>
              <a:ext uri="{FF2B5EF4-FFF2-40B4-BE49-F238E27FC236}">
                <a16:creationId xmlns:a16="http://schemas.microsoft.com/office/drawing/2014/main" id="{32118DF3-EC4C-7580-ADD8-E8F467E6EA1D}"/>
              </a:ext>
            </a:extLst>
          </p:cNvPr>
          <p:cNvGrpSpPr/>
          <p:nvPr/>
        </p:nvGrpSpPr>
        <p:grpSpPr>
          <a:xfrm>
            <a:off x="1221615" y="2107580"/>
            <a:ext cx="7129576" cy="4248615"/>
            <a:chOff x="561358" y="1103387"/>
            <a:chExt cx="7129576" cy="3009864"/>
          </a:xfrm>
        </p:grpSpPr>
        <p:grpSp>
          <p:nvGrpSpPr>
            <p:cNvPr id="11" name="Groupe 10">
              <a:extLst>
                <a:ext uri="{FF2B5EF4-FFF2-40B4-BE49-F238E27FC236}">
                  <a16:creationId xmlns:a16="http://schemas.microsoft.com/office/drawing/2014/main" id="{8ACFA805-D7AC-6FC8-48C7-0B31181689C0}"/>
                </a:ext>
              </a:extLst>
            </p:cNvPr>
            <p:cNvGrpSpPr/>
            <p:nvPr/>
          </p:nvGrpSpPr>
          <p:grpSpPr>
            <a:xfrm>
              <a:off x="795223" y="1282863"/>
              <a:ext cx="6661847" cy="2340497"/>
              <a:chOff x="795223" y="1282863"/>
              <a:chExt cx="6661847" cy="2340497"/>
            </a:xfrm>
          </p:grpSpPr>
          <p:sp>
            <p:nvSpPr>
              <p:cNvPr id="13" name="Triangle 12">
                <a:extLst>
                  <a:ext uri="{FF2B5EF4-FFF2-40B4-BE49-F238E27FC236}">
                    <a16:creationId xmlns:a16="http://schemas.microsoft.com/office/drawing/2014/main" id="{37C986D9-BA1C-7EA6-657F-711D596ACE6A}"/>
                  </a:ext>
                </a:extLst>
              </p:cNvPr>
              <p:cNvSpPr/>
              <p:nvPr/>
            </p:nvSpPr>
            <p:spPr>
              <a:xfrm rot="10800000">
                <a:off x="1404822" y="3068064"/>
                <a:ext cx="578069" cy="555296"/>
              </a:xfrm>
              <a:prstGeom prst="triangle">
                <a:avLst>
                  <a:gd name="adj" fmla="val 48182"/>
                </a:avLst>
              </a:prstGeom>
              <a:solidFill>
                <a:srgbClr val="8FCA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 coins arrondis 13">
                <a:extLst>
                  <a:ext uri="{FF2B5EF4-FFF2-40B4-BE49-F238E27FC236}">
                    <a16:creationId xmlns:a16="http://schemas.microsoft.com/office/drawing/2014/main" id="{53F1CC1A-744B-33CE-F38F-6E5A10A11FD3}"/>
                  </a:ext>
                </a:extLst>
              </p:cNvPr>
              <p:cNvSpPr/>
              <p:nvPr/>
            </p:nvSpPr>
            <p:spPr>
              <a:xfrm>
                <a:off x="795223" y="1282863"/>
                <a:ext cx="6661847" cy="1907998"/>
              </a:xfrm>
              <a:custGeom>
                <a:avLst/>
                <a:gdLst>
                  <a:gd name="connsiteX0" fmla="*/ 0 w 6661847"/>
                  <a:gd name="connsiteY0" fmla="*/ 318006 h 1907998"/>
                  <a:gd name="connsiteX1" fmla="*/ 318006 w 6661847"/>
                  <a:gd name="connsiteY1" fmla="*/ 0 h 1907998"/>
                  <a:gd name="connsiteX2" fmla="*/ 927285 w 6661847"/>
                  <a:gd name="connsiteY2" fmla="*/ 0 h 1907998"/>
                  <a:gd name="connsiteX3" fmla="*/ 1416047 w 6661847"/>
                  <a:gd name="connsiteY3" fmla="*/ 0 h 1907998"/>
                  <a:gd name="connsiteX4" fmla="*/ 2145843 w 6661847"/>
                  <a:gd name="connsiteY4" fmla="*/ 0 h 1907998"/>
                  <a:gd name="connsiteX5" fmla="*/ 2694863 w 6661847"/>
                  <a:gd name="connsiteY5" fmla="*/ 0 h 1907998"/>
                  <a:gd name="connsiteX6" fmla="*/ 3183625 w 6661847"/>
                  <a:gd name="connsiteY6" fmla="*/ 0 h 1907998"/>
                  <a:gd name="connsiteX7" fmla="*/ 3732646 w 6661847"/>
                  <a:gd name="connsiteY7" fmla="*/ 0 h 1907998"/>
                  <a:gd name="connsiteX8" fmla="*/ 4462441 w 6661847"/>
                  <a:gd name="connsiteY8" fmla="*/ 0 h 1907998"/>
                  <a:gd name="connsiteX9" fmla="*/ 5011462 w 6661847"/>
                  <a:gd name="connsiteY9" fmla="*/ 0 h 1907998"/>
                  <a:gd name="connsiteX10" fmla="*/ 5500224 w 6661847"/>
                  <a:gd name="connsiteY10" fmla="*/ 0 h 1907998"/>
                  <a:gd name="connsiteX11" fmla="*/ 6343841 w 6661847"/>
                  <a:gd name="connsiteY11" fmla="*/ 0 h 1907998"/>
                  <a:gd name="connsiteX12" fmla="*/ 6661847 w 6661847"/>
                  <a:gd name="connsiteY12" fmla="*/ 318006 h 1907998"/>
                  <a:gd name="connsiteX13" fmla="*/ 6661847 w 6661847"/>
                  <a:gd name="connsiteY13" fmla="*/ 915839 h 1907998"/>
                  <a:gd name="connsiteX14" fmla="*/ 6661847 w 6661847"/>
                  <a:gd name="connsiteY14" fmla="*/ 1589992 h 1907998"/>
                  <a:gd name="connsiteX15" fmla="*/ 6343841 w 6661847"/>
                  <a:gd name="connsiteY15" fmla="*/ 1907998 h 1907998"/>
                  <a:gd name="connsiteX16" fmla="*/ 5855079 w 6661847"/>
                  <a:gd name="connsiteY16" fmla="*/ 1907998 h 1907998"/>
                  <a:gd name="connsiteX17" fmla="*/ 5245800 w 6661847"/>
                  <a:gd name="connsiteY17" fmla="*/ 1907998 h 1907998"/>
                  <a:gd name="connsiteX18" fmla="*/ 4516004 w 6661847"/>
                  <a:gd name="connsiteY18" fmla="*/ 1907998 h 1907998"/>
                  <a:gd name="connsiteX19" fmla="*/ 3966984 w 6661847"/>
                  <a:gd name="connsiteY19" fmla="*/ 1907998 h 1907998"/>
                  <a:gd name="connsiteX20" fmla="*/ 3297447 w 6661847"/>
                  <a:gd name="connsiteY20" fmla="*/ 1907998 h 1907998"/>
                  <a:gd name="connsiteX21" fmla="*/ 2808684 w 6661847"/>
                  <a:gd name="connsiteY21" fmla="*/ 1907998 h 1907998"/>
                  <a:gd name="connsiteX22" fmla="*/ 2018631 w 6661847"/>
                  <a:gd name="connsiteY22" fmla="*/ 1907998 h 1907998"/>
                  <a:gd name="connsiteX23" fmla="*/ 1349093 w 6661847"/>
                  <a:gd name="connsiteY23" fmla="*/ 1907998 h 1907998"/>
                  <a:gd name="connsiteX24" fmla="*/ 318006 w 6661847"/>
                  <a:gd name="connsiteY24" fmla="*/ 1907998 h 1907998"/>
                  <a:gd name="connsiteX25" fmla="*/ 0 w 6661847"/>
                  <a:gd name="connsiteY25" fmla="*/ 1589992 h 1907998"/>
                  <a:gd name="connsiteX26" fmla="*/ 0 w 6661847"/>
                  <a:gd name="connsiteY26" fmla="*/ 941279 h 1907998"/>
                  <a:gd name="connsiteX27" fmla="*/ 0 w 6661847"/>
                  <a:gd name="connsiteY27" fmla="*/ 318006 h 19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1847" h="1907998" fill="none" extrusionOk="0">
                    <a:moveTo>
                      <a:pt x="0" y="318006"/>
                    </a:moveTo>
                    <a:cubicBezTo>
                      <a:pt x="-1687" y="107376"/>
                      <a:pt x="168937" y="16733"/>
                      <a:pt x="318006" y="0"/>
                    </a:cubicBezTo>
                    <a:cubicBezTo>
                      <a:pt x="568281" y="-7799"/>
                      <a:pt x="728766" y="29610"/>
                      <a:pt x="927285" y="0"/>
                    </a:cubicBezTo>
                    <a:cubicBezTo>
                      <a:pt x="1125804" y="-29610"/>
                      <a:pt x="1205977" y="8808"/>
                      <a:pt x="1416047" y="0"/>
                    </a:cubicBezTo>
                    <a:cubicBezTo>
                      <a:pt x="1626117" y="-8808"/>
                      <a:pt x="1952568" y="1890"/>
                      <a:pt x="2145843" y="0"/>
                    </a:cubicBezTo>
                    <a:cubicBezTo>
                      <a:pt x="2339118" y="-1890"/>
                      <a:pt x="2480062" y="-8835"/>
                      <a:pt x="2694863" y="0"/>
                    </a:cubicBezTo>
                    <a:cubicBezTo>
                      <a:pt x="2909664" y="8835"/>
                      <a:pt x="2998416" y="21348"/>
                      <a:pt x="3183625" y="0"/>
                    </a:cubicBezTo>
                    <a:cubicBezTo>
                      <a:pt x="3368834" y="-21348"/>
                      <a:pt x="3492844" y="-13625"/>
                      <a:pt x="3732646" y="0"/>
                    </a:cubicBezTo>
                    <a:cubicBezTo>
                      <a:pt x="3972448" y="13625"/>
                      <a:pt x="4172307" y="-3440"/>
                      <a:pt x="4462441" y="0"/>
                    </a:cubicBezTo>
                    <a:cubicBezTo>
                      <a:pt x="4752576" y="3440"/>
                      <a:pt x="4822993" y="15538"/>
                      <a:pt x="5011462" y="0"/>
                    </a:cubicBezTo>
                    <a:cubicBezTo>
                      <a:pt x="5199931" y="-15538"/>
                      <a:pt x="5380789" y="-9206"/>
                      <a:pt x="5500224" y="0"/>
                    </a:cubicBezTo>
                    <a:cubicBezTo>
                      <a:pt x="5619659" y="9206"/>
                      <a:pt x="6109445" y="-38852"/>
                      <a:pt x="6343841" y="0"/>
                    </a:cubicBezTo>
                    <a:cubicBezTo>
                      <a:pt x="6533776" y="34965"/>
                      <a:pt x="6680114" y="160447"/>
                      <a:pt x="6661847" y="318006"/>
                    </a:cubicBezTo>
                    <a:cubicBezTo>
                      <a:pt x="6675275" y="604719"/>
                      <a:pt x="6659841" y="711931"/>
                      <a:pt x="6661847" y="915839"/>
                    </a:cubicBezTo>
                    <a:cubicBezTo>
                      <a:pt x="6663853" y="1119747"/>
                      <a:pt x="6681794" y="1410968"/>
                      <a:pt x="6661847" y="1589992"/>
                    </a:cubicBezTo>
                    <a:cubicBezTo>
                      <a:pt x="6643885" y="1733538"/>
                      <a:pt x="6489242" y="1922047"/>
                      <a:pt x="6343841" y="1907998"/>
                    </a:cubicBezTo>
                    <a:cubicBezTo>
                      <a:pt x="6222686" y="1911000"/>
                      <a:pt x="6042370" y="1890690"/>
                      <a:pt x="5855079" y="1907998"/>
                    </a:cubicBezTo>
                    <a:cubicBezTo>
                      <a:pt x="5667788" y="1925306"/>
                      <a:pt x="5389601" y="1919691"/>
                      <a:pt x="5245800" y="1907998"/>
                    </a:cubicBezTo>
                    <a:cubicBezTo>
                      <a:pt x="5101999" y="1896305"/>
                      <a:pt x="4854010" y="1887171"/>
                      <a:pt x="4516004" y="1907998"/>
                    </a:cubicBezTo>
                    <a:cubicBezTo>
                      <a:pt x="4177998" y="1928825"/>
                      <a:pt x="4159692" y="1934329"/>
                      <a:pt x="3966984" y="1907998"/>
                    </a:cubicBezTo>
                    <a:cubicBezTo>
                      <a:pt x="3774276" y="1881667"/>
                      <a:pt x="3513912" y="1906106"/>
                      <a:pt x="3297447" y="1907998"/>
                    </a:cubicBezTo>
                    <a:cubicBezTo>
                      <a:pt x="3080982" y="1909890"/>
                      <a:pt x="2990120" y="1891156"/>
                      <a:pt x="2808684" y="1907998"/>
                    </a:cubicBezTo>
                    <a:cubicBezTo>
                      <a:pt x="2627248" y="1924840"/>
                      <a:pt x="2395544" y="1877257"/>
                      <a:pt x="2018631" y="1907998"/>
                    </a:cubicBezTo>
                    <a:cubicBezTo>
                      <a:pt x="1641718" y="1938739"/>
                      <a:pt x="1573116" y="1932899"/>
                      <a:pt x="1349093" y="1907998"/>
                    </a:cubicBezTo>
                    <a:cubicBezTo>
                      <a:pt x="1125070" y="1883097"/>
                      <a:pt x="742645" y="1859152"/>
                      <a:pt x="318006" y="1907998"/>
                    </a:cubicBezTo>
                    <a:cubicBezTo>
                      <a:pt x="159416" y="1944358"/>
                      <a:pt x="-1502" y="1771766"/>
                      <a:pt x="0" y="1589992"/>
                    </a:cubicBezTo>
                    <a:cubicBezTo>
                      <a:pt x="-31855" y="1277588"/>
                      <a:pt x="11492" y="1164739"/>
                      <a:pt x="0" y="941279"/>
                    </a:cubicBezTo>
                    <a:cubicBezTo>
                      <a:pt x="-11492" y="717819"/>
                      <a:pt x="-8608" y="508999"/>
                      <a:pt x="0" y="318006"/>
                    </a:cubicBezTo>
                    <a:close/>
                  </a:path>
                  <a:path w="6661847" h="1907998" stroke="0" extrusionOk="0">
                    <a:moveTo>
                      <a:pt x="0" y="318006"/>
                    </a:moveTo>
                    <a:cubicBezTo>
                      <a:pt x="-8163" y="137341"/>
                      <a:pt x="110151" y="12094"/>
                      <a:pt x="318006" y="0"/>
                    </a:cubicBezTo>
                    <a:cubicBezTo>
                      <a:pt x="673522" y="-735"/>
                      <a:pt x="947210" y="38580"/>
                      <a:pt x="1108060" y="0"/>
                    </a:cubicBezTo>
                    <a:cubicBezTo>
                      <a:pt x="1268910" y="-38580"/>
                      <a:pt x="1512887" y="3511"/>
                      <a:pt x="1717339" y="0"/>
                    </a:cubicBezTo>
                    <a:cubicBezTo>
                      <a:pt x="1921791" y="-3511"/>
                      <a:pt x="2140414" y="-13951"/>
                      <a:pt x="2266359" y="0"/>
                    </a:cubicBezTo>
                    <a:cubicBezTo>
                      <a:pt x="2392304" y="13951"/>
                      <a:pt x="2800911" y="-7492"/>
                      <a:pt x="2996155" y="0"/>
                    </a:cubicBezTo>
                    <a:cubicBezTo>
                      <a:pt x="3191399" y="7492"/>
                      <a:pt x="3376230" y="41"/>
                      <a:pt x="3605434" y="0"/>
                    </a:cubicBezTo>
                    <a:cubicBezTo>
                      <a:pt x="3834638" y="-41"/>
                      <a:pt x="4170978" y="8286"/>
                      <a:pt x="4395488" y="0"/>
                    </a:cubicBezTo>
                    <a:cubicBezTo>
                      <a:pt x="4619998" y="-8286"/>
                      <a:pt x="4724447" y="-600"/>
                      <a:pt x="4944508" y="0"/>
                    </a:cubicBezTo>
                    <a:cubicBezTo>
                      <a:pt x="5164569" y="600"/>
                      <a:pt x="5497012" y="6199"/>
                      <a:pt x="5734562" y="0"/>
                    </a:cubicBezTo>
                    <a:cubicBezTo>
                      <a:pt x="5972112" y="-6199"/>
                      <a:pt x="6078386" y="3990"/>
                      <a:pt x="6343841" y="0"/>
                    </a:cubicBezTo>
                    <a:cubicBezTo>
                      <a:pt x="6486782" y="-1870"/>
                      <a:pt x="6663871" y="136824"/>
                      <a:pt x="6661847" y="318006"/>
                    </a:cubicBezTo>
                    <a:cubicBezTo>
                      <a:pt x="6688238" y="502949"/>
                      <a:pt x="6654717" y="665214"/>
                      <a:pt x="6661847" y="966719"/>
                    </a:cubicBezTo>
                    <a:cubicBezTo>
                      <a:pt x="6668977" y="1268224"/>
                      <a:pt x="6681634" y="1435339"/>
                      <a:pt x="6661847" y="1589992"/>
                    </a:cubicBezTo>
                    <a:cubicBezTo>
                      <a:pt x="6682282" y="1740254"/>
                      <a:pt x="6504689" y="1902284"/>
                      <a:pt x="6343841" y="1907998"/>
                    </a:cubicBezTo>
                    <a:cubicBezTo>
                      <a:pt x="6101942" y="1893059"/>
                      <a:pt x="5910347" y="1918169"/>
                      <a:pt x="5674304" y="1907998"/>
                    </a:cubicBezTo>
                    <a:cubicBezTo>
                      <a:pt x="5438261" y="1897827"/>
                      <a:pt x="5250764" y="1929801"/>
                      <a:pt x="4884250" y="1907998"/>
                    </a:cubicBezTo>
                    <a:cubicBezTo>
                      <a:pt x="4517736" y="1886195"/>
                      <a:pt x="4469932" y="1905983"/>
                      <a:pt x="4214713" y="1907998"/>
                    </a:cubicBezTo>
                    <a:cubicBezTo>
                      <a:pt x="3959494" y="1910013"/>
                      <a:pt x="3829116" y="1897992"/>
                      <a:pt x="3725950" y="1907998"/>
                    </a:cubicBezTo>
                    <a:cubicBezTo>
                      <a:pt x="3622784" y="1918004"/>
                      <a:pt x="3449597" y="1882266"/>
                      <a:pt x="3176930" y="1907998"/>
                    </a:cubicBezTo>
                    <a:cubicBezTo>
                      <a:pt x="2904263" y="1933730"/>
                      <a:pt x="2742387" y="1899554"/>
                      <a:pt x="2386876" y="1907998"/>
                    </a:cubicBezTo>
                    <a:cubicBezTo>
                      <a:pt x="2031365" y="1916442"/>
                      <a:pt x="1883617" y="1940518"/>
                      <a:pt x="1717339" y="1907998"/>
                    </a:cubicBezTo>
                    <a:cubicBezTo>
                      <a:pt x="1551061" y="1875478"/>
                      <a:pt x="1421276" y="1901306"/>
                      <a:pt x="1168318" y="1907998"/>
                    </a:cubicBezTo>
                    <a:cubicBezTo>
                      <a:pt x="915360" y="1914690"/>
                      <a:pt x="568322" y="1912185"/>
                      <a:pt x="318006" y="1907998"/>
                    </a:cubicBezTo>
                    <a:cubicBezTo>
                      <a:pt x="120368" y="1906752"/>
                      <a:pt x="19124" y="1782086"/>
                      <a:pt x="0" y="1589992"/>
                    </a:cubicBezTo>
                    <a:cubicBezTo>
                      <a:pt x="30982" y="1302177"/>
                      <a:pt x="-17880" y="1218265"/>
                      <a:pt x="0" y="953999"/>
                    </a:cubicBezTo>
                    <a:cubicBezTo>
                      <a:pt x="17880" y="689733"/>
                      <a:pt x="7672" y="503060"/>
                      <a:pt x="0" y="318006"/>
                    </a:cubicBezTo>
                    <a:close/>
                  </a:path>
                </a:pathLst>
              </a:custGeom>
              <a:solidFill>
                <a:srgbClr val="8FCACE"/>
              </a:solidFill>
              <a:ln w="44450">
                <a:solidFill>
                  <a:srgbClr val="8FCACE"/>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2" name="Rectangle : coins arrondis 11">
              <a:extLst>
                <a:ext uri="{FF2B5EF4-FFF2-40B4-BE49-F238E27FC236}">
                  <a16:creationId xmlns:a16="http://schemas.microsoft.com/office/drawing/2014/main" id="{B3F58BE5-3974-37F3-B0DF-8B3A346C0C13}"/>
                </a:ext>
              </a:extLst>
            </p:cNvPr>
            <p:cNvSpPr/>
            <p:nvPr/>
          </p:nvSpPr>
          <p:spPr>
            <a:xfrm>
              <a:off x="561358" y="1103387"/>
              <a:ext cx="7129576" cy="3009864"/>
            </a:xfrm>
            <a:prstGeom prst="roundRect">
              <a:avLst/>
            </a:prstGeom>
            <a:solidFill>
              <a:schemeClr val="bg1">
                <a:alpha val="6623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  </a:t>
              </a:r>
            </a:p>
          </p:txBody>
        </p:sp>
      </p:grpSp>
      <p:sp>
        <p:nvSpPr>
          <p:cNvPr id="15" name="ZoneTexte 14">
            <a:extLst>
              <a:ext uri="{FF2B5EF4-FFF2-40B4-BE49-F238E27FC236}">
                <a16:creationId xmlns:a16="http://schemas.microsoft.com/office/drawing/2014/main" id="{3BDC6EA7-7E45-3AC8-D66A-3C2CD5FB4348}"/>
              </a:ext>
            </a:extLst>
          </p:cNvPr>
          <p:cNvSpPr txBox="1"/>
          <p:nvPr/>
        </p:nvSpPr>
        <p:spPr>
          <a:xfrm>
            <a:off x="1674681" y="2605975"/>
            <a:ext cx="5980386" cy="1569660"/>
          </a:xfrm>
          <a:prstGeom prst="rect">
            <a:avLst/>
          </a:prstGeom>
          <a:noFill/>
        </p:spPr>
        <p:txBody>
          <a:bodyPr wrap="square" rtlCol="0">
            <a:spAutoFit/>
          </a:bodyPr>
          <a:lstStyle/>
          <a:p>
            <a:pPr algn="ctr"/>
            <a:r>
              <a:rPr lang="fr-FR" sz="2400" dirty="0">
                <a:solidFill>
                  <a:srgbClr val="44546A"/>
                </a:solidFill>
                <a:latin typeface="Tw Cen MT"/>
                <a:ea typeface="+mn-lt"/>
                <a:cs typeface="+mn-lt"/>
              </a:rPr>
              <a:t>« Un chef de mission menace un collègue de lui retirer ses avantages professionnels si ce dernier refuse de se soumettre à des actes sexuels. »</a:t>
            </a:r>
            <a:endParaRPr lang="fr-FR" sz="2400" dirty="0">
              <a:solidFill>
                <a:srgbClr val="44546A"/>
              </a:solidFill>
              <a:latin typeface="Tw Cen MT"/>
            </a:endParaRPr>
          </a:p>
        </p:txBody>
      </p:sp>
      <p:pic>
        <p:nvPicPr>
          <p:cNvPr id="16" name="Graphique 15" descr="Commande vocale avec un remplissage uni">
            <a:extLst>
              <a:ext uri="{FF2B5EF4-FFF2-40B4-BE49-F238E27FC236}">
                <a16:creationId xmlns:a16="http://schemas.microsoft.com/office/drawing/2014/main" id="{C21BBA5D-8BD1-3D58-2E9F-81B09EBCC4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7508" y="5599798"/>
            <a:ext cx="1104525" cy="1104525"/>
          </a:xfrm>
          <a:prstGeom prst="rect">
            <a:avLst/>
          </a:prstGeom>
        </p:spPr>
      </p:pic>
    </p:spTree>
    <p:extLst>
      <p:ext uri="{BB962C8B-B14F-4D97-AF65-F5344CB8AC3E}">
        <p14:creationId xmlns:p14="http://schemas.microsoft.com/office/powerpoint/2010/main" val="3806090743"/>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AC5C7644-74AC-2572-1B97-CD7C11515BCE}"/>
              </a:ext>
            </a:extLst>
          </p:cNvPr>
          <p:cNvSpPr/>
          <p:nvPr/>
        </p:nvSpPr>
        <p:spPr>
          <a:xfrm>
            <a:off x="1117408" y="1712634"/>
            <a:ext cx="7049932" cy="1377054"/>
          </a:xfrm>
          <a:custGeom>
            <a:avLst/>
            <a:gdLst>
              <a:gd name="connsiteX0" fmla="*/ 0 w 7049932"/>
              <a:gd name="connsiteY0" fmla="*/ 229514 h 1377054"/>
              <a:gd name="connsiteX1" fmla="*/ 229514 w 7049932"/>
              <a:gd name="connsiteY1" fmla="*/ 0 h 1377054"/>
              <a:gd name="connsiteX2" fmla="*/ 954513 w 7049932"/>
              <a:gd name="connsiteY2" fmla="*/ 0 h 1377054"/>
              <a:gd name="connsiteX3" fmla="*/ 1415877 w 7049932"/>
              <a:gd name="connsiteY3" fmla="*/ 0 h 1377054"/>
              <a:gd name="connsiteX4" fmla="*/ 1943149 w 7049932"/>
              <a:gd name="connsiteY4" fmla="*/ 0 h 1377054"/>
              <a:gd name="connsiteX5" fmla="*/ 2668148 w 7049932"/>
              <a:gd name="connsiteY5" fmla="*/ 0 h 1377054"/>
              <a:gd name="connsiteX6" fmla="*/ 3195421 w 7049932"/>
              <a:gd name="connsiteY6" fmla="*/ 0 h 1377054"/>
              <a:gd name="connsiteX7" fmla="*/ 3656784 w 7049932"/>
              <a:gd name="connsiteY7" fmla="*/ 0 h 1377054"/>
              <a:gd name="connsiteX8" fmla="*/ 4184056 w 7049932"/>
              <a:gd name="connsiteY8" fmla="*/ 0 h 1377054"/>
              <a:gd name="connsiteX9" fmla="*/ 4777238 w 7049932"/>
              <a:gd name="connsiteY9" fmla="*/ 0 h 1377054"/>
              <a:gd name="connsiteX10" fmla="*/ 5436328 w 7049932"/>
              <a:gd name="connsiteY10" fmla="*/ 0 h 1377054"/>
              <a:gd name="connsiteX11" fmla="*/ 5963600 w 7049932"/>
              <a:gd name="connsiteY11" fmla="*/ 0 h 1377054"/>
              <a:gd name="connsiteX12" fmla="*/ 6820418 w 7049932"/>
              <a:gd name="connsiteY12" fmla="*/ 0 h 1377054"/>
              <a:gd name="connsiteX13" fmla="*/ 7049932 w 7049932"/>
              <a:gd name="connsiteY13" fmla="*/ 229514 h 1377054"/>
              <a:gd name="connsiteX14" fmla="*/ 7049932 w 7049932"/>
              <a:gd name="connsiteY14" fmla="*/ 660986 h 1377054"/>
              <a:gd name="connsiteX15" fmla="*/ 7049932 w 7049932"/>
              <a:gd name="connsiteY15" fmla="*/ 1147540 h 1377054"/>
              <a:gd name="connsiteX16" fmla="*/ 6820418 w 7049932"/>
              <a:gd name="connsiteY16" fmla="*/ 1377054 h 1377054"/>
              <a:gd name="connsiteX17" fmla="*/ 6227237 w 7049932"/>
              <a:gd name="connsiteY17" fmla="*/ 1377054 h 1377054"/>
              <a:gd name="connsiteX18" fmla="*/ 5765873 w 7049932"/>
              <a:gd name="connsiteY18" fmla="*/ 1377054 h 1377054"/>
              <a:gd name="connsiteX19" fmla="*/ 4974965 w 7049932"/>
              <a:gd name="connsiteY19" fmla="*/ 1377054 h 1377054"/>
              <a:gd name="connsiteX20" fmla="*/ 4315874 w 7049932"/>
              <a:gd name="connsiteY20" fmla="*/ 1377054 h 1377054"/>
              <a:gd name="connsiteX21" fmla="*/ 3524966 w 7049932"/>
              <a:gd name="connsiteY21" fmla="*/ 1377054 h 1377054"/>
              <a:gd name="connsiteX22" fmla="*/ 2931785 w 7049932"/>
              <a:gd name="connsiteY22" fmla="*/ 1377054 h 1377054"/>
              <a:gd name="connsiteX23" fmla="*/ 2404512 w 7049932"/>
              <a:gd name="connsiteY23" fmla="*/ 1377054 h 1377054"/>
              <a:gd name="connsiteX24" fmla="*/ 1745422 w 7049932"/>
              <a:gd name="connsiteY24" fmla="*/ 1377054 h 1377054"/>
              <a:gd name="connsiteX25" fmla="*/ 1020422 w 7049932"/>
              <a:gd name="connsiteY25" fmla="*/ 1377054 h 1377054"/>
              <a:gd name="connsiteX26" fmla="*/ 229514 w 7049932"/>
              <a:gd name="connsiteY26" fmla="*/ 1377054 h 1377054"/>
              <a:gd name="connsiteX27" fmla="*/ 0 w 7049932"/>
              <a:gd name="connsiteY27" fmla="*/ 1147540 h 1377054"/>
              <a:gd name="connsiteX28" fmla="*/ 0 w 7049932"/>
              <a:gd name="connsiteY28" fmla="*/ 679347 h 1377054"/>
              <a:gd name="connsiteX29" fmla="*/ 0 w 7049932"/>
              <a:gd name="connsiteY29" fmla="*/ 229514 h 137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49932" h="1377054" fill="none" extrusionOk="0">
                <a:moveTo>
                  <a:pt x="0" y="229514"/>
                </a:moveTo>
                <a:cubicBezTo>
                  <a:pt x="-11914" y="114817"/>
                  <a:pt x="99955" y="5997"/>
                  <a:pt x="229514" y="0"/>
                </a:cubicBezTo>
                <a:cubicBezTo>
                  <a:pt x="427866" y="-24971"/>
                  <a:pt x="688959" y="-482"/>
                  <a:pt x="954513" y="0"/>
                </a:cubicBezTo>
                <a:cubicBezTo>
                  <a:pt x="1220067" y="482"/>
                  <a:pt x="1312458" y="-8948"/>
                  <a:pt x="1415877" y="0"/>
                </a:cubicBezTo>
                <a:cubicBezTo>
                  <a:pt x="1519296" y="8948"/>
                  <a:pt x="1731087" y="-2803"/>
                  <a:pt x="1943149" y="0"/>
                </a:cubicBezTo>
                <a:cubicBezTo>
                  <a:pt x="2155211" y="2803"/>
                  <a:pt x="2503894" y="-12624"/>
                  <a:pt x="2668148" y="0"/>
                </a:cubicBezTo>
                <a:cubicBezTo>
                  <a:pt x="2832402" y="12624"/>
                  <a:pt x="2959112" y="-21343"/>
                  <a:pt x="3195421" y="0"/>
                </a:cubicBezTo>
                <a:cubicBezTo>
                  <a:pt x="3431730" y="21343"/>
                  <a:pt x="3546944" y="-2553"/>
                  <a:pt x="3656784" y="0"/>
                </a:cubicBezTo>
                <a:cubicBezTo>
                  <a:pt x="3766624" y="2553"/>
                  <a:pt x="3920877" y="-20045"/>
                  <a:pt x="4184056" y="0"/>
                </a:cubicBezTo>
                <a:cubicBezTo>
                  <a:pt x="4447235" y="20045"/>
                  <a:pt x="4578980" y="-5886"/>
                  <a:pt x="4777238" y="0"/>
                </a:cubicBezTo>
                <a:cubicBezTo>
                  <a:pt x="4975496" y="5886"/>
                  <a:pt x="5189395" y="-22435"/>
                  <a:pt x="5436328" y="0"/>
                </a:cubicBezTo>
                <a:cubicBezTo>
                  <a:pt x="5683261" y="22435"/>
                  <a:pt x="5791648" y="3585"/>
                  <a:pt x="5963600" y="0"/>
                </a:cubicBezTo>
                <a:cubicBezTo>
                  <a:pt x="6135552" y="-3585"/>
                  <a:pt x="6526891" y="21035"/>
                  <a:pt x="6820418" y="0"/>
                </a:cubicBezTo>
                <a:cubicBezTo>
                  <a:pt x="6937797" y="-16751"/>
                  <a:pt x="7035260" y="109576"/>
                  <a:pt x="7049932" y="229514"/>
                </a:cubicBezTo>
                <a:cubicBezTo>
                  <a:pt x="7054540" y="387034"/>
                  <a:pt x="7070769" y="521047"/>
                  <a:pt x="7049932" y="660986"/>
                </a:cubicBezTo>
                <a:cubicBezTo>
                  <a:pt x="7029095" y="800925"/>
                  <a:pt x="7050495" y="1030156"/>
                  <a:pt x="7049932" y="1147540"/>
                </a:cubicBezTo>
                <a:cubicBezTo>
                  <a:pt x="7069923" y="1277724"/>
                  <a:pt x="6926689" y="1384550"/>
                  <a:pt x="6820418" y="1377054"/>
                </a:cubicBezTo>
                <a:cubicBezTo>
                  <a:pt x="6618131" y="1400706"/>
                  <a:pt x="6379206" y="1372122"/>
                  <a:pt x="6227237" y="1377054"/>
                </a:cubicBezTo>
                <a:cubicBezTo>
                  <a:pt x="6075268" y="1381986"/>
                  <a:pt x="5990156" y="1361588"/>
                  <a:pt x="5765873" y="1377054"/>
                </a:cubicBezTo>
                <a:cubicBezTo>
                  <a:pt x="5541590" y="1392520"/>
                  <a:pt x="5355863" y="1392128"/>
                  <a:pt x="4974965" y="1377054"/>
                </a:cubicBezTo>
                <a:cubicBezTo>
                  <a:pt x="4594067" y="1361980"/>
                  <a:pt x="4621140" y="1371403"/>
                  <a:pt x="4315874" y="1377054"/>
                </a:cubicBezTo>
                <a:cubicBezTo>
                  <a:pt x="4010608" y="1382705"/>
                  <a:pt x="3736599" y="1358777"/>
                  <a:pt x="3524966" y="1377054"/>
                </a:cubicBezTo>
                <a:cubicBezTo>
                  <a:pt x="3313333" y="1395331"/>
                  <a:pt x="3157582" y="1364795"/>
                  <a:pt x="2931785" y="1377054"/>
                </a:cubicBezTo>
                <a:cubicBezTo>
                  <a:pt x="2705988" y="1389313"/>
                  <a:pt x="2596326" y="1395921"/>
                  <a:pt x="2404512" y="1377054"/>
                </a:cubicBezTo>
                <a:cubicBezTo>
                  <a:pt x="2212698" y="1358187"/>
                  <a:pt x="1950324" y="1367137"/>
                  <a:pt x="1745422" y="1377054"/>
                </a:cubicBezTo>
                <a:cubicBezTo>
                  <a:pt x="1540520" y="1386972"/>
                  <a:pt x="1267018" y="1349323"/>
                  <a:pt x="1020422" y="1377054"/>
                </a:cubicBezTo>
                <a:cubicBezTo>
                  <a:pt x="773826" y="1404785"/>
                  <a:pt x="549693" y="1407812"/>
                  <a:pt x="229514" y="1377054"/>
                </a:cubicBezTo>
                <a:cubicBezTo>
                  <a:pt x="101505" y="1395993"/>
                  <a:pt x="-18453" y="1258124"/>
                  <a:pt x="0" y="1147540"/>
                </a:cubicBezTo>
                <a:cubicBezTo>
                  <a:pt x="-18450" y="967909"/>
                  <a:pt x="-10715" y="890343"/>
                  <a:pt x="0" y="679347"/>
                </a:cubicBezTo>
                <a:cubicBezTo>
                  <a:pt x="10715" y="468351"/>
                  <a:pt x="-9507" y="378443"/>
                  <a:pt x="0" y="229514"/>
                </a:cubicBezTo>
                <a:close/>
              </a:path>
              <a:path w="7049932" h="1377054" stroke="0" extrusionOk="0">
                <a:moveTo>
                  <a:pt x="0" y="229514"/>
                </a:moveTo>
                <a:cubicBezTo>
                  <a:pt x="-25312" y="87144"/>
                  <a:pt x="80266" y="8441"/>
                  <a:pt x="229514" y="0"/>
                </a:cubicBezTo>
                <a:cubicBezTo>
                  <a:pt x="404165" y="19322"/>
                  <a:pt x="802687" y="-34786"/>
                  <a:pt x="1020422" y="0"/>
                </a:cubicBezTo>
                <a:cubicBezTo>
                  <a:pt x="1238157" y="34786"/>
                  <a:pt x="1418453" y="28369"/>
                  <a:pt x="1613604" y="0"/>
                </a:cubicBezTo>
                <a:cubicBezTo>
                  <a:pt x="1808755" y="-28369"/>
                  <a:pt x="1968819" y="26353"/>
                  <a:pt x="2140876" y="0"/>
                </a:cubicBezTo>
                <a:cubicBezTo>
                  <a:pt x="2312933" y="-26353"/>
                  <a:pt x="2688185" y="21717"/>
                  <a:pt x="2865876" y="0"/>
                </a:cubicBezTo>
                <a:cubicBezTo>
                  <a:pt x="3043567" y="-21717"/>
                  <a:pt x="3175017" y="28895"/>
                  <a:pt x="3459057" y="0"/>
                </a:cubicBezTo>
                <a:cubicBezTo>
                  <a:pt x="3743097" y="-28895"/>
                  <a:pt x="3925784" y="-20974"/>
                  <a:pt x="4249965" y="0"/>
                </a:cubicBezTo>
                <a:cubicBezTo>
                  <a:pt x="4574146" y="20974"/>
                  <a:pt x="4618851" y="-9937"/>
                  <a:pt x="4777238" y="0"/>
                </a:cubicBezTo>
                <a:cubicBezTo>
                  <a:pt x="4935625" y="9937"/>
                  <a:pt x="5389480" y="-36558"/>
                  <a:pt x="5568146" y="0"/>
                </a:cubicBezTo>
                <a:cubicBezTo>
                  <a:pt x="5746812" y="36558"/>
                  <a:pt x="5856322" y="6183"/>
                  <a:pt x="6029510" y="0"/>
                </a:cubicBezTo>
                <a:cubicBezTo>
                  <a:pt x="6202698" y="-6183"/>
                  <a:pt x="6639900" y="-24899"/>
                  <a:pt x="6820418" y="0"/>
                </a:cubicBezTo>
                <a:cubicBezTo>
                  <a:pt x="6950708" y="5260"/>
                  <a:pt x="7052776" y="132211"/>
                  <a:pt x="7049932" y="229514"/>
                </a:cubicBezTo>
                <a:cubicBezTo>
                  <a:pt x="7070735" y="318687"/>
                  <a:pt x="7057522" y="544914"/>
                  <a:pt x="7049932" y="660986"/>
                </a:cubicBezTo>
                <a:cubicBezTo>
                  <a:pt x="7042342" y="777058"/>
                  <a:pt x="7067885" y="948272"/>
                  <a:pt x="7049932" y="1147540"/>
                </a:cubicBezTo>
                <a:cubicBezTo>
                  <a:pt x="7021465" y="1278972"/>
                  <a:pt x="6935139" y="1368749"/>
                  <a:pt x="6820418" y="1377054"/>
                </a:cubicBezTo>
                <a:cubicBezTo>
                  <a:pt x="6623151" y="1342020"/>
                  <a:pt x="6457229" y="1393503"/>
                  <a:pt x="6095419" y="1377054"/>
                </a:cubicBezTo>
                <a:cubicBezTo>
                  <a:pt x="5733609" y="1360605"/>
                  <a:pt x="5742228" y="1346862"/>
                  <a:pt x="5436328" y="1377054"/>
                </a:cubicBezTo>
                <a:cubicBezTo>
                  <a:pt x="5130428" y="1407246"/>
                  <a:pt x="5081535" y="1360398"/>
                  <a:pt x="4974965" y="1377054"/>
                </a:cubicBezTo>
                <a:cubicBezTo>
                  <a:pt x="4868395" y="1393710"/>
                  <a:pt x="4619037" y="1378507"/>
                  <a:pt x="4447693" y="1377054"/>
                </a:cubicBezTo>
                <a:cubicBezTo>
                  <a:pt x="4276349" y="1375601"/>
                  <a:pt x="3890728" y="1401994"/>
                  <a:pt x="3656784" y="1377054"/>
                </a:cubicBezTo>
                <a:cubicBezTo>
                  <a:pt x="3422840" y="1352114"/>
                  <a:pt x="3242415" y="1399352"/>
                  <a:pt x="2997694" y="1377054"/>
                </a:cubicBezTo>
                <a:cubicBezTo>
                  <a:pt x="2752973" y="1354757"/>
                  <a:pt x="2642523" y="1371495"/>
                  <a:pt x="2470421" y="1377054"/>
                </a:cubicBezTo>
                <a:cubicBezTo>
                  <a:pt x="2298319" y="1382613"/>
                  <a:pt x="2057960" y="1394479"/>
                  <a:pt x="1811331" y="1377054"/>
                </a:cubicBezTo>
                <a:cubicBezTo>
                  <a:pt x="1564702" y="1359630"/>
                  <a:pt x="1502276" y="1399455"/>
                  <a:pt x="1349968" y="1377054"/>
                </a:cubicBezTo>
                <a:cubicBezTo>
                  <a:pt x="1197660" y="1354653"/>
                  <a:pt x="1090967" y="1398425"/>
                  <a:pt x="888604" y="1377054"/>
                </a:cubicBezTo>
                <a:cubicBezTo>
                  <a:pt x="686241" y="1355683"/>
                  <a:pt x="412300" y="1377144"/>
                  <a:pt x="229514" y="1377054"/>
                </a:cubicBezTo>
                <a:cubicBezTo>
                  <a:pt x="111020" y="1379946"/>
                  <a:pt x="5287" y="1292105"/>
                  <a:pt x="0" y="1147540"/>
                </a:cubicBezTo>
                <a:cubicBezTo>
                  <a:pt x="-6976" y="997204"/>
                  <a:pt x="4129" y="924839"/>
                  <a:pt x="0" y="716068"/>
                </a:cubicBezTo>
                <a:cubicBezTo>
                  <a:pt x="-4129" y="507297"/>
                  <a:pt x="-8747" y="428794"/>
                  <a:pt x="0" y="229514"/>
                </a:cubicBezTo>
                <a:close/>
              </a:path>
            </a:pathLst>
          </a:custGeom>
          <a:solidFill>
            <a:schemeClr val="bg1">
              <a:alpha val="14954"/>
            </a:schemeClr>
          </a:solidFill>
          <a:ln w="44450">
            <a:solidFill>
              <a:srgbClr val="8FCACE"/>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2FBDEDF7-78E7-6EDF-EA74-AD75E06CC9F4}"/>
              </a:ext>
            </a:extLst>
          </p:cNvPr>
          <p:cNvSpPr/>
          <p:nvPr/>
        </p:nvSpPr>
        <p:spPr>
          <a:xfrm>
            <a:off x="6410430" y="5406488"/>
            <a:ext cx="1576799" cy="728426"/>
          </a:xfrm>
          <a:custGeom>
            <a:avLst/>
            <a:gdLst>
              <a:gd name="connsiteX0" fmla="*/ 0 w 1576799"/>
              <a:gd name="connsiteY0" fmla="*/ 0 h 728426"/>
              <a:gd name="connsiteX1" fmla="*/ 509832 w 1576799"/>
              <a:gd name="connsiteY1" fmla="*/ 0 h 728426"/>
              <a:gd name="connsiteX2" fmla="*/ 1035431 w 1576799"/>
              <a:gd name="connsiteY2" fmla="*/ 0 h 728426"/>
              <a:gd name="connsiteX3" fmla="*/ 1576799 w 1576799"/>
              <a:gd name="connsiteY3" fmla="*/ 0 h 728426"/>
              <a:gd name="connsiteX4" fmla="*/ 1576799 w 1576799"/>
              <a:gd name="connsiteY4" fmla="*/ 364213 h 728426"/>
              <a:gd name="connsiteX5" fmla="*/ 1576799 w 1576799"/>
              <a:gd name="connsiteY5" fmla="*/ 728426 h 728426"/>
              <a:gd name="connsiteX6" fmla="*/ 1051199 w 1576799"/>
              <a:gd name="connsiteY6" fmla="*/ 728426 h 728426"/>
              <a:gd name="connsiteX7" fmla="*/ 557136 w 1576799"/>
              <a:gd name="connsiteY7" fmla="*/ 728426 h 728426"/>
              <a:gd name="connsiteX8" fmla="*/ 0 w 1576799"/>
              <a:gd name="connsiteY8" fmla="*/ 728426 h 728426"/>
              <a:gd name="connsiteX9" fmla="*/ 0 w 1576799"/>
              <a:gd name="connsiteY9" fmla="*/ 371497 h 728426"/>
              <a:gd name="connsiteX10" fmla="*/ 0 w 1576799"/>
              <a:gd name="connsiteY10" fmla="*/ 0 h 72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6799" h="728426" fill="none" extrusionOk="0">
                <a:moveTo>
                  <a:pt x="0" y="0"/>
                </a:moveTo>
                <a:cubicBezTo>
                  <a:pt x="112780" y="-51813"/>
                  <a:pt x="374736" y="41283"/>
                  <a:pt x="509832" y="0"/>
                </a:cubicBezTo>
                <a:cubicBezTo>
                  <a:pt x="644928" y="-41283"/>
                  <a:pt x="821627" y="25098"/>
                  <a:pt x="1035431" y="0"/>
                </a:cubicBezTo>
                <a:cubicBezTo>
                  <a:pt x="1249235" y="-25098"/>
                  <a:pt x="1443949" y="15122"/>
                  <a:pt x="1576799" y="0"/>
                </a:cubicBezTo>
                <a:cubicBezTo>
                  <a:pt x="1584827" y="96145"/>
                  <a:pt x="1561503" y="228037"/>
                  <a:pt x="1576799" y="364213"/>
                </a:cubicBezTo>
                <a:cubicBezTo>
                  <a:pt x="1592095" y="500389"/>
                  <a:pt x="1564584" y="546942"/>
                  <a:pt x="1576799" y="728426"/>
                </a:cubicBezTo>
                <a:cubicBezTo>
                  <a:pt x="1377742" y="789176"/>
                  <a:pt x="1288543" y="681482"/>
                  <a:pt x="1051199" y="728426"/>
                </a:cubicBezTo>
                <a:cubicBezTo>
                  <a:pt x="813855" y="775370"/>
                  <a:pt x="702768" y="725288"/>
                  <a:pt x="557136" y="728426"/>
                </a:cubicBezTo>
                <a:cubicBezTo>
                  <a:pt x="411504" y="731564"/>
                  <a:pt x="181201" y="686948"/>
                  <a:pt x="0" y="728426"/>
                </a:cubicBezTo>
                <a:cubicBezTo>
                  <a:pt x="-37099" y="562721"/>
                  <a:pt x="29296" y="477213"/>
                  <a:pt x="0" y="371497"/>
                </a:cubicBezTo>
                <a:cubicBezTo>
                  <a:pt x="-29296" y="265781"/>
                  <a:pt x="18329" y="153571"/>
                  <a:pt x="0" y="0"/>
                </a:cubicBezTo>
                <a:close/>
              </a:path>
              <a:path w="1576799" h="728426" stroke="0" extrusionOk="0">
                <a:moveTo>
                  <a:pt x="0" y="0"/>
                </a:moveTo>
                <a:cubicBezTo>
                  <a:pt x="232567" y="-31085"/>
                  <a:pt x="383580" y="44281"/>
                  <a:pt x="509832" y="0"/>
                </a:cubicBezTo>
                <a:cubicBezTo>
                  <a:pt x="636084" y="-44281"/>
                  <a:pt x="792246" y="21156"/>
                  <a:pt x="988127" y="0"/>
                </a:cubicBezTo>
                <a:cubicBezTo>
                  <a:pt x="1184008" y="-21156"/>
                  <a:pt x="1383129" y="41903"/>
                  <a:pt x="1576799" y="0"/>
                </a:cubicBezTo>
                <a:cubicBezTo>
                  <a:pt x="1594856" y="136849"/>
                  <a:pt x="1558751" y="231902"/>
                  <a:pt x="1576799" y="356929"/>
                </a:cubicBezTo>
                <a:cubicBezTo>
                  <a:pt x="1594847" y="481956"/>
                  <a:pt x="1532835" y="605611"/>
                  <a:pt x="1576799" y="728426"/>
                </a:cubicBezTo>
                <a:cubicBezTo>
                  <a:pt x="1470224" y="751615"/>
                  <a:pt x="1274045" y="677252"/>
                  <a:pt x="1082735" y="728426"/>
                </a:cubicBezTo>
                <a:cubicBezTo>
                  <a:pt x="891425" y="779600"/>
                  <a:pt x="760667" y="683417"/>
                  <a:pt x="588672" y="728426"/>
                </a:cubicBezTo>
                <a:cubicBezTo>
                  <a:pt x="416677" y="773435"/>
                  <a:pt x="120842" y="668748"/>
                  <a:pt x="0" y="728426"/>
                </a:cubicBezTo>
                <a:cubicBezTo>
                  <a:pt x="-40607" y="611571"/>
                  <a:pt x="19245" y="530697"/>
                  <a:pt x="0" y="386066"/>
                </a:cubicBezTo>
                <a:cubicBezTo>
                  <a:pt x="-19245" y="241435"/>
                  <a:pt x="9151" y="87832"/>
                  <a:pt x="0" y="0"/>
                </a:cubicBezTo>
                <a:close/>
              </a:path>
            </a:pathLst>
          </a:custGeom>
          <a:solidFill>
            <a:srgbClr val="8FCACE">
              <a:alpha val="34000"/>
            </a:srgbClr>
          </a:solidFill>
          <a:ln w="25400">
            <a:solidFill>
              <a:schemeClr val="bg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a:extLst>
              <a:ext uri="{FF2B5EF4-FFF2-40B4-BE49-F238E27FC236}">
                <a16:creationId xmlns:a16="http://schemas.microsoft.com/office/drawing/2014/main" id="{FFA86D19-F7D1-4188-22C9-749625FDFAB7}"/>
              </a:ext>
            </a:extLst>
          </p:cNvPr>
          <p:cNvSpPr txBox="1"/>
          <p:nvPr/>
        </p:nvSpPr>
        <p:spPr>
          <a:xfrm>
            <a:off x="6230318" y="5568589"/>
            <a:ext cx="1937022" cy="369332"/>
          </a:xfrm>
          <a:prstGeom prst="rect">
            <a:avLst/>
          </a:prstGeom>
          <a:noFill/>
        </p:spPr>
        <p:txBody>
          <a:bodyPr wrap="square" rtlCol="0">
            <a:spAutoFit/>
          </a:bodyPr>
          <a:lstStyle/>
          <a:p>
            <a:pPr algn="ctr"/>
            <a:r>
              <a:rPr lang="fr-FR" sz="1800" dirty="0">
                <a:latin typeface="Tw Cen MT"/>
                <a:ea typeface="+mn-lt"/>
                <a:cs typeface="+mn-lt"/>
              </a:rPr>
              <a:t>Abus sexuel</a:t>
            </a:r>
          </a:p>
        </p:txBody>
      </p:sp>
      <p:pic>
        <p:nvPicPr>
          <p:cNvPr id="13" name="Graphique 12" descr="Case cochée avec un remplissage uni">
            <a:extLst>
              <a:ext uri="{FF2B5EF4-FFF2-40B4-BE49-F238E27FC236}">
                <a16:creationId xmlns:a16="http://schemas.microsoft.com/office/drawing/2014/main" id="{51C92BED-B5EB-EEBD-FBF2-C32C2C8CEE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96030" y="5296055"/>
            <a:ext cx="914400" cy="914400"/>
          </a:xfrm>
          <a:prstGeom prst="rect">
            <a:avLst/>
          </a:prstGeom>
        </p:spPr>
      </p:pic>
      <p:sp>
        <p:nvSpPr>
          <p:cNvPr id="15" name="ZoneTexte 14">
            <a:extLst>
              <a:ext uri="{FF2B5EF4-FFF2-40B4-BE49-F238E27FC236}">
                <a16:creationId xmlns:a16="http://schemas.microsoft.com/office/drawing/2014/main" id="{ABBB996F-5A8C-8719-8222-E65DF2187C81}"/>
              </a:ext>
            </a:extLst>
          </p:cNvPr>
          <p:cNvSpPr txBox="1"/>
          <p:nvPr/>
        </p:nvSpPr>
        <p:spPr>
          <a:xfrm>
            <a:off x="1479028" y="1408121"/>
            <a:ext cx="6326691" cy="3785652"/>
          </a:xfrm>
          <a:prstGeom prst="rect">
            <a:avLst/>
          </a:prstGeom>
          <a:noFill/>
        </p:spPr>
        <p:txBody>
          <a:bodyPr wrap="square" rtlCol="0">
            <a:spAutoFit/>
          </a:bodyPr>
          <a:lstStyle/>
          <a:p>
            <a:pPr algn="ctr"/>
            <a:endParaRPr lang="fr-FR" sz="2400" dirty="0">
              <a:solidFill>
                <a:srgbClr val="44546A"/>
              </a:solidFill>
              <a:latin typeface="Tw Cen MT"/>
              <a:ea typeface="+mn-lt"/>
              <a:cs typeface="+mn-lt"/>
            </a:endParaRPr>
          </a:p>
          <a:p>
            <a:pPr algn="ctr"/>
            <a:r>
              <a:rPr lang="fr-FR" sz="2400" dirty="0">
                <a:solidFill>
                  <a:srgbClr val="44546A"/>
                </a:solidFill>
                <a:latin typeface="Tw Cen MT"/>
                <a:ea typeface="+mn-lt"/>
                <a:cs typeface="+mn-lt"/>
              </a:rPr>
              <a:t>« Un chef de mission menace un collègue de lui retirer ses avantages professionnels si ce dernier refuse de se soumettre à des actes sexuels »</a:t>
            </a:r>
          </a:p>
          <a:p>
            <a:pPr algn="ctr"/>
            <a:endParaRPr lang="fr-FR" sz="2400" dirty="0">
              <a:solidFill>
                <a:srgbClr val="44546A"/>
              </a:solidFill>
              <a:latin typeface="Tw Cen MT"/>
              <a:ea typeface="+mn-lt"/>
              <a:cs typeface="+mn-lt"/>
            </a:endParaRPr>
          </a:p>
          <a:p>
            <a:pPr algn="ctr"/>
            <a:endParaRPr lang="fr-FR" sz="2400" dirty="0">
              <a:solidFill>
                <a:srgbClr val="44546A"/>
              </a:solidFill>
              <a:latin typeface="Tw Cen MT"/>
              <a:ea typeface="+mn-lt"/>
              <a:cs typeface="+mn-lt"/>
            </a:endParaRPr>
          </a:p>
          <a:p>
            <a:pPr algn="ctr"/>
            <a:r>
              <a:rPr lang="fr-FR" sz="2400" dirty="0">
                <a:solidFill>
                  <a:srgbClr val="44546A"/>
                </a:solidFill>
                <a:latin typeface="Tw Cen MT"/>
                <a:ea typeface="+mn-lt"/>
                <a:cs typeface="+mn-lt"/>
              </a:rPr>
              <a:t>Cette situation constitue un abus sexuel car elle implique une contrainte et un rapport de pouvoir inégal.</a:t>
            </a:r>
          </a:p>
          <a:p>
            <a:pPr algn="ctr"/>
            <a:endParaRPr lang="fr-FR" sz="2400" dirty="0">
              <a:solidFill>
                <a:srgbClr val="44546A"/>
              </a:solidFill>
              <a:latin typeface="Tw Cen MT"/>
              <a:ea typeface="+mn-lt"/>
              <a:cs typeface="+mn-lt"/>
            </a:endParaRPr>
          </a:p>
        </p:txBody>
      </p:sp>
    </p:spTree>
    <p:extLst>
      <p:ext uri="{BB962C8B-B14F-4D97-AF65-F5344CB8AC3E}">
        <p14:creationId xmlns:p14="http://schemas.microsoft.com/office/powerpoint/2010/main" val="2004964021"/>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A137ED76-B76A-A9CA-8487-766D4EA1DD70}"/>
              </a:ext>
            </a:extLst>
          </p:cNvPr>
          <p:cNvSpPr/>
          <p:nvPr/>
        </p:nvSpPr>
        <p:spPr>
          <a:xfrm>
            <a:off x="1488933" y="2711668"/>
            <a:ext cx="6950874" cy="2150477"/>
          </a:xfrm>
          <a:custGeom>
            <a:avLst/>
            <a:gdLst>
              <a:gd name="connsiteX0" fmla="*/ 0 w 6950874"/>
              <a:gd name="connsiteY0" fmla="*/ 358420 h 2150477"/>
              <a:gd name="connsiteX1" fmla="*/ 358420 w 6950874"/>
              <a:gd name="connsiteY1" fmla="*/ 0 h 2150477"/>
              <a:gd name="connsiteX2" fmla="*/ 1051090 w 6950874"/>
              <a:gd name="connsiteY2" fmla="*/ 0 h 2150477"/>
              <a:gd name="connsiteX3" fmla="*/ 1619080 w 6950874"/>
              <a:gd name="connsiteY3" fmla="*/ 0 h 2150477"/>
              <a:gd name="connsiteX4" fmla="*/ 2124730 w 6950874"/>
              <a:gd name="connsiteY4" fmla="*/ 0 h 2150477"/>
              <a:gd name="connsiteX5" fmla="*/ 2692719 w 6950874"/>
              <a:gd name="connsiteY5" fmla="*/ 0 h 2150477"/>
              <a:gd name="connsiteX6" fmla="*/ 3447730 w 6950874"/>
              <a:gd name="connsiteY6" fmla="*/ 0 h 2150477"/>
              <a:gd name="connsiteX7" fmla="*/ 4015720 w 6950874"/>
              <a:gd name="connsiteY7" fmla="*/ 0 h 2150477"/>
              <a:gd name="connsiteX8" fmla="*/ 4521369 w 6950874"/>
              <a:gd name="connsiteY8" fmla="*/ 0 h 2150477"/>
              <a:gd name="connsiteX9" fmla="*/ 5089359 w 6950874"/>
              <a:gd name="connsiteY9" fmla="*/ 0 h 2150477"/>
              <a:gd name="connsiteX10" fmla="*/ 5719689 w 6950874"/>
              <a:gd name="connsiteY10" fmla="*/ 0 h 2150477"/>
              <a:gd name="connsiteX11" fmla="*/ 6592454 w 6950874"/>
              <a:gd name="connsiteY11" fmla="*/ 0 h 2150477"/>
              <a:gd name="connsiteX12" fmla="*/ 6950874 w 6950874"/>
              <a:gd name="connsiteY12" fmla="*/ 358420 h 2150477"/>
              <a:gd name="connsiteX13" fmla="*/ 6950874 w 6950874"/>
              <a:gd name="connsiteY13" fmla="*/ 864972 h 2150477"/>
              <a:gd name="connsiteX14" fmla="*/ 6950874 w 6950874"/>
              <a:gd name="connsiteY14" fmla="*/ 1371523 h 2150477"/>
              <a:gd name="connsiteX15" fmla="*/ 6950874 w 6950874"/>
              <a:gd name="connsiteY15" fmla="*/ 1792057 h 2150477"/>
              <a:gd name="connsiteX16" fmla="*/ 6592454 w 6950874"/>
              <a:gd name="connsiteY16" fmla="*/ 2150477 h 2150477"/>
              <a:gd name="connsiteX17" fmla="*/ 5962124 w 6950874"/>
              <a:gd name="connsiteY17" fmla="*/ 2150477 h 2150477"/>
              <a:gd name="connsiteX18" fmla="*/ 5269453 w 6950874"/>
              <a:gd name="connsiteY18" fmla="*/ 2150477 h 2150477"/>
              <a:gd name="connsiteX19" fmla="*/ 4763804 w 6950874"/>
              <a:gd name="connsiteY19" fmla="*/ 2150477 h 2150477"/>
              <a:gd name="connsiteX20" fmla="*/ 3946453 w 6950874"/>
              <a:gd name="connsiteY20" fmla="*/ 2150477 h 2150477"/>
              <a:gd name="connsiteX21" fmla="*/ 3253782 w 6950874"/>
              <a:gd name="connsiteY21" fmla="*/ 2150477 h 2150477"/>
              <a:gd name="connsiteX22" fmla="*/ 2436431 w 6950874"/>
              <a:gd name="connsiteY22" fmla="*/ 2150477 h 2150477"/>
              <a:gd name="connsiteX23" fmla="*/ 1806101 w 6950874"/>
              <a:gd name="connsiteY23" fmla="*/ 2150477 h 2150477"/>
              <a:gd name="connsiteX24" fmla="*/ 1238111 w 6950874"/>
              <a:gd name="connsiteY24" fmla="*/ 2150477 h 2150477"/>
              <a:gd name="connsiteX25" fmla="*/ 358420 w 6950874"/>
              <a:gd name="connsiteY25" fmla="*/ 2150477 h 2150477"/>
              <a:gd name="connsiteX26" fmla="*/ 0 w 6950874"/>
              <a:gd name="connsiteY26" fmla="*/ 1792057 h 2150477"/>
              <a:gd name="connsiteX27" fmla="*/ 0 w 6950874"/>
              <a:gd name="connsiteY27" fmla="*/ 1314178 h 2150477"/>
              <a:gd name="connsiteX28" fmla="*/ 0 w 6950874"/>
              <a:gd name="connsiteY28" fmla="*/ 807626 h 2150477"/>
              <a:gd name="connsiteX29" fmla="*/ 0 w 6950874"/>
              <a:gd name="connsiteY29" fmla="*/ 358420 h 215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50874" h="2150477" fill="none" extrusionOk="0">
                <a:moveTo>
                  <a:pt x="0" y="358420"/>
                </a:moveTo>
                <a:cubicBezTo>
                  <a:pt x="-11272" y="195612"/>
                  <a:pt x="151220" y="-29130"/>
                  <a:pt x="358420" y="0"/>
                </a:cubicBezTo>
                <a:cubicBezTo>
                  <a:pt x="626870" y="-22957"/>
                  <a:pt x="802107" y="9477"/>
                  <a:pt x="1051090" y="0"/>
                </a:cubicBezTo>
                <a:cubicBezTo>
                  <a:pt x="1300073" y="-9477"/>
                  <a:pt x="1476727" y="27882"/>
                  <a:pt x="1619080" y="0"/>
                </a:cubicBezTo>
                <a:cubicBezTo>
                  <a:pt x="1761433" y="-27882"/>
                  <a:pt x="1936542" y="20728"/>
                  <a:pt x="2124730" y="0"/>
                </a:cubicBezTo>
                <a:cubicBezTo>
                  <a:pt x="2312918" y="-20728"/>
                  <a:pt x="2462303" y="-636"/>
                  <a:pt x="2692719" y="0"/>
                </a:cubicBezTo>
                <a:cubicBezTo>
                  <a:pt x="2923135" y="636"/>
                  <a:pt x="3098020" y="7089"/>
                  <a:pt x="3447730" y="0"/>
                </a:cubicBezTo>
                <a:cubicBezTo>
                  <a:pt x="3797440" y="-7089"/>
                  <a:pt x="3878051" y="11604"/>
                  <a:pt x="4015720" y="0"/>
                </a:cubicBezTo>
                <a:cubicBezTo>
                  <a:pt x="4153389" y="-11604"/>
                  <a:pt x="4350415" y="19816"/>
                  <a:pt x="4521369" y="0"/>
                </a:cubicBezTo>
                <a:cubicBezTo>
                  <a:pt x="4692323" y="-19816"/>
                  <a:pt x="4938669" y="19706"/>
                  <a:pt x="5089359" y="0"/>
                </a:cubicBezTo>
                <a:cubicBezTo>
                  <a:pt x="5240049" y="-19706"/>
                  <a:pt x="5589120" y="-15301"/>
                  <a:pt x="5719689" y="0"/>
                </a:cubicBezTo>
                <a:cubicBezTo>
                  <a:pt x="5850258" y="15301"/>
                  <a:pt x="6328723" y="38244"/>
                  <a:pt x="6592454" y="0"/>
                </a:cubicBezTo>
                <a:cubicBezTo>
                  <a:pt x="6756719" y="33438"/>
                  <a:pt x="6992422" y="169795"/>
                  <a:pt x="6950874" y="358420"/>
                </a:cubicBezTo>
                <a:cubicBezTo>
                  <a:pt x="6955917" y="487613"/>
                  <a:pt x="6931689" y="644797"/>
                  <a:pt x="6950874" y="864972"/>
                </a:cubicBezTo>
                <a:cubicBezTo>
                  <a:pt x="6970059" y="1085147"/>
                  <a:pt x="6954620" y="1248831"/>
                  <a:pt x="6950874" y="1371523"/>
                </a:cubicBezTo>
                <a:cubicBezTo>
                  <a:pt x="6947128" y="1494215"/>
                  <a:pt x="6931581" y="1700849"/>
                  <a:pt x="6950874" y="1792057"/>
                </a:cubicBezTo>
                <a:cubicBezTo>
                  <a:pt x="6946385" y="2006447"/>
                  <a:pt x="6811388" y="2115139"/>
                  <a:pt x="6592454" y="2150477"/>
                </a:cubicBezTo>
                <a:cubicBezTo>
                  <a:pt x="6389648" y="2137557"/>
                  <a:pt x="6169209" y="2130465"/>
                  <a:pt x="5962124" y="2150477"/>
                </a:cubicBezTo>
                <a:cubicBezTo>
                  <a:pt x="5755039" y="2170490"/>
                  <a:pt x="5528793" y="2132628"/>
                  <a:pt x="5269453" y="2150477"/>
                </a:cubicBezTo>
                <a:cubicBezTo>
                  <a:pt x="5010113" y="2168326"/>
                  <a:pt x="5004149" y="2127144"/>
                  <a:pt x="4763804" y="2150477"/>
                </a:cubicBezTo>
                <a:cubicBezTo>
                  <a:pt x="4523459" y="2173810"/>
                  <a:pt x="4127859" y="2128219"/>
                  <a:pt x="3946453" y="2150477"/>
                </a:cubicBezTo>
                <a:cubicBezTo>
                  <a:pt x="3765047" y="2172735"/>
                  <a:pt x="3553748" y="2155959"/>
                  <a:pt x="3253782" y="2150477"/>
                </a:cubicBezTo>
                <a:cubicBezTo>
                  <a:pt x="2953816" y="2144995"/>
                  <a:pt x="2738948" y="2139385"/>
                  <a:pt x="2436431" y="2150477"/>
                </a:cubicBezTo>
                <a:cubicBezTo>
                  <a:pt x="2133914" y="2161569"/>
                  <a:pt x="1981219" y="2168544"/>
                  <a:pt x="1806101" y="2150477"/>
                </a:cubicBezTo>
                <a:cubicBezTo>
                  <a:pt x="1630983" y="2132411"/>
                  <a:pt x="1407674" y="2134923"/>
                  <a:pt x="1238111" y="2150477"/>
                </a:cubicBezTo>
                <a:cubicBezTo>
                  <a:pt x="1068548" y="2166032"/>
                  <a:pt x="647678" y="2133631"/>
                  <a:pt x="358420" y="2150477"/>
                </a:cubicBezTo>
                <a:cubicBezTo>
                  <a:pt x="152476" y="2153281"/>
                  <a:pt x="-897" y="1945238"/>
                  <a:pt x="0" y="1792057"/>
                </a:cubicBezTo>
                <a:cubicBezTo>
                  <a:pt x="14050" y="1636671"/>
                  <a:pt x="-23812" y="1435817"/>
                  <a:pt x="0" y="1314178"/>
                </a:cubicBezTo>
                <a:cubicBezTo>
                  <a:pt x="23812" y="1192539"/>
                  <a:pt x="-3447" y="942234"/>
                  <a:pt x="0" y="807626"/>
                </a:cubicBezTo>
                <a:cubicBezTo>
                  <a:pt x="3447" y="673018"/>
                  <a:pt x="-22429" y="576474"/>
                  <a:pt x="0" y="358420"/>
                </a:cubicBezTo>
                <a:close/>
              </a:path>
              <a:path w="6950874" h="2150477" stroke="0" extrusionOk="0">
                <a:moveTo>
                  <a:pt x="0" y="358420"/>
                </a:moveTo>
                <a:cubicBezTo>
                  <a:pt x="-13372" y="152222"/>
                  <a:pt x="132776" y="10394"/>
                  <a:pt x="358420" y="0"/>
                </a:cubicBezTo>
                <a:cubicBezTo>
                  <a:pt x="762433" y="-5576"/>
                  <a:pt x="892283" y="-20268"/>
                  <a:pt x="1175771" y="0"/>
                </a:cubicBezTo>
                <a:cubicBezTo>
                  <a:pt x="1459259" y="20268"/>
                  <a:pt x="1539057" y="-12180"/>
                  <a:pt x="1806101" y="0"/>
                </a:cubicBezTo>
                <a:cubicBezTo>
                  <a:pt x="2073145" y="12180"/>
                  <a:pt x="2215233" y="-5775"/>
                  <a:pt x="2374091" y="0"/>
                </a:cubicBezTo>
                <a:cubicBezTo>
                  <a:pt x="2532949" y="5775"/>
                  <a:pt x="2868280" y="4740"/>
                  <a:pt x="3129102" y="0"/>
                </a:cubicBezTo>
                <a:cubicBezTo>
                  <a:pt x="3389924" y="-4740"/>
                  <a:pt x="3542358" y="3072"/>
                  <a:pt x="3759432" y="0"/>
                </a:cubicBezTo>
                <a:cubicBezTo>
                  <a:pt x="3976506" y="-3072"/>
                  <a:pt x="4195173" y="38768"/>
                  <a:pt x="4576783" y="0"/>
                </a:cubicBezTo>
                <a:cubicBezTo>
                  <a:pt x="4958393" y="-38768"/>
                  <a:pt x="4992245" y="-16698"/>
                  <a:pt x="5144773" y="0"/>
                </a:cubicBezTo>
                <a:cubicBezTo>
                  <a:pt x="5297301" y="16698"/>
                  <a:pt x="5714112" y="33575"/>
                  <a:pt x="5962124" y="0"/>
                </a:cubicBezTo>
                <a:cubicBezTo>
                  <a:pt x="6210136" y="-33575"/>
                  <a:pt x="6421930" y="-4785"/>
                  <a:pt x="6592454" y="0"/>
                </a:cubicBezTo>
                <a:cubicBezTo>
                  <a:pt x="6782725" y="-439"/>
                  <a:pt x="6963927" y="124675"/>
                  <a:pt x="6950874" y="358420"/>
                </a:cubicBezTo>
                <a:cubicBezTo>
                  <a:pt x="6959633" y="576276"/>
                  <a:pt x="6962117" y="614930"/>
                  <a:pt x="6950874" y="850635"/>
                </a:cubicBezTo>
                <a:cubicBezTo>
                  <a:pt x="6939631" y="1086341"/>
                  <a:pt x="6937963" y="1200315"/>
                  <a:pt x="6950874" y="1357187"/>
                </a:cubicBezTo>
                <a:cubicBezTo>
                  <a:pt x="6963785" y="1514059"/>
                  <a:pt x="6957181" y="1619889"/>
                  <a:pt x="6950874" y="1792057"/>
                </a:cubicBezTo>
                <a:cubicBezTo>
                  <a:pt x="6926112" y="1994073"/>
                  <a:pt x="6781002" y="2143990"/>
                  <a:pt x="6592454" y="2150477"/>
                </a:cubicBezTo>
                <a:cubicBezTo>
                  <a:pt x="6354592" y="2183796"/>
                  <a:pt x="6043824" y="2152178"/>
                  <a:pt x="5837443" y="2150477"/>
                </a:cubicBezTo>
                <a:cubicBezTo>
                  <a:pt x="5631062" y="2148776"/>
                  <a:pt x="5348612" y="2117461"/>
                  <a:pt x="5144773" y="2150477"/>
                </a:cubicBezTo>
                <a:cubicBezTo>
                  <a:pt x="4940934" y="2183494"/>
                  <a:pt x="4794956" y="2134677"/>
                  <a:pt x="4639123" y="2150477"/>
                </a:cubicBezTo>
                <a:cubicBezTo>
                  <a:pt x="4483290" y="2166278"/>
                  <a:pt x="4340928" y="2136647"/>
                  <a:pt x="4071134" y="2150477"/>
                </a:cubicBezTo>
                <a:cubicBezTo>
                  <a:pt x="3801340" y="2164307"/>
                  <a:pt x="3534555" y="2136736"/>
                  <a:pt x="3253782" y="2150477"/>
                </a:cubicBezTo>
                <a:cubicBezTo>
                  <a:pt x="2973009" y="2164218"/>
                  <a:pt x="2768241" y="2169839"/>
                  <a:pt x="2561112" y="2150477"/>
                </a:cubicBezTo>
                <a:cubicBezTo>
                  <a:pt x="2353983" y="2131116"/>
                  <a:pt x="2197958" y="2127277"/>
                  <a:pt x="1993122" y="2150477"/>
                </a:cubicBezTo>
                <a:cubicBezTo>
                  <a:pt x="1788286" y="2173678"/>
                  <a:pt x="1518631" y="2183261"/>
                  <a:pt x="1300452" y="2150477"/>
                </a:cubicBezTo>
                <a:cubicBezTo>
                  <a:pt x="1082273" y="2117694"/>
                  <a:pt x="700352" y="2144727"/>
                  <a:pt x="358420" y="2150477"/>
                </a:cubicBezTo>
                <a:cubicBezTo>
                  <a:pt x="167905" y="2127609"/>
                  <a:pt x="30777" y="2023285"/>
                  <a:pt x="0" y="1792057"/>
                </a:cubicBezTo>
                <a:cubicBezTo>
                  <a:pt x="1156" y="1539070"/>
                  <a:pt x="25049" y="1404893"/>
                  <a:pt x="0" y="1285505"/>
                </a:cubicBezTo>
                <a:cubicBezTo>
                  <a:pt x="-25049" y="1166117"/>
                  <a:pt x="745" y="918691"/>
                  <a:pt x="0" y="793290"/>
                </a:cubicBezTo>
                <a:cubicBezTo>
                  <a:pt x="-745" y="667890"/>
                  <a:pt x="-13045" y="458535"/>
                  <a:pt x="0" y="358420"/>
                </a:cubicBezTo>
                <a:close/>
              </a:path>
            </a:pathLst>
          </a:custGeom>
          <a:solidFill>
            <a:srgbClr val="8FCACE">
              <a:alpha val="33805"/>
            </a:srgbClr>
          </a:solidFill>
          <a:ln w="44450">
            <a:solidFill>
              <a:srgbClr val="8FCACE"/>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80642A93-D1B7-CD52-3E5B-5758C6A16B1F}"/>
              </a:ext>
            </a:extLst>
          </p:cNvPr>
          <p:cNvSpPr txBox="1"/>
          <p:nvPr/>
        </p:nvSpPr>
        <p:spPr>
          <a:xfrm>
            <a:off x="1589892" y="3135805"/>
            <a:ext cx="6748955" cy="1938992"/>
          </a:xfrm>
          <a:prstGeom prst="rect">
            <a:avLst/>
          </a:prstGeom>
          <a:noFill/>
        </p:spPr>
        <p:txBody>
          <a:bodyPr wrap="square" rtlCol="0">
            <a:spAutoFit/>
          </a:bodyPr>
          <a:lstStyle/>
          <a:p>
            <a:pPr algn="ctr"/>
            <a:r>
              <a:rPr lang="fr-FR" sz="2400" dirty="0">
                <a:solidFill>
                  <a:srgbClr val="44546A"/>
                </a:solidFill>
                <a:latin typeface="Tw Cen MT"/>
                <a:ea typeface="+mn-lt"/>
                <a:cs typeface="+mn-lt"/>
              </a:rPr>
              <a:t>Le/la bénéficiaire du projet vient vous confier qu’il reçoit de la part d’un gestionnaire de projet des rations alimentaires en échange de faveurs sexuelles. </a:t>
            </a:r>
          </a:p>
          <a:p>
            <a:pPr algn="ctr"/>
            <a:endParaRPr lang="fr-FR" sz="2400" dirty="0">
              <a:solidFill>
                <a:srgbClr val="44546A"/>
              </a:solidFill>
              <a:latin typeface="Tw Cen MT"/>
              <a:ea typeface="+mn-lt"/>
              <a:cs typeface="+mn-lt"/>
            </a:endParaRPr>
          </a:p>
          <a:p>
            <a:pPr algn="ctr"/>
            <a:endParaRPr lang="fr-FR" sz="2400" dirty="0">
              <a:solidFill>
                <a:srgbClr val="44546A"/>
              </a:solidFill>
              <a:latin typeface="Tw Cen MT"/>
              <a:ea typeface="+mn-lt"/>
              <a:cs typeface="+mn-lt"/>
            </a:endParaRPr>
          </a:p>
        </p:txBody>
      </p:sp>
      <p:sp>
        <p:nvSpPr>
          <p:cNvPr id="11" name="TextBox 4">
            <a:extLst>
              <a:ext uri="{FF2B5EF4-FFF2-40B4-BE49-F238E27FC236}">
                <a16:creationId xmlns:a16="http://schemas.microsoft.com/office/drawing/2014/main" id="{59DA0E78-4A6B-DE92-1B79-38F7EA58A042}"/>
              </a:ext>
            </a:extLst>
          </p:cNvPr>
          <p:cNvSpPr txBox="1"/>
          <p:nvPr/>
        </p:nvSpPr>
        <p:spPr>
          <a:xfrm>
            <a:off x="1412723" y="1354665"/>
            <a:ext cx="73974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cap="small" dirty="0">
                <a:solidFill>
                  <a:srgbClr val="44546A"/>
                </a:solidFill>
                <a:latin typeface="Tw Cen MT"/>
                <a:ea typeface="+mn-lt"/>
                <a:cs typeface="+mn-lt"/>
              </a:rPr>
              <a:t>Comment pouvez-vous qualifier cette situation ?</a:t>
            </a:r>
            <a:endParaRPr lang="en-US" sz="2400" b="1" dirty="0">
              <a:solidFill>
                <a:srgbClr val="44546A"/>
              </a:solidFill>
              <a:latin typeface="Tw Cen MT"/>
            </a:endParaRPr>
          </a:p>
        </p:txBody>
      </p:sp>
    </p:spTree>
    <p:extLst>
      <p:ext uri="{BB962C8B-B14F-4D97-AF65-F5344CB8AC3E}">
        <p14:creationId xmlns:p14="http://schemas.microsoft.com/office/powerpoint/2010/main" val="13045957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homme, Visage humain, costume, habits&#10;&#10;Description générée automatiquement">
            <a:hlinkClick r:id="rId2"/>
            <a:extLst>
              <a:ext uri="{FF2B5EF4-FFF2-40B4-BE49-F238E27FC236}">
                <a16:creationId xmlns:a16="http://schemas.microsoft.com/office/drawing/2014/main" id="{2B40FFEC-949B-6845-4C0D-D0C562E9E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141" y="4775"/>
            <a:ext cx="12192000" cy="6858000"/>
          </a:xfrm>
          <a:prstGeom prst="rect">
            <a:avLst/>
          </a:prstGeom>
        </p:spPr>
      </p:pic>
      <p:sp>
        <p:nvSpPr>
          <p:cNvPr id="7" name="Title 1">
            <a:extLst>
              <a:ext uri="{FF2B5EF4-FFF2-40B4-BE49-F238E27FC236}">
                <a16:creationId xmlns:a16="http://schemas.microsoft.com/office/drawing/2014/main" id="{E2805767-B3CC-B6FA-EEF9-8DDECE5129AB}"/>
              </a:ext>
            </a:extLst>
          </p:cNvPr>
          <p:cNvSpPr txBox="1">
            <a:spLocks/>
          </p:cNvSpPr>
          <p:nvPr/>
        </p:nvSpPr>
        <p:spPr>
          <a:xfrm>
            <a:off x="1513233" y="1162843"/>
            <a:ext cx="70654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fr-FR" sz="2200" dirty="0">
                <a:solidFill>
                  <a:srgbClr val="44546A"/>
                </a:solidFill>
                <a:latin typeface="Tw Cen MT"/>
                <a:ea typeface="+mn-ea"/>
                <a:cs typeface="+mn-cs"/>
              </a:rPr>
              <a:t>Introduction du </a:t>
            </a:r>
            <a:r>
              <a:rPr lang="fr-LU" sz="2200" dirty="0">
                <a:solidFill>
                  <a:srgbClr val="44546A"/>
                </a:solidFill>
                <a:latin typeface="Tw Cen MT"/>
                <a:ea typeface="+mn-ea"/>
                <a:cs typeface="+mn-cs"/>
              </a:rPr>
              <a:t>ministre de la Coopération et de l'Action humanitaire</a:t>
            </a:r>
            <a:r>
              <a:rPr lang="fr-FR" sz="2200" dirty="0">
                <a:solidFill>
                  <a:srgbClr val="44546A"/>
                </a:solidFill>
                <a:latin typeface="Tw Cen MT"/>
                <a:ea typeface="+mn-ea"/>
                <a:cs typeface="+mn-cs"/>
              </a:rPr>
              <a:t>, monsieur Xavier Bettel</a:t>
            </a:r>
          </a:p>
        </p:txBody>
      </p:sp>
      <p:sp>
        <p:nvSpPr>
          <p:cNvPr id="9" name="Title 1">
            <a:extLst>
              <a:ext uri="{FF2B5EF4-FFF2-40B4-BE49-F238E27FC236}">
                <a16:creationId xmlns:a16="http://schemas.microsoft.com/office/drawing/2014/main" id="{80133679-AC7B-82F5-9306-BCB01DD65E9C}"/>
              </a:ext>
            </a:extLst>
          </p:cNvPr>
          <p:cNvSpPr txBox="1">
            <a:spLocks/>
          </p:cNvSpPr>
          <p:nvPr/>
        </p:nvSpPr>
        <p:spPr>
          <a:xfrm>
            <a:off x="1513233" y="681037"/>
            <a:ext cx="7630767" cy="1325563"/>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r>
              <a:rPr lang="fr-FR" sz="3200" dirty="0">
                <a:solidFill>
                  <a:schemeClr val="tx2"/>
                </a:solidFill>
                <a:latin typeface="Tw Cen MT"/>
                <a:cs typeface="Arial"/>
              </a:rPr>
              <a:t>Présentation du guide</a:t>
            </a:r>
            <a:endParaRPr lang="en-US" sz="3200" dirty="0">
              <a:solidFill>
                <a:schemeClr val="tx2"/>
              </a:solidFill>
              <a:latin typeface="Tw Cen MT"/>
              <a:cs typeface="Arial"/>
            </a:endParaRPr>
          </a:p>
        </p:txBody>
      </p:sp>
    </p:spTree>
    <p:extLst>
      <p:ext uri="{BB962C8B-B14F-4D97-AF65-F5344CB8AC3E}">
        <p14:creationId xmlns:p14="http://schemas.microsoft.com/office/powerpoint/2010/main" val="1233877697"/>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3791F36D-5E2B-198B-BE21-5D0322BA2E1C}"/>
              </a:ext>
            </a:extLst>
          </p:cNvPr>
          <p:cNvSpPr/>
          <p:nvPr/>
        </p:nvSpPr>
        <p:spPr>
          <a:xfrm>
            <a:off x="1241076" y="1119913"/>
            <a:ext cx="6661847" cy="1947818"/>
          </a:xfrm>
          <a:custGeom>
            <a:avLst/>
            <a:gdLst>
              <a:gd name="connsiteX0" fmla="*/ 0 w 6661847"/>
              <a:gd name="connsiteY0" fmla="*/ 324643 h 1947818"/>
              <a:gd name="connsiteX1" fmla="*/ 324643 w 6661847"/>
              <a:gd name="connsiteY1" fmla="*/ 0 h 1947818"/>
              <a:gd name="connsiteX2" fmla="*/ 932580 w 6661847"/>
              <a:gd name="connsiteY2" fmla="*/ 0 h 1947818"/>
              <a:gd name="connsiteX3" fmla="*/ 1420265 w 6661847"/>
              <a:gd name="connsiteY3" fmla="*/ 0 h 1947818"/>
              <a:gd name="connsiteX4" fmla="*/ 2148453 w 6661847"/>
              <a:gd name="connsiteY4" fmla="*/ 0 h 1947818"/>
              <a:gd name="connsiteX5" fmla="*/ 2696264 w 6661847"/>
              <a:gd name="connsiteY5" fmla="*/ 0 h 1947818"/>
              <a:gd name="connsiteX6" fmla="*/ 3183950 w 6661847"/>
              <a:gd name="connsiteY6" fmla="*/ 0 h 1947818"/>
              <a:gd name="connsiteX7" fmla="*/ 3731761 w 6661847"/>
              <a:gd name="connsiteY7" fmla="*/ 0 h 1947818"/>
              <a:gd name="connsiteX8" fmla="*/ 4459949 w 6661847"/>
              <a:gd name="connsiteY8" fmla="*/ 0 h 1947818"/>
              <a:gd name="connsiteX9" fmla="*/ 5007760 w 6661847"/>
              <a:gd name="connsiteY9" fmla="*/ 0 h 1947818"/>
              <a:gd name="connsiteX10" fmla="*/ 5495445 w 6661847"/>
              <a:gd name="connsiteY10" fmla="*/ 0 h 1947818"/>
              <a:gd name="connsiteX11" fmla="*/ 6337204 w 6661847"/>
              <a:gd name="connsiteY11" fmla="*/ 0 h 1947818"/>
              <a:gd name="connsiteX12" fmla="*/ 6661847 w 6661847"/>
              <a:gd name="connsiteY12" fmla="*/ 324643 h 1947818"/>
              <a:gd name="connsiteX13" fmla="*/ 6661847 w 6661847"/>
              <a:gd name="connsiteY13" fmla="*/ 934953 h 1947818"/>
              <a:gd name="connsiteX14" fmla="*/ 6661847 w 6661847"/>
              <a:gd name="connsiteY14" fmla="*/ 1623175 h 1947818"/>
              <a:gd name="connsiteX15" fmla="*/ 6337204 w 6661847"/>
              <a:gd name="connsiteY15" fmla="*/ 1947818 h 1947818"/>
              <a:gd name="connsiteX16" fmla="*/ 5849518 w 6661847"/>
              <a:gd name="connsiteY16" fmla="*/ 1947818 h 1947818"/>
              <a:gd name="connsiteX17" fmla="*/ 5241582 w 6661847"/>
              <a:gd name="connsiteY17" fmla="*/ 1947818 h 1947818"/>
              <a:gd name="connsiteX18" fmla="*/ 4513394 w 6661847"/>
              <a:gd name="connsiteY18" fmla="*/ 1947818 h 1947818"/>
              <a:gd name="connsiteX19" fmla="*/ 3965583 w 6661847"/>
              <a:gd name="connsiteY19" fmla="*/ 1947818 h 1947818"/>
              <a:gd name="connsiteX20" fmla="*/ 3297520 w 6661847"/>
              <a:gd name="connsiteY20" fmla="*/ 1947818 h 1947818"/>
              <a:gd name="connsiteX21" fmla="*/ 2809835 w 6661847"/>
              <a:gd name="connsiteY21" fmla="*/ 1947818 h 1947818"/>
              <a:gd name="connsiteX22" fmla="*/ 2021521 w 6661847"/>
              <a:gd name="connsiteY22" fmla="*/ 1947818 h 1947818"/>
              <a:gd name="connsiteX23" fmla="*/ 1353459 w 6661847"/>
              <a:gd name="connsiteY23" fmla="*/ 1947818 h 1947818"/>
              <a:gd name="connsiteX24" fmla="*/ 324643 w 6661847"/>
              <a:gd name="connsiteY24" fmla="*/ 1947818 h 1947818"/>
              <a:gd name="connsiteX25" fmla="*/ 0 w 6661847"/>
              <a:gd name="connsiteY25" fmla="*/ 1623175 h 1947818"/>
              <a:gd name="connsiteX26" fmla="*/ 0 w 6661847"/>
              <a:gd name="connsiteY26" fmla="*/ 960924 h 1947818"/>
              <a:gd name="connsiteX27" fmla="*/ 0 w 6661847"/>
              <a:gd name="connsiteY27" fmla="*/ 324643 h 194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1847" h="1947818" fill="none" extrusionOk="0">
                <a:moveTo>
                  <a:pt x="0" y="324643"/>
                </a:moveTo>
                <a:cubicBezTo>
                  <a:pt x="-1357" y="117191"/>
                  <a:pt x="172906" y="17361"/>
                  <a:pt x="324643" y="0"/>
                </a:cubicBezTo>
                <a:cubicBezTo>
                  <a:pt x="532244" y="-289"/>
                  <a:pt x="740352" y="2873"/>
                  <a:pt x="932580" y="0"/>
                </a:cubicBezTo>
                <a:cubicBezTo>
                  <a:pt x="1124808" y="-2873"/>
                  <a:pt x="1299418" y="22435"/>
                  <a:pt x="1420265" y="0"/>
                </a:cubicBezTo>
                <a:cubicBezTo>
                  <a:pt x="1541112" y="-22435"/>
                  <a:pt x="1816162" y="-6111"/>
                  <a:pt x="2148453" y="0"/>
                </a:cubicBezTo>
                <a:cubicBezTo>
                  <a:pt x="2480744" y="6111"/>
                  <a:pt x="2475457" y="-3624"/>
                  <a:pt x="2696264" y="0"/>
                </a:cubicBezTo>
                <a:cubicBezTo>
                  <a:pt x="2917071" y="3624"/>
                  <a:pt x="2987778" y="16595"/>
                  <a:pt x="3183950" y="0"/>
                </a:cubicBezTo>
                <a:cubicBezTo>
                  <a:pt x="3380122" y="-16595"/>
                  <a:pt x="3574902" y="-13540"/>
                  <a:pt x="3731761" y="0"/>
                </a:cubicBezTo>
                <a:cubicBezTo>
                  <a:pt x="3888620" y="13540"/>
                  <a:pt x="4285226" y="-2681"/>
                  <a:pt x="4459949" y="0"/>
                </a:cubicBezTo>
                <a:cubicBezTo>
                  <a:pt x="4634672" y="2681"/>
                  <a:pt x="4888251" y="-10720"/>
                  <a:pt x="5007760" y="0"/>
                </a:cubicBezTo>
                <a:cubicBezTo>
                  <a:pt x="5127269" y="10720"/>
                  <a:pt x="5268497" y="8845"/>
                  <a:pt x="5495445" y="0"/>
                </a:cubicBezTo>
                <a:cubicBezTo>
                  <a:pt x="5722394" y="-8845"/>
                  <a:pt x="5984109" y="19307"/>
                  <a:pt x="6337204" y="0"/>
                </a:cubicBezTo>
                <a:cubicBezTo>
                  <a:pt x="6530220" y="33537"/>
                  <a:pt x="6683209" y="166481"/>
                  <a:pt x="6661847" y="324643"/>
                </a:cubicBezTo>
                <a:cubicBezTo>
                  <a:pt x="6670107" y="599599"/>
                  <a:pt x="6647042" y="645116"/>
                  <a:pt x="6661847" y="934953"/>
                </a:cubicBezTo>
                <a:cubicBezTo>
                  <a:pt x="6676653" y="1224790"/>
                  <a:pt x="6629837" y="1281328"/>
                  <a:pt x="6661847" y="1623175"/>
                </a:cubicBezTo>
                <a:cubicBezTo>
                  <a:pt x="6640657" y="1764621"/>
                  <a:pt x="6481725" y="1963979"/>
                  <a:pt x="6337204" y="1947818"/>
                </a:cubicBezTo>
                <a:cubicBezTo>
                  <a:pt x="6164340" y="1968913"/>
                  <a:pt x="5980399" y="1938954"/>
                  <a:pt x="5849518" y="1947818"/>
                </a:cubicBezTo>
                <a:cubicBezTo>
                  <a:pt x="5718637" y="1956682"/>
                  <a:pt x="5451818" y="1948662"/>
                  <a:pt x="5241582" y="1947818"/>
                </a:cubicBezTo>
                <a:cubicBezTo>
                  <a:pt x="5031346" y="1946974"/>
                  <a:pt x="4675244" y="1962585"/>
                  <a:pt x="4513394" y="1947818"/>
                </a:cubicBezTo>
                <a:cubicBezTo>
                  <a:pt x="4351544" y="1933051"/>
                  <a:pt x="4211571" y="1950607"/>
                  <a:pt x="3965583" y="1947818"/>
                </a:cubicBezTo>
                <a:cubicBezTo>
                  <a:pt x="3719595" y="1945029"/>
                  <a:pt x="3598183" y="1948275"/>
                  <a:pt x="3297520" y="1947818"/>
                </a:cubicBezTo>
                <a:cubicBezTo>
                  <a:pt x="2996857" y="1947361"/>
                  <a:pt x="3029230" y="1961039"/>
                  <a:pt x="2809835" y="1947818"/>
                </a:cubicBezTo>
                <a:cubicBezTo>
                  <a:pt x="2590440" y="1934597"/>
                  <a:pt x="2361514" y="1927133"/>
                  <a:pt x="2021521" y="1947818"/>
                </a:cubicBezTo>
                <a:cubicBezTo>
                  <a:pt x="1681528" y="1968503"/>
                  <a:pt x="1668336" y="1978634"/>
                  <a:pt x="1353459" y="1947818"/>
                </a:cubicBezTo>
                <a:cubicBezTo>
                  <a:pt x="1038582" y="1917002"/>
                  <a:pt x="584139" y="1929296"/>
                  <a:pt x="324643" y="1947818"/>
                </a:cubicBezTo>
                <a:cubicBezTo>
                  <a:pt x="158457" y="1975790"/>
                  <a:pt x="-4492" y="1820844"/>
                  <a:pt x="0" y="1623175"/>
                </a:cubicBezTo>
                <a:cubicBezTo>
                  <a:pt x="19526" y="1371163"/>
                  <a:pt x="-15717" y="1152238"/>
                  <a:pt x="0" y="960924"/>
                </a:cubicBezTo>
                <a:cubicBezTo>
                  <a:pt x="15717" y="769610"/>
                  <a:pt x="-22604" y="481241"/>
                  <a:pt x="0" y="324643"/>
                </a:cubicBezTo>
                <a:close/>
              </a:path>
              <a:path w="6661847" h="1947818" stroke="0" extrusionOk="0">
                <a:moveTo>
                  <a:pt x="0" y="324643"/>
                </a:moveTo>
                <a:cubicBezTo>
                  <a:pt x="-8803" y="139918"/>
                  <a:pt x="133338" y="4508"/>
                  <a:pt x="324643" y="0"/>
                </a:cubicBezTo>
                <a:cubicBezTo>
                  <a:pt x="690594" y="32793"/>
                  <a:pt x="730831" y="-29757"/>
                  <a:pt x="1112957" y="0"/>
                </a:cubicBezTo>
                <a:cubicBezTo>
                  <a:pt x="1495083" y="29757"/>
                  <a:pt x="1522521" y="-468"/>
                  <a:pt x="1720893" y="0"/>
                </a:cubicBezTo>
                <a:cubicBezTo>
                  <a:pt x="1919265" y="468"/>
                  <a:pt x="2002232" y="-19261"/>
                  <a:pt x="2268704" y="0"/>
                </a:cubicBezTo>
                <a:cubicBezTo>
                  <a:pt x="2535176" y="19261"/>
                  <a:pt x="2743072" y="5748"/>
                  <a:pt x="2996892" y="0"/>
                </a:cubicBezTo>
                <a:cubicBezTo>
                  <a:pt x="3250712" y="-5748"/>
                  <a:pt x="3440964" y="-667"/>
                  <a:pt x="3604829" y="0"/>
                </a:cubicBezTo>
                <a:cubicBezTo>
                  <a:pt x="3768694" y="667"/>
                  <a:pt x="4187452" y="-29295"/>
                  <a:pt x="4393143" y="0"/>
                </a:cubicBezTo>
                <a:cubicBezTo>
                  <a:pt x="4598834" y="29295"/>
                  <a:pt x="4803468" y="-19345"/>
                  <a:pt x="4940954" y="0"/>
                </a:cubicBezTo>
                <a:cubicBezTo>
                  <a:pt x="5078440" y="19345"/>
                  <a:pt x="5414577" y="-10668"/>
                  <a:pt x="5729267" y="0"/>
                </a:cubicBezTo>
                <a:cubicBezTo>
                  <a:pt x="6043957" y="10668"/>
                  <a:pt x="6074257" y="-22151"/>
                  <a:pt x="6337204" y="0"/>
                </a:cubicBezTo>
                <a:cubicBezTo>
                  <a:pt x="6479181" y="-2134"/>
                  <a:pt x="6666715" y="132000"/>
                  <a:pt x="6661847" y="324643"/>
                </a:cubicBezTo>
                <a:cubicBezTo>
                  <a:pt x="6687740" y="532969"/>
                  <a:pt x="6681785" y="786652"/>
                  <a:pt x="6661847" y="986894"/>
                </a:cubicBezTo>
                <a:cubicBezTo>
                  <a:pt x="6641909" y="1187136"/>
                  <a:pt x="6660384" y="1377546"/>
                  <a:pt x="6661847" y="1623175"/>
                </a:cubicBezTo>
                <a:cubicBezTo>
                  <a:pt x="6681233" y="1778404"/>
                  <a:pt x="6486224" y="1936114"/>
                  <a:pt x="6337204" y="1947818"/>
                </a:cubicBezTo>
                <a:cubicBezTo>
                  <a:pt x="6016703" y="1915109"/>
                  <a:pt x="5959739" y="1928297"/>
                  <a:pt x="5669142" y="1947818"/>
                </a:cubicBezTo>
                <a:cubicBezTo>
                  <a:pt x="5378545" y="1967339"/>
                  <a:pt x="5254101" y="1961365"/>
                  <a:pt x="4880828" y="1947818"/>
                </a:cubicBezTo>
                <a:cubicBezTo>
                  <a:pt x="4507555" y="1934271"/>
                  <a:pt x="4480011" y="1945765"/>
                  <a:pt x="4212766" y="1947818"/>
                </a:cubicBezTo>
                <a:cubicBezTo>
                  <a:pt x="3945521" y="1949871"/>
                  <a:pt x="3942989" y="1932577"/>
                  <a:pt x="3725080" y="1947818"/>
                </a:cubicBezTo>
                <a:cubicBezTo>
                  <a:pt x="3507171" y="1963059"/>
                  <a:pt x="3379058" y="1973873"/>
                  <a:pt x="3177269" y="1947818"/>
                </a:cubicBezTo>
                <a:cubicBezTo>
                  <a:pt x="2975480" y="1921763"/>
                  <a:pt x="2613266" y="1946839"/>
                  <a:pt x="2388956" y="1947818"/>
                </a:cubicBezTo>
                <a:cubicBezTo>
                  <a:pt x="2164646" y="1948797"/>
                  <a:pt x="1969435" y="1936046"/>
                  <a:pt x="1720893" y="1947818"/>
                </a:cubicBezTo>
                <a:cubicBezTo>
                  <a:pt x="1472351" y="1959590"/>
                  <a:pt x="1432553" y="1973720"/>
                  <a:pt x="1173082" y="1947818"/>
                </a:cubicBezTo>
                <a:cubicBezTo>
                  <a:pt x="913611" y="1921916"/>
                  <a:pt x="632966" y="1979173"/>
                  <a:pt x="324643" y="1947818"/>
                </a:cubicBezTo>
                <a:cubicBezTo>
                  <a:pt x="131140" y="1947014"/>
                  <a:pt x="14766" y="1815182"/>
                  <a:pt x="0" y="1623175"/>
                </a:cubicBezTo>
                <a:cubicBezTo>
                  <a:pt x="230" y="1305245"/>
                  <a:pt x="7076" y="1111140"/>
                  <a:pt x="0" y="973909"/>
                </a:cubicBezTo>
                <a:cubicBezTo>
                  <a:pt x="-7076" y="836678"/>
                  <a:pt x="-9873" y="470653"/>
                  <a:pt x="0" y="324643"/>
                </a:cubicBezTo>
                <a:close/>
              </a:path>
            </a:pathLst>
          </a:custGeom>
          <a:solidFill>
            <a:schemeClr val="bg1">
              <a:alpha val="14954"/>
            </a:schemeClr>
          </a:solidFill>
          <a:ln w="44450">
            <a:solidFill>
              <a:srgbClr val="8FCACE"/>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14201FAF-79F6-B984-2AC4-38DEECF6CA3A}"/>
              </a:ext>
            </a:extLst>
          </p:cNvPr>
          <p:cNvSpPr/>
          <p:nvPr/>
        </p:nvSpPr>
        <p:spPr>
          <a:xfrm>
            <a:off x="5708980" y="5005367"/>
            <a:ext cx="2193943" cy="728426"/>
          </a:xfrm>
          <a:custGeom>
            <a:avLst/>
            <a:gdLst>
              <a:gd name="connsiteX0" fmla="*/ 0 w 2193943"/>
              <a:gd name="connsiteY0" fmla="*/ 0 h 728426"/>
              <a:gd name="connsiteX1" fmla="*/ 526546 w 2193943"/>
              <a:gd name="connsiteY1" fmla="*/ 0 h 728426"/>
              <a:gd name="connsiteX2" fmla="*/ 1075032 w 2193943"/>
              <a:gd name="connsiteY2" fmla="*/ 0 h 728426"/>
              <a:gd name="connsiteX3" fmla="*/ 1645457 w 2193943"/>
              <a:gd name="connsiteY3" fmla="*/ 0 h 728426"/>
              <a:gd name="connsiteX4" fmla="*/ 2193943 w 2193943"/>
              <a:gd name="connsiteY4" fmla="*/ 0 h 728426"/>
              <a:gd name="connsiteX5" fmla="*/ 2193943 w 2193943"/>
              <a:gd name="connsiteY5" fmla="*/ 371497 h 728426"/>
              <a:gd name="connsiteX6" fmla="*/ 2193943 w 2193943"/>
              <a:gd name="connsiteY6" fmla="*/ 728426 h 728426"/>
              <a:gd name="connsiteX7" fmla="*/ 1601578 w 2193943"/>
              <a:gd name="connsiteY7" fmla="*/ 728426 h 728426"/>
              <a:gd name="connsiteX8" fmla="*/ 1009214 w 2193943"/>
              <a:gd name="connsiteY8" fmla="*/ 728426 h 728426"/>
              <a:gd name="connsiteX9" fmla="*/ 0 w 2193943"/>
              <a:gd name="connsiteY9" fmla="*/ 728426 h 728426"/>
              <a:gd name="connsiteX10" fmla="*/ 0 w 2193943"/>
              <a:gd name="connsiteY10" fmla="*/ 371497 h 728426"/>
              <a:gd name="connsiteX11" fmla="*/ 0 w 2193943"/>
              <a:gd name="connsiteY11" fmla="*/ 0 h 72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3943" h="728426" fill="none" extrusionOk="0">
                <a:moveTo>
                  <a:pt x="0" y="0"/>
                </a:moveTo>
                <a:cubicBezTo>
                  <a:pt x="190951" y="-56999"/>
                  <a:pt x="316578" y="41595"/>
                  <a:pt x="526546" y="0"/>
                </a:cubicBezTo>
                <a:cubicBezTo>
                  <a:pt x="736514" y="-41595"/>
                  <a:pt x="940183" y="52021"/>
                  <a:pt x="1075032" y="0"/>
                </a:cubicBezTo>
                <a:cubicBezTo>
                  <a:pt x="1209881" y="-52021"/>
                  <a:pt x="1530388" y="42056"/>
                  <a:pt x="1645457" y="0"/>
                </a:cubicBezTo>
                <a:cubicBezTo>
                  <a:pt x="1760527" y="-42056"/>
                  <a:pt x="2043742" y="28091"/>
                  <a:pt x="2193943" y="0"/>
                </a:cubicBezTo>
                <a:cubicBezTo>
                  <a:pt x="2203765" y="136140"/>
                  <a:pt x="2160348" y="239629"/>
                  <a:pt x="2193943" y="371497"/>
                </a:cubicBezTo>
                <a:cubicBezTo>
                  <a:pt x="2227538" y="503365"/>
                  <a:pt x="2184918" y="621920"/>
                  <a:pt x="2193943" y="728426"/>
                </a:cubicBezTo>
                <a:cubicBezTo>
                  <a:pt x="1993683" y="783977"/>
                  <a:pt x="1776563" y="721267"/>
                  <a:pt x="1601578" y="728426"/>
                </a:cubicBezTo>
                <a:cubicBezTo>
                  <a:pt x="1426593" y="735585"/>
                  <a:pt x="1139393" y="713147"/>
                  <a:pt x="1009214" y="728426"/>
                </a:cubicBezTo>
                <a:cubicBezTo>
                  <a:pt x="879035" y="743705"/>
                  <a:pt x="330896" y="655129"/>
                  <a:pt x="0" y="728426"/>
                </a:cubicBezTo>
                <a:cubicBezTo>
                  <a:pt x="-13788" y="610071"/>
                  <a:pt x="33907" y="480512"/>
                  <a:pt x="0" y="371497"/>
                </a:cubicBezTo>
                <a:cubicBezTo>
                  <a:pt x="-33907" y="262482"/>
                  <a:pt x="40285" y="153533"/>
                  <a:pt x="0" y="0"/>
                </a:cubicBezTo>
                <a:close/>
              </a:path>
              <a:path w="2193943" h="728426" stroke="0" extrusionOk="0">
                <a:moveTo>
                  <a:pt x="0" y="0"/>
                </a:moveTo>
                <a:cubicBezTo>
                  <a:pt x="247964" y="-51094"/>
                  <a:pt x="417874" y="2264"/>
                  <a:pt x="526546" y="0"/>
                </a:cubicBezTo>
                <a:cubicBezTo>
                  <a:pt x="635218" y="-2264"/>
                  <a:pt x="796476" y="36861"/>
                  <a:pt x="1009214" y="0"/>
                </a:cubicBezTo>
                <a:cubicBezTo>
                  <a:pt x="1221952" y="-36861"/>
                  <a:pt x="1402843" y="3864"/>
                  <a:pt x="1601578" y="0"/>
                </a:cubicBezTo>
                <a:cubicBezTo>
                  <a:pt x="1800313" y="-3864"/>
                  <a:pt x="2035343" y="27243"/>
                  <a:pt x="2193943" y="0"/>
                </a:cubicBezTo>
                <a:cubicBezTo>
                  <a:pt x="2217606" y="122727"/>
                  <a:pt x="2184428" y="195724"/>
                  <a:pt x="2193943" y="356929"/>
                </a:cubicBezTo>
                <a:cubicBezTo>
                  <a:pt x="2203458" y="518134"/>
                  <a:pt x="2171168" y="587853"/>
                  <a:pt x="2193943" y="728426"/>
                </a:cubicBezTo>
                <a:cubicBezTo>
                  <a:pt x="2041174" y="752989"/>
                  <a:pt x="1829046" y="727054"/>
                  <a:pt x="1645457" y="728426"/>
                </a:cubicBezTo>
                <a:cubicBezTo>
                  <a:pt x="1461868" y="729798"/>
                  <a:pt x="1184708" y="691552"/>
                  <a:pt x="1053093" y="728426"/>
                </a:cubicBezTo>
                <a:cubicBezTo>
                  <a:pt x="921478" y="765300"/>
                  <a:pt x="736049" y="709431"/>
                  <a:pt x="570425" y="728426"/>
                </a:cubicBezTo>
                <a:cubicBezTo>
                  <a:pt x="404801" y="747421"/>
                  <a:pt x="207498" y="678867"/>
                  <a:pt x="0" y="728426"/>
                </a:cubicBezTo>
                <a:cubicBezTo>
                  <a:pt x="-43142" y="562984"/>
                  <a:pt x="19740" y="546103"/>
                  <a:pt x="0" y="364213"/>
                </a:cubicBezTo>
                <a:cubicBezTo>
                  <a:pt x="-19740" y="182323"/>
                  <a:pt x="24085" y="87704"/>
                  <a:pt x="0" y="0"/>
                </a:cubicBezTo>
                <a:close/>
              </a:path>
            </a:pathLst>
          </a:custGeom>
          <a:solidFill>
            <a:srgbClr val="8FCACE">
              <a:alpha val="34000"/>
            </a:srgbClr>
          </a:solidFill>
          <a:ln w="25400">
            <a:solidFill>
              <a:schemeClr val="bg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9D3EB663-EBB4-D8B8-090F-F32CC24E0E38}"/>
              </a:ext>
            </a:extLst>
          </p:cNvPr>
          <p:cNvSpPr txBox="1"/>
          <p:nvPr/>
        </p:nvSpPr>
        <p:spPr>
          <a:xfrm>
            <a:off x="5692400" y="5141154"/>
            <a:ext cx="2487211" cy="369332"/>
          </a:xfrm>
          <a:prstGeom prst="rect">
            <a:avLst/>
          </a:prstGeom>
          <a:noFill/>
        </p:spPr>
        <p:txBody>
          <a:bodyPr wrap="square" rtlCol="0">
            <a:spAutoFit/>
          </a:bodyPr>
          <a:lstStyle/>
          <a:p>
            <a:pPr algn="ctr"/>
            <a:r>
              <a:rPr lang="fr-FR" sz="1800" dirty="0">
                <a:latin typeface="Tw Cen MT"/>
                <a:ea typeface="+mn-lt"/>
                <a:cs typeface="+mn-lt"/>
              </a:rPr>
              <a:t>Exploitation sexuelle</a:t>
            </a:r>
          </a:p>
        </p:txBody>
      </p:sp>
      <p:pic>
        <p:nvPicPr>
          <p:cNvPr id="11" name="Graphique 10" descr="Case cochée avec un remplissage uni">
            <a:extLst>
              <a:ext uri="{FF2B5EF4-FFF2-40B4-BE49-F238E27FC236}">
                <a16:creationId xmlns:a16="http://schemas.microsoft.com/office/drawing/2014/main" id="{E29A62DA-D73F-83EF-2347-6B5FB2E1BA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78000" y="4868620"/>
            <a:ext cx="914400" cy="914400"/>
          </a:xfrm>
          <a:prstGeom prst="rect">
            <a:avLst/>
          </a:prstGeom>
        </p:spPr>
      </p:pic>
      <p:sp>
        <p:nvSpPr>
          <p:cNvPr id="13" name="ZoneTexte 12">
            <a:extLst>
              <a:ext uri="{FF2B5EF4-FFF2-40B4-BE49-F238E27FC236}">
                <a16:creationId xmlns:a16="http://schemas.microsoft.com/office/drawing/2014/main" id="{DF7A1221-2A38-AD8B-16ED-157EFFC75D59}"/>
              </a:ext>
            </a:extLst>
          </p:cNvPr>
          <p:cNvSpPr txBox="1"/>
          <p:nvPr/>
        </p:nvSpPr>
        <p:spPr>
          <a:xfrm>
            <a:off x="1411440" y="1308992"/>
            <a:ext cx="6321117" cy="1569660"/>
          </a:xfrm>
          <a:prstGeom prst="rect">
            <a:avLst/>
          </a:prstGeom>
          <a:noFill/>
        </p:spPr>
        <p:txBody>
          <a:bodyPr wrap="square" rtlCol="0">
            <a:spAutoFit/>
          </a:bodyPr>
          <a:lstStyle/>
          <a:p>
            <a:pPr algn="ctr"/>
            <a:r>
              <a:rPr lang="fr-FR" sz="2400" dirty="0">
                <a:solidFill>
                  <a:srgbClr val="44546A"/>
                </a:solidFill>
                <a:latin typeface="Tw Cen MT"/>
                <a:ea typeface="+mn-lt"/>
                <a:cs typeface="+mn-lt"/>
              </a:rPr>
              <a:t>Le/la bénéficiaire du projet vient vous confier qu’il reçoit de la part d’un gestionnaire de projet des rations alimentaires en échange de faveurs sexuelles. </a:t>
            </a:r>
          </a:p>
        </p:txBody>
      </p:sp>
      <p:sp>
        <p:nvSpPr>
          <p:cNvPr id="3" name="TextBox 2">
            <a:extLst>
              <a:ext uri="{FF2B5EF4-FFF2-40B4-BE49-F238E27FC236}">
                <a16:creationId xmlns:a16="http://schemas.microsoft.com/office/drawing/2014/main" id="{567F283E-983F-E827-DE1A-9D7691EBC652}"/>
              </a:ext>
            </a:extLst>
          </p:cNvPr>
          <p:cNvSpPr txBox="1"/>
          <p:nvPr/>
        </p:nvSpPr>
        <p:spPr>
          <a:xfrm>
            <a:off x="1411440" y="3395757"/>
            <a:ext cx="6888692" cy="1200329"/>
          </a:xfrm>
          <a:prstGeom prst="rect">
            <a:avLst/>
          </a:prstGeom>
          <a:noFill/>
        </p:spPr>
        <p:txBody>
          <a:bodyPr wrap="square">
            <a:spAutoFit/>
          </a:bodyPr>
          <a:lstStyle/>
          <a:p>
            <a:r>
              <a:rPr lang="fr-FR" sz="2400" dirty="0">
                <a:solidFill>
                  <a:srgbClr val="44546A"/>
                </a:solidFill>
                <a:latin typeface="Tw Cen MT"/>
                <a:ea typeface="+mn-lt"/>
                <a:cs typeface="+mn-lt"/>
              </a:rPr>
              <a:t>Cette situation est un cas d’exploitation sexuelle car elle exploite la vulnérabilité et le besoin de la victime pour obtenir des avantages sexuels</a:t>
            </a:r>
            <a:r>
              <a:rPr lang="fr-FR" dirty="0"/>
              <a:t>.</a:t>
            </a:r>
            <a:endParaRPr lang="en-US" dirty="0"/>
          </a:p>
        </p:txBody>
      </p:sp>
    </p:spTree>
    <p:extLst>
      <p:ext uri="{BB962C8B-B14F-4D97-AF65-F5344CB8AC3E}">
        <p14:creationId xmlns:p14="http://schemas.microsoft.com/office/powerpoint/2010/main" val="1189940529"/>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FA93388-1885-38D1-9193-A13E0495F001}"/>
              </a:ext>
            </a:extLst>
          </p:cNvPr>
          <p:cNvSpPr>
            <a:spLocks noGrp="1"/>
          </p:cNvSpPr>
          <p:nvPr>
            <p:ph idx="1"/>
          </p:nvPr>
        </p:nvSpPr>
        <p:spPr>
          <a:xfrm>
            <a:off x="1065971" y="2828596"/>
            <a:ext cx="7630767" cy="3711100"/>
          </a:xfrm>
        </p:spPr>
        <p:txBody>
          <a:bodyPr vert="horz" lIns="91440" tIns="45720" rIns="91440" bIns="45720" rtlCol="0" anchor="t">
            <a:noAutofit/>
          </a:bodyPr>
          <a:lstStyle/>
          <a:p>
            <a:pPr marL="0" indent="0">
              <a:buNone/>
            </a:pPr>
            <a:r>
              <a:rPr lang="fr-FR" sz="2000" dirty="0">
                <a:latin typeface="Tw Cen MT"/>
                <a:ea typeface="+mn-lt"/>
                <a:cs typeface="+mn-lt"/>
              </a:rPr>
              <a:t>Lorsqu'il s'agit de mettre en œuvre et de faire respecter tout le cadre légal que vous venez de voir,  les structures internationales </a:t>
            </a:r>
            <a:r>
              <a:rPr lang="fr-FR" dirty="0">
                <a:latin typeface="Tw Cen MT"/>
                <a:ea typeface="+mn-lt"/>
                <a:cs typeface="+mn-lt"/>
              </a:rPr>
              <a:t>siégeant au Luxembourg,</a:t>
            </a:r>
            <a:r>
              <a:rPr lang="fr-FR" sz="2000" dirty="0">
                <a:solidFill>
                  <a:srgbClr val="FF0000"/>
                </a:solidFill>
                <a:latin typeface="Tw Cen MT"/>
                <a:ea typeface="+mn-lt"/>
                <a:cs typeface="+mn-lt"/>
              </a:rPr>
              <a:t> </a:t>
            </a:r>
            <a:r>
              <a:rPr lang="fr-FR" sz="2000" dirty="0">
                <a:latin typeface="Tw Cen MT"/>
                <a:ea typeface="+mn-lt"/>
                <a:cs typeface="+mn-lt"/>
              </a:rPr>
              <a:t>ont une </a:t>
            </a:r>
            <a:r>
              <a:rPr lang="fr-FR" sz="2000" b="1" dirty="0">
                <a:latin typeface="Tw Cen MT"/>
                <a:ea typeface="+mn-lt"/>
                <a:cs typeface="+mn-lt"/>
              </a:rPr>
              <a:t>double responsabilité</a:t>
            </a:r>
            <a:r>
              <a:rPr lang="fr-FR" sz="2000" dirty="0">
                <a:latin typeface="Tw Cen MT"/>
                <a:ea typeface="+mn-lt"/>
                <a:cs typeface="+mn-lt"/>
              </a:rPr>
              <a:t> : </a:t>
            </a:r>
            <a:endParaRPr lang="en-US" sz="2000" dirty="0">
              <a:latin typeface="Tw Cen MT"/>
              <a:ea typeface="+mn-lt"/>
              <a:cs typeface="+mn-lt"/>
            </a:endParaRPr>
          </a:p>
          <a:p>
            <a:endParaRPr lang="fr-FR" sz="2000" dirty="0">
              <a:latin typeface="Tw Cen MT"/>
              <a:ea typeface="+mn-lt"/>
              <a:cs typeface="+mn-lt"/>
            </a:endParaRPr>
          </a:p>
          <a:p>
            <a:r>
              <a:rPr lang="fr-FR" sz="2000" dirty="0">
                <a:latin typeface="Tw Cen MT"/>
                <a:ea typeface="+mn-lt"/>
                <a:cs typeface="+mn-lt"/>
              </a:rPr>
              <a:t>Leurs obligations en tant qu’employeur soumis au droit du travail luxembourgeois qui visent à</a:t>
            </a:r>
            <a:r>
              <a:rPr lang="fr-FR" dirty="0">
                <a:latin typeface="Tw Cen MT"/>
                <a:ea typeface="+mn-lt"/>
                <a:cs typeface="+mn-lt"/>
              </a:rPr>
              <a:t> protéger leurs salarié·e·s et par extension leurs bénévoles, membres effectifs et volontaires.</a:t>
            </a:r>
          </a:p>
          <a:p>
            <a:r>
              <a:rPr lang="fr-FR" sz="2000" dirty="0">
                <a:latin typeface="Tw Cen MT"/>
                <a:ea typeface="+mn-lt"/>
                <a:cs typeface="+mn-lt"/>
              </a:rPr>
              <a:t>Leurs obligations en tant qu’ONGD vis-à-vis des bénéficiaires et des partenaires locaux, ainsi que leur devoir d'exemplarité lié à leur statut d'ONGD.</a:t>
            </a:r>
          </a:p>
          <a:p>
            <a:pPr marL="342900" indent="-342900">
              <a:buFont typeface="Arial"/>
              <a:buChar char="•"/>
            </a:pPr>
            <a:endParaRPr lang="fr-FR" sz="2000" dirty="0">
              <a:solidFill>
                <a:srgbClr val="1F2D29"/>
              </a:solidFill>
              <a:latin typeface="Tw Cen MT"/>
              <a:ea typeface="+mn-lt"/>
              <a:cs typeface="+mn-lt"/>
            </a:endParaRPr>
          </a:p>
        </p:txBody>
      </p:sp>
      <p:sp>
        <p:nvSpPr>
          <p:cNvPr id="5" name="Titre 7">
            <a:extLst>
              <a:ext uri="{FF2B5EF4-FFF2-40B4-BE49-F238E27FC236}">
                <a16:creationId xmlns:a16="http://schemas.microsoft.com/office/drawing/2014/main" id="{C4B998CE-4D13-4184-704D-BFD385098C6C}"/>
              </a:ext>
            </a:extLst>
          </p:cNvPr>
          <p:cNvSpPr>
            <a:spLocks noGrp="1"/>
          </p:cNvSpPr>
          <p:nvPr>
            <p:ph type="title"/>
          </p:nvPr>
        </p:nvSpPr>
        <p:spPr>
          <a:xfrm>
            <a:off x="1659834" y="1178911"/>
            <a:ext cx="7036904" cy="1325563"/>
          </a:xfrm>
        </p:spPr>
        <p:txBody>
          <a:bodyPr>
            <a:normAutofit/>
          </a:bodyPr>
          <a:lstStyle/>
          <a:p>
            <a:r>
              <a:rPr lang="fr-FR" sz="2900" b="1" dirty="0">
                <a:solidFill>
                  <a:srgbClr val="44546A"/>
                </a:solidFill>
                <a:latin typeface="Tw Cen MT"/>
                <a:ea typeface="+mn-lt"/>
                <a:cs typeface="+mn-lt"/>
              </a:rPr>
              <a:t>4. Les obligations des ONGD agr</a:t>
            </a:r>
            <a:r>
              <a:rPr lang="fr-FR" sz="2900" dirty="0">
                <a:latin typeface="Tw Cen MT"/>
                <a:ea typeface="+mn-lt"/>
                <a:cs typeface="+mn-lt"/>
              </a:rPr>
              <a:t>éées, en tant que structures de droit luxembourgeois</a:t>
            </a:r>
          </a:p>
        </p:txBody>
      </p:sp>
    </p:spTree>
    <p:extLst>
      <p:ext uri="{BB962C8B-B14F-4D97-AF65-F5344CB8AC3E}">
        <p14:creationId xmlns:p14="http://schemas.microsoft.com/office/powerpoint/2010/main" val="1218965200"/>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Espace réservé du contenu 8">
            <a:extLst>
              <a:ext uri="{FF2B5EF4-FFF2-40B4-BE49-F238E27FC236}">
                <a16:creationId xmlns:a16="http://schemas.microsoft.com/office/drawing/2014/main" id="{AA813915-D9A2-7997-A9B6-299CB556F499}"/>
              </a:ext>
            </a:extLst>
          </p:cNvPr>
          <p:cNvSpPr>
            <a:spLocks noGrp="1"/>
          </p:cNvSpPr>
          <p:nvPr>
            <p:ph idx="1"/>
          </p:nvPr>
        </p:nvSpPr>
        <p:spPr>
          <a:xfrm>
            <a:off x="1065971" y="2324097"/>
            <a:ext cx="7630767" cy="3851071"/>
          </a:xfrm>
        </p:spPr>
        <p:txBody>
          <a:bodyPr>
            <a:normAutofit/>
          </a:bodyPr>
          <a:lstStyle/>
          <a:p>
            <a:pPr marL="0" indent="0">
              <a:buNone/>
            </a:pPr>
            <a:endParaRPr lang="fr-FR" sz="2000" dirty="0">
              <a:solidFill>
                <a:srgbClr val="82B99A"/>
              </a:solidFill>
              <a:latin typeface="Tw Cen MT"/>
              <a:ea typeface="+mn-lt"/>
              <a:cs typeface="+mn-lt"/>
            </a:endParaRPr>
          </a:p>
          <a:p>
            <a:pPr marL="0" indent="0" algn="ctr">
              <a:buNone/>
            </a:pPr>
            <a:r>
              <a:rPr lang="fr-FR" sz="2000" b="1" i="1" dirty="0">
                <a:solidFill>
                  <a:srgbClr val="82B99A"/>
                </a:solidFill>
                <a:latin typeface="Tw Cen MT"/>
                <a:cs typeface="Calibri"/>
              </a:rPr>
              <a:t> 	</a:t>
            </a:r>
            <a:r>
              <a:rPr lang="fr-FR" sz="2000" b="1" dirty="0">
                <a:solidFill>
                  <a:srgbClr val="82B99A"/>
                </a:solidFill>
                <a:latin typeface="Tw Cen MT"/>
                <a:ea typeface="+mn-lt"/>
                <a:cs typeface="+mn-lt"/>
              </a:rPr>
              <a:t> </a:t>
            </a:r>
            <a:r>
              <a:rPr lang="fr-FR" b="1" dirty="0">
                <a:solidFill>
                  <a:srgbClr val="82B99A"/>
                </a:solidFill>
                <a:latin typeface="Tw Cen MT"/>
                <a:ea typeface="+mn-lt"/>
                <a:cs typeface="+mn-lt"/>
                <a:hlinkClick r:id="rId2">
                  <a:extLst>
                    <a:ext uri="{A12FA001-AC4F-418D-AE19-62706E023703}">
                      <ahyp:hlinkClr xmlns:ahyp="http://schemas.microsoft.com/office/drawing/2018/hyperlinkcolor" val="tx"/>
                    </a:ext>
                  </a:extLst>
                </a:hlinkClick>
              </a:rPr>
              <a:t>Charte </a:t>
            </a:r>
            <a:r>
              <a:rPr lang="fr-FR" b="1" u="sng" dirty="0">
                <a:solidFill>
                  <a:srgbClr val="82B99A"/>
                </a:solidFill>
                <a:latin typeface="Tw Cen MT"/>
                <a:ea typeface="+mn-lt"/>
                <a:cs typeface="+mn-lt"/>
                <a:hlinkClick r:id="rId2">
                  <a:extLst>
                    <a:ext uri="{A12FA001-AC4F-418D-AE19-62706E023703}">
                      <ahyp:hlinkClr xmlns:ahyp="http://schemas.microsoft.com/office/drawing/2018/hyperlinkcolor" val="tx"/>
                    </a:ext>
                  </a:extLst>
                </a:hlinkClick>
              </a:rPr>
              <a:t>contre les violences sexistes et sexuelles l’exploitation   et les abus sexuels</a:t>
            </a:r>
            <a:r>
              <a:rPr lang="fr-FR" b="1" dirty="0">
                <a:solidFill>
                  <a:srgbClr val="82B99A"/>
                </a:solidFill>
                <a:latin typeface="Tw Cen MT"/>
                <a:ea typeface="+mn-lt"/>
                <a:cs typeface="+mn-lt"/>
              </a:rPr>
              <a:t>	(SEAH) </a:t>
            </a:r>
            <a:endParaRPr lang="fr-FR" sz="2000" b="1" i="1" dirty="0">
              <a:solidFill>
                <a:srgbClr val="82B99A"/>
              </a:solidFill>
              <a:latin typeface="Tw Cen MT"/>
              <a:cs typeface="Calibri"/>
            </a:endParaRPr>
          </a:p>
          <a:p>
            <a:pPr marL="0" indent="0">
              <a:buNone/>
            </a:pPr>
            <a:r>
              <a:rPr lang="fr-FR" sz="2000" dirty="0">
                <a:latin typeface="Tw Cen MT" panose="020B0602020104020603" pitchFamily="34" charset="77"/>
                <a:ea typeface="+mn-lt"/>
                <a:cs typeface="+mn-lt"/>
              </a:rPr>
              <a:t>Les organismes signataires de </a:t>
            </a:r>
            <a:r>
              <a:rPr lang="fr-FR" dirty="0">
                <a:ea typeface="+mn-lt"/>
                <a:cs typeface="+mn-lt"/>
              </a:rPr>
              <a:t>la charte du ministère des Affaires étrangères et européennes élaborée en collaboration avec le Cercle des ONGD, </a:t>
            </a:r>
            <a:r>
              <a:rPr lang="fr-FR" sz="2000" dirty="0">
                <a:latin typeface="Tw Cen MT" panose="020B0602020104020603" pitchFamily="34" charset="77"/>
                <a:ea typeface="+mn-lt"/>
                <a:cs typeface="+mn-lt"/>
              </a:rPr>
              <a:t>s'engagent à : </a:t>
            </a:r>
            <a:endParaRPr lang="fr-FR" sz="2000" dirty="0">
              <a:latin typeface="Tw Cen MT" panose="020B0602020104020603" pitchFamily="34" charset="77"/>
            </a:endParaRPr>
          </a:p>
          <a:p>
            <a:pPr marL="742950" lvl="1" indent="-285750">
              <a:buFont typeface="Arial"/>
              <a:buChar char="•"/>
            </a:pPr>
            <a:r>
              <a:rPr lang="fr-FR" sz="2000" dirty="0">
                <a:latin typeface="Tw Cen MT" panose="020B0602020104020603" pitchFamily="34" charset="77"/>
                <a:ea typeface="+mn-lt"/>
                <a:cs typeface="+mn-lt"/>
              </a:rPr>
              <a:t>Garantir l’intégrité des personnes et le respect de leur dignité</a:t>
            </a:r>
            <a:endParaRPr lang="en-US" sz="2000" dirty="0">
              <a:latin typeface="Tw Cen MT" panose="020B0602020104020603" pitchFamily="34" charset="77"/>
              <a:ea typeface="+mn-lt"/>
              <a:cs typeface="+mn-lt"/>
            </a:endParaRPr>
          </a:p>
          <a:p>
            <a:pPr marL="742950" lvl="1" indent="-285750">
              <a:buFont typeface="Arial"/>
              <a:buChar char="•"/>
            </a:pPr>
            <a:r>
              <a:rPr lang="fr-FR" sz="2000" dirty="0">
                <a:latin typeface="Tw Cen MT" panose="020B0602020104020603" pitchFamily="34" charset="77"/>
                <a:ea typeface="+mn-lt"/>
                <a:cs typeface="+mn-lt"/>
              </a:rPr>
              <a:t>Mettre en place des mesures de prévention, de détection et de traitement</a:t>
            </a:r>
          </a:p>
          <a:p>
            <a:pPr marL="742950" lvl="1" indent="-285750">
              <a:buFont typeface="Arial"/>
              <a:buChar char="•"/>
            </a:pPr>
            <a:r>
              <a:rPr lang="fr-FR" sz="2000" dirty="0">
                <a:latin typeface="Tw Cen MT" panose="020B0602020104020603" pitchFamily="34" charset="77"/>
                <a:ea typeface="+mn-lt"/>
                <a:cs typeface="+mn-lt"/>
              </a:rPr>
              <a:t>Sensibiliser et informer toutes les parties prenantes</a:t>
            </a:r>
          </a:p>
        </p:txBody>
      </p:sp>
      <p:pic>
        <p:nvPicPr>
          <p:cNvPr id="13" name="Graphique 12" descr="Livre fermé avec un remplissage uni">
            <a:extLst>
              <a:ext uri="{FF2B5EF4-FFF2-40B4-BE49-F238E27FC236}">
                <a16:creationId xmlns:a16="http://schemas.microsoft.com/office/drawing/2014/main" id="{1CC74786-1AD3-A859-8CAF-EDA53D572A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4436" y="2578372"/>
            <a:ext cx="551793" cy="551793"/>
          </a:xfrm>
          <a:prstGeom prst="rect">
            <a:avLst/>
          </a:prstGeom>
        </p:spPr>
      </p:pic>
      <p:pic>
        <p:nvPicPr>
          <p:cNvPr id="2" name="Graphique 1" descr="Cercle avec flèche gauche avec un remplissage uni">
            <a:hlinkClick r:id="rId5"/>
            <a:extLst>
              <a:ext uri="{FF2B5EF4-FFF2-40B4-BE49-F238E27FC236}">
                <a16:creationId xmlns:a16="http://schemas.microsoft.com/office/drawing/2014/main" id="{2719A7A7-3242-0189-25A5-E03E0FE4078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4677100" y="5868338"/>
            <a:ext cx="624052" cy="624052"/>
          </a:xfrm>
          <a:prstGeom prst="rect">
            <a:avLst/>
          </a:prstGeom>
        </p:spPr>
      </p:pic>
      <p:sp>
        <p:nvSpPr>
          <p:cNvPr id="3" name="Rectangle : coins arrondis 2">
            <a:extLst>
              <a:ext uri="{FF2B5EF4-FFF2-40B4-BE49-F238E27FC236}">
                <a16:creationId xmlns:a16="http://schemas.microsoft.com/office/drawing/2014/main" id="{D8CD1E56-9496-258F-F51E-5C43BD5A185E}"/>
              </a:ext>
            </a:extLst>
          </p:cNvPr>
          <p:cNvSpPr/>
          <p:nvPr/>
        </p:nvSpPr>
        <p:spPr>
          <a:xfrm>
            <a:off x="4572000" y="5761197"/>
            <a:ext cx="3594538" cy="848711"/>
          </a:xfrm>
          <a:prstGeom prst="roundRect">
            <a:avLst/>
          </a:prstGeom>
          <a:noFill/>
          <a:ln w="28575">
            <a:solidFill>
              <a:srgbClr val="8FCA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a:extLst>
              <a:ext uri="{FF2B5EF4-FFF2-40B4-BE49-F238E27FC236}">
                <a16:creationId xmlns:a16="http://schemas.microsoft.com/office/drawing/2014/main" id="{3F4C478E-06D9-1FC6-D37E-BC1FE662F8DD}"/>
              </a:ext>
            </a:extLst>
          </p:cNvPr>
          <p:cNvSpPr txBox="1"/>
          <p:nvPr/>
        </p:nvSpPr>
        <p:spPr>
          <a:xfrm>
            <a:off x="5301152" y="5935441"/>
            <a:ext cx="2702984" cy="430887"/>
          </a:xfrm>
          <a:prstGeom prst="rect">
            <a:avLst/>
          </a:prstGeom>
          <a:noFill/>
        </p:spPr>
        <p:txBody>
          <a:bodyPr wrap="none" rtlCol="0">
            <a:spAutoFit/>
          </a:bodyPr>
          <a:lstStyle/>
          <a:p>
            <a:r>
              <a:rPr lang="fr-FR" sz="2200" b="1" u="sng" dirty="0">
                <a:solidFill>
                  <a:srgbClr val="8FCACE"/>
                </a:solidFill>
                <a:latin typeface="Tw Cen MT" panose="020B0602020104020603" pitchFamily="34" charset="77"/>
                <a:hlinkClick r:id="rId2">
                  <a:extLst>
                    <a:ext uri="{A12FA001-AC4F-418D-AE19-62706E023703}">
                      <ahyp:hlinkClr xmlns:ahyp="http://schemas.microsoft.com/office/drawing/2018/hyperlinkcolor" val="tx"/>
                    </a:ext>
                  </a:extLst>
                </a:hlinkClick>
              </a:rPr>
              <a:t>Accéder au document</a:t>
            </a:r>
            <a:endParaRPr lang="fr-FR" sz="2200" b="1" u="sng" dirty="0">
              <a:solidFill>
                <a:srgbClr val="8FCACE"/>
              </a:solidFill>
              <a:latin typeface="Tw Cen MT" panose="020B0602020104020603" pitchFamily="34" charset="77"/>
            </a:endParaRPr>
          </a:p>
        </p:txBody>
      </p:sp>
      <p:sp>
        <p:nvSpPr>
          <p:cNvPr id="9" name="Titre 7">
            <a:extLst>
              <a:ext uri="{FF2B5EF4-FFF2-40B4-BE49-F238E27FC236}">
                <a16:creationId xmlns:a16="http://schemas.microsoft.com/office/drawing/2014/main" id="{AC7E900B-94C8-43A6-D888-582EAECAC313}"/>
              </a:ext>
            </a:extLst>
          </p:cNvPr>
          <p:cNvSpPr txBox="1">
            <a:spLocks/>
          </p:cNvSpPr>
          <p:nvPr/>
        </p:nvSpPr>
        <p:spPr>
          <a:xfrm>
            <a:off x="1659834" y="1220952"/>
            <a:ext cx="7036904" cy="132556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r>
              <a:rPr lang="fr-FR" dirty="0">
                <a:latin typeface="Tw Cen MT"/>
                <a:ea typeface="+mn-lt"/>
                <a:cs typeface="+mn-lt"/>
              </a:rPr>
              <a:t>4. Les obligations des ONGD agréées, en tant que structures de droit luxembourgeois</a:t>
            </a:r>
          </a:p>
        </p:txBody>
      </p:sp>
    </p:spTree>
    <p:extLst>
      <p:ext uri="{BB962C8B-B14F-4D97-AF65-F5344CB8AC3E}">
        <p14:creationId xmlns:p14="http://schemas.microsoft.com/office/powerpoint/2010/main" val="107788197"/>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CB3ECD-DFF3-0168-9150-28FF28FACF6E}"/>
              </a:ext>
            </a:extLst>
          </p:cNvPr>
          <p:cNvSpPr txBox="1"/>
          <p:nvPr/>
        </p:nvSpPr>
        <p:spPr>
          <a:xfrm>
            <a:off x="2570040" y="3731324"/>
            <a:ext cx="543884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fr-FR" sz="2000" b="1" dirty="0">
                <a:solidFill>
                  <a:srgbClr val="44546A"/>
                </a:solidFill>
                <a:latin typeface="Tw Cen MT" panose="020B0602020104020603" pitchFamily="34" charset="77"/>
                <a:ea typeface="+mn-lt"/>
                <a:cs typeface="+mn-lt"/>
              </a:rPr>
              <a:t>Les salarié·e·s qui ont un contrat de travail luxembourgeois </a:t>
            </a:r>
          </a:p>
          <a:p>
            <a:pPr marL="342900" indent="-342900">
              <a:buFont typeface="Arial" panose="020B0604020202020204" pitchFamily="34" charset="0"/>
              <a:buChar char="•"/>
            </a:pPr>
            <a:r>
              <a:rPr lang="fr-FR" sz="2000" b="1" dirty="0">
                <a:solidFill>
                  <a:srgbClr val="44546A"/>
                </a:solidFill>
                <a:latin typeface="Tw Cen MT" panose="020B0602020104020603" pitchFamily="34" charset="77"/>
                <a:ea typeface="+mn-lt"/>
                <a:cs typeface="+mn-lt"/>
              </a:rPr>
              <a:t>Les membres effectifs, les bénévoles et volontaires de l’ONGD agréée, qui est subordonnée au droit luxembourgeois   </a:t>
            </a:r>
            <a:endParaRPr lang="en-US" sz="2000" b="1" dirty="0">
              <a:solidFill>
                <a:srgbClr val="44546A"/>
              </a:solidFill>
              <a:latin typeface="Tw Cen MT" panose="020B0602020104020603" pitchFamily="34" charset="77"/>
              <a:ea typeface="+mn-lt"/>
              <a:cs typeface="+mn-lt"/>
            </a:endParaRPr>
          </a:p>
          <a:p>
            <a:endParaRPr lang="fr-FR" sz="2000" b="1" dirty="0">
              <a:solidFill>
                <a:srgbClr val="44546A"/>
              </a:solidFill>
              <a:latin typeface="Tw Cen MT" panose="020B0602020104020603" pitchFamily="34" charset="77"/>
              <a:ea typeface="+mn-lt"/>
              <a:cs typeface="+mn-lt"/>
            </a:endParaRPr>
          </a:p>
        </p:txBody>
      </p:sp>
      <p:sp>
        <p:nvSpPr>
          <p:cNvPr id="6" name="TextBox 1">
            <a:extLst>
              <a:ext uri="{FF2B5EF4-FFF2-40B4-BE49-F238E27FC236}">
                <a16:creationId xmlns:a16="http://schemas.microsoft.com/office/drawing/2014/main" id="{36DCC474-9349-8FA8-950D-B60D0B965D5C}"/>
              </a:ext>
            </a:extLst>
          </p:cNvPr>
          <p:cNvSpPr txBox="1"/>
          <p:nvPr/>
        </p:nvSpPr>
        <p:spPr>
          <a:xfrm>
            <a:off x="1210789" y="2759652"/>
            <a:ext cx="70844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b="1" dirty="0">
                <a:solidFill>
                  <a:schemeClr val="tx2"/>
                </a:solidFill>
                <a:latin typeface="Tw Cen MT"/>
                <a:cs typeface="Arial"/>
              </a:rPr>
              <a:t>Qui est-ce que cela concerne ?</a:t>
            </a:r>
            <a:endParaRPr lang="fr-FR" b="1" dirty="0">
              <a:solidFill>
                <a:schemeClr val="tx2"/>
              </a:solidFill>
              <a:cs typeface="Arial"/>
            </a:endParaRPr>
          </a:p>
        </p:txBody>
      </p:sp>
      <p:sp>
        <p:nvSpPr>
          <p:cNvPr id="8" name="Titre 7">
            <a:extLst>
              <a:ext uri="{FF2B5EF4-FFF2-40B4-BE49-F238E27FC236}">
                <a16:creationId xmlns:a16="http://schemas.microsoft.com/office/drawing/2014/main" id="{D67BA1D4-4F1C-97E7-1ADB-B9AAFD81DECF}"/>
              </a:ext>
            </a:extLst>
          </p:cNvPr>
          <p:cNvSpPr>
            <a:spLocks noGrp="1"/>
          </p:cNvSpPr>
          <p:nvPr>
            <p:ph type="title"/>
          </p:nvPr>
        </p:nvSpPr>
        <p:spPr/>
        <p:txBody>
          <a:bodyPr>
            <a:normAutofit fontScale="90000"/>
          </a:bodyPr>
          <a:lstStyle/>
          <a:p>
            <a:r>
              <a:rPr lang="fr-FR" b="1" dirty="0">
                <a:solidFill>
                  <a:srgbClr val="44546A"/>
                </a:solidFill>
                <a:latin typeface="Tw Cen MT"/>
                <a:ea typeface="+mn-lt"/>
                <a:cs typeface="+mn-lt"/>
              </a:rPr>
              <a:t>4. Les </a:t>
            </a:r>
            <a:r>
              <a:rPr lang="fr-FR" dirty="0">
                <a:latin typeface="Tw Cen MT"/>
                <a:ea typeface="+mn-lt"/>
                <a:cs typeface="+mn-lt"/>
              </a:rPr>
              <a:t>obligations des ONGD </a:t>
            </a:r>
            <a:r>
              <a:rPr lang="fr-LU" dirty="0">
                <a:latin typeface="Tw Cen MT"/>
                <a:ea typeface="+mn-lt"/>
                <a:cs typeface="+mn-lt"/>
              </a:rPr>
              <a:t>agréées, </a:t>
            </a:r>
            <a:r>
              <a:rPr lang="fr-FR" dirty="0">
                <a:latin typeface="Tw Cen MT"/>
                <a:ea typeface="+mn-lt"/>
                <a:cs typeface="+mn-lt"/>
              </a:rPr>
              <a:t>en tant que structures de droit luxembourgeois</a:t>
            </a:r>
          </a:p>
        </p:txBody>
      </p:sp>
      <p:pic>
        <p:nvPicPr>
          <p:cNvPr id="11" name="Graphique 10" descr="Profil mâle contour">
            <a:extLst>
              <a:ext uri="{FF2B5EF4-FFF2-40B4-BE49-F238E27FC236}">
                <a16:creationId xmlns:a16="http://schemas.microsoft.com/office/drawing/2014/main" id="{13A8FB18-CE7C-76AC-A8F7-2137DCD630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656" y="1489080"/>
            <a:ext cx="2242244" cy="2242244"/>
          </a:xfrm>
          <a:prstGeom prst="rect">
            <a:avLst/>
          </a:prstGeom>
        </p:spPr>
      </p:pic>
      <p:pic>
        <p:nvPicPr>
          <p:cNvPr id="13" name="Graphique 12" descr="Profil femelle contour">
            <a:extLst>
              <a:ext uri="{FF2B5EF4-FFF2-40B4-BE49-F238E27FC236}">
                <a16:creationId xmlns:a16="http://schemas.microsoft.com/office/drawing/2014/main" id="{A7EC3CB3-E631-E41F-0A3D-7F5E1A00A4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1672" y="3063616"/>
            <a:ext cx="2242244" cy="2242244"/>
          </a:xfrm>
          <a:prstGeom prst="rect">
            <a:avLst/>
          </a:prstGeom>
        </p:spPr>
      </p:pic>
    </p:spTree>
    <p:extLst>
      <p:ext uri="{BB962C8B-B14F-4D97-AF65-F5344CB8AC3E}">
        <p14:creationId xmlns:p14="http://schemas.microsoft.com/office/powerpoint/2010/main" val="2008493323"/>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331E96E5-1AFF-4ED0-A875-F25FFE27CA6A}"/>
              </a:ext>
            </a:extLst>
          </p:cNvPr>
          <p:cNvSpPr>
            <a:spLocks noGrp="1"/>
          </p:cNvSpPr>
          <p:nvPr>
            <p:ph idx="1"/>
          </p:nvPr>
        </p:nvSpPr>
        <p:spPr>
          <a:xfrm>
            <a:off x="1043669" y="1160298"/>
            <a:ext cx="7258221" cy="4351338"/>
          </a:xfrm>
        </p:spPr>
        <p:txBody>
          <a:bodyPr vert="horz" lIns="91440" tIns="45720" rIns="91440" bIns="45720" rtlCol="0" anchor="t">
            <a:noAutofit/>
          </a:bodyPr>
          <a:lstStyle/>
          <a:p>
            <a:pPr marL="0" indent="0">
              <a:buNone/>
            </a:pPr>
            <a:endParaRPr lang="fr-FR" sz="2000" dirty="0">
              <a:latin typeface="Tw Cen MT"/>
              <a:ea typeface="+mn-lt"/>
              <a:cs typeface="+mn-lt"/>
            </a:endParaRPr>
          </a:p>
          <a:p>
            <a:pPr marL="0" indent="0">
              <a:buNone/>
            </a:pPr>
            <a:r>
              <a:rPr lang="fr-FR" sz="2000" dirty="0">
                <a:latin typeface="Tw Cen MT"/>
                <a:ea typeface="+mn-lt"/>
                <a:cs typeface="+mn-lt"/>
              </a:rPr>
              <a:t>Pour les bénévoles, partenaires et autres prestataires situés à l’étranger qui dépendent de leur droit national.</a:t>
            </a:r>
          </a:p>
          <a:p>
            <a:pPr marL="0" indent="0">
              <a:buNone/>
            </a:pPr>
            <a:endParaRPr lang="fr-FR" sz="2000" dirty="0">
              <a:latin typeface="Tw Cen MT"/>
              <a:ea typeface="+mn-lt"/>
              <a:cs typeface="+mn-lt"/>
            </a:endParaRPr>
          </a:p>
          <a:p>
            <a:pPr marL="0" indent="0">
              <a:buNone/>
            </a:pPr>
            <a:r>
              <a:rPr lang="fr-FR" sz="2000" dirty="0">
                <a:latin typeface="Tw Cen MT"/>
                <a:ea typeface="+mn-lt"/>
                <a:cs typeface="+mn-lt"/>
              </a:rPr>
              <a:t>Si </a:t>
            </a:r>
            <a:r>
              <a:rPr lang="fr-FR" dirty="0">
                <a:latin typeface="Tw Cen MT"/>
                <a:ea typeface="+mn-lt"/>
                <a:cs typeface="+mn-lt"/>
              </a:rPr>
              <a:t>le droit national n’est pas aussi protecteur en matière de violences sexistes et sexuelles au travail, il est recommandé que l’ONGD prenne des engagements étendant ses responsabilités d’employeur à tou·te·s les salarié·e·s et personnes locales travaillant pour/avec son organisation. Cela peut prendre la forme d’une charte éthique ou d’un code de conduite.</a:t>
            </a:r>
            <a:br>
              <a:rPr lang="fr-FR" dirty="0">
                <a:latin typeface="Tw Cen MT"/>
                <a:ea typeface="+mn-lt"/>
                <a:cs typeface="+mn-lt"/>
              </a:rPr>
            </a:br>
            <a:endParaRPr lang="fr-FR" dirty="0">
              <a:latin typeface="Tw Cen MT"/>
              <a:ea typeface="+mn-lt"/>
              <a:cs typeface="+mn-lt"/>
            </a:endParaRPr>
          </a:p>
          <a:p>
            <a:pPr marL="0" indent="0">
              <a:buNone/>
            </a:pPr>
            <a:r>
              <a:rPr lang="fr-FR" dirty="0">
                <a:latin typeface="Tw Cen MT"/>
                <a:ea typeface="+mn-lt"/>
                <a:cs typeface="+mn-lt"/>
              </a:rPr>
              <a:t>Dans les cas où l'infraction est reconnue par le droit civil et/ou pénal local, l'organisation doit également se référer aux autorités compétentes en cas de délits ou crimes.</a:t>
            </a:r>
          </a:p>
        </p:txBody>
      </p:sp>
    </p:spTree>
    <p:extLst>
      <p:ext uri="{BB962C8B-B14F-4D97-AF65-F5344CB8AC3E}">
        <p14:creationId xmlns:p14="http://schemas.microsoft.com/office/powerpoint/2010/main" val="327606333"/>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re 7">
            <a:extLst>
              <a:ext uri="{FF2B5EF4-FFF2-40B4-BE49-F238E27FC236}">
                <a16:creationId xmlns:a16="http://schemas.microsoft.com/office/drawing/2014/main" id="{4541315D-8AD4-0E10-56F5-4553DAE00307}"/>
              </a:ext>
            </a:extLst>
          </p:cNvPr>
          <p:cNvSpPr>
            <a:spLocks noGrp="1"/>
          </p:cNvSpPr>
          <p:nvPr>
            <p:ph type="title"/>
          </p:nvPr>
        </p:nvSpPr>
        <p:spPr>
          <a:xfrm>
            <a:off x="1659834" y="863600"/>
            <a:ext cx="7036904" cy="1325563"/>
          </a:xfrm>
        </p:spPr>
        <p:txBody>
          <a:bodyPr>
            <a:normAutofit/>
          </a:bodyPr>
          <a:lstStyle/>
          <a:p>
            <a:r>
              <a:rPr lang="fr-FR" sz="2000" b="1" dirty="0">
                <a:solidFill>
                  <a:srgbClr val="44546A"/>
                </a:solidFill>
                <a:latin typeface="Tw Cen MT"/>
                <a:ea typeface="+mn-lt"/>
                <a:cs typeface="+mn-lt"/>
              </a:rPr>
              <a:t>Les obligations en tant qu’ONGD</a:t>
            </a:r>
            <a:endParaRPr lang="fr-FR" sz="2000" dirty="0"/>
          </a:p>
        </p:txBody>
      </p:sp>
      <p:graphicFrame>
        <p:nvGraphicFramePr>
          <p:cNvPr id="10" name="Diagram 394">
            <a:extLst>
              <a:ext uri="{FF2B5EF4-FFF2-40B4-BE49-F238E27FC236}">
                <a16:creationId xmlns:a16="http://schemas.microsoft.com/office/drawing/2014/main" id="{E86B132B-FA7E-3787-0EE9-135432FF3AC6}"/>
              </a:ext>
            </a:extLst>
          </p:cNvPr>
          <p:cNvGraphicFramePr/>
          <p:nvPr>
            <p:extLst>
              <p:ext uri="{D42A27DB-BD31-4B8C-83A1-F6EECF244321}">
                <p14:modId xmlns:p14="http://schemas.microsoft.com/office/powerpoint/2010/main" val="3598275285"/>
              </p:ext>
            </p:extLst>
          </p:nvPr>
        </p:nvGraphicFramePr>
        <p:xfrm>
          <a:off x="1754648" y="2189163"/>
          <a:ext cx="6065049" cy="4308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196639"/>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descr="Une image contenant habits, homme, Visage humain, chemise&#10;&#10;Description générée automatiquement">
            <a:hlinkClick r:id="rId2"/>
            <a:extLst>
              <a:ext uri="{FF2B5EF4-FFF2-40B4-BE49-F238E27FC236}">
                <a16:creationId xmlns:a16="http://schemas.microsoft.com/office/drawing/2014/main" id="{DB258FFD-D5F7-A421-BD12-E55C8F9ACE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0983"/>
            <a:ext cx="9144000" cy="6858000"/>
          </a:xfrm>
          <a:prstGeom prst="rect">
            <a:avLst/>
          </a:prstGeom>
        </p:spPr>
      </p:pic>
      <p:sp>
        <p:nvSpPr>
          <p:cNvPr id="8" name="Titre 7">
            <a:extLst>
              <a:ext uri="{FF2B5EF4-FFF2-40B4-BE49-F238E27FC236}">
                <a16:creationId xmlns:a16="http://schemas.microsoft.com/office/drawing/2014/main" id="{B642BF71-3424-B637-43D1-31EC8C415F9D}"/>
              </a:ext>
            </a:extLst>
          </p:cNvPr>
          <p:cNvSpPr>
            <a:spLocks noGrp="1"/>
          </p:cNvSpPr>
          <p:nvPr>
            <p:ph type="title"/>
          </p:nvPr>
        </p:nvSpPr>
        <p:spPr/>
        <p:txBody>
          <a:bodyPr>
            <a:normAutofit fontScale="90000"/>
          </a:bodyPr>
          <a:lstStyle/>
          <a:p>
            <a:r>
              <a:rPr lang="fr-FR" dirty="0">
                <a:latin typeface="Tw Cen MT"/>
                <a:ea typeface="+mn-lt"/>
                <a:cs typeface="+mn-lt"/>
              </a:rPr>
              <a:t>5</a:t>
            </a:r>
            <a:r>
              <a:rPr lang="fr-FR" b="1" dirty="0">
                <a:solidFill>
                  <a:srgbClr val="44546A"/>
                </a:solidFill>
                <a:latin typeface="Tw Cen MT"/>
                <a:ea typeface="+mn-lt"/>
                <a:cs typeface="+mn-lt"/>
              </a:rPr>
              <a:t>. L’application du cadre légal aux bénévoles, partenaires locaux, salarié·e·s</a:t>
            </a:r>
            <a:r>
              <a:rPr lang="fr-FR" dirty="0">
                <a:latin typeface="Tw Cen MT"/>
                <a:ea typeface="+mn-lt"/>
                <a:cs typeface="+mn-lt"/>
              </a:rPr>
              <a:t> de droit local</a:t>
            </a:r>
            <a:endParaRPr lang="fr-FR" dirty="0"/>
          </a:p>
        </p:txBody>
      </p:sp>
      <p:sp>
        <p:nvSpPr>
          <p:cNvPr id="9" name="Title 1">
            <a:extLst>
              <a:ext uri="{FF2B5EF4-FFF2-40B4-BE49-F238E27FC236}">
                <a16:creationId xmlns:a16="http://schemas.microsoft.com/office/drawing/2014/main" id="{D058942D-7327-39C7-4AB9-E4545848E4B8}"/>
              </a:ext>
            </a:extLst>
          </p:cNvPr>
          <p:cNvSpPr txBox="1">
            <a:spLocks/>
          </p:cNvSpPr>
          <p:nvPr/>
        </p:nvSpPr>
        <p:spPr>
          <a:xfrm>
            <a:off x="987972" y="2535236"/>
            <a:ext cx="2375338" cy="23205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457200"/>
            <a:r>
              <a:rPr lang="en-US" sz="2000" dirty="0">
                <a:solidFill>
                  <a:srgbClr val="44546A"/>
                </a:solidFill>
                <a:latin typeface="Tw Cen MT"/>
              </a:rPr>
              <a:t>Interview de </a:t>
            </a:r>
            <a:br>
              <a:rPr lang="en-US" sz="2000" dirty="0">
                <a:solidFill>
                  <a:srgbClr val="44546A"/>
                </a:solidFill>
                <a:latin typeface="Tw Cen MT"/>
              </a:rPr>
            </a:br>
            <a:r>
              <a:rPr lang="en-US" sz="2000" dirty="0">
                <a:solidFill>
                  <a:srgbClr val="44546A"/>
                </a:solidFill>
                <a:latin typeface="Tw Cen MT"/>
              </a:rPr>
              <a:t>Mr Khémara ITH</a:t>
            </a:r>
            <a:br>
              <a:rPr lang="en-US" sz="2000" dirty="0">
                <a:solidFill>
                  <a:srgbClr val="44546A"/>
                </a:solidFill>
                <a:latin typeface="Tw Cen MT"/>
              </a:rPr>
            </a:br>
            <a:br>
              <a:rPr lang="en-US" sz="2000" dirty="0">
                <a:solidFill>
                  <a:srgbClr val="44546A"/>
                </a:solidFill>
                <a:latin typeface="Tw Cen MT"/>
              </a:rPr>
            </a:br>
            <a:r>
              <a:rPr lang="en-US" sz="1700" dirty="0">
                <a:solidFill>
                  <a:srgbClr val="8FCACE"/>
                </a:solidFill>
                <a:latin typeface="Tw Cen MT"/>
              </a:rPr>
              <a:t>Directeur administratif </a:t>
            </a:r>
            <a:br>
              <a:rPr lang="en-US" sz="1700" dirty="0">
                <a:solidFill>
                  <a:srgbClr val="8FCACE"/>
                </a:solidFill>
                <a:latin typeface="Tw Cen MT"/>
              </a:rPr>
            </a:br>
            <a:r>
              <a:rPr lang="en-US" sz="1700" dirty="0">
                <a:solidFill>
                  <a:srgbClr val="8FCACE"/>
                </a:solidFill>
                <a:latin typeface="Tw Cen MT"/>
              </a:rPr>
              <a:t>et financier </a:t>
            </a:r>
            <a:br>
              <a:rPr lang="en-US" sz="2000" dirty="0">
                <a:solidFill>
                  <a:srgbClr val="44546A"/>
                </a:solidFill>
                <a:latin typeface="Tw Cen MT"/>
              </a:rPr>
            </a:br>
            <a:r>
              <a:rPr lang="en-US" sz="2000" dirty="0">
                <a:solidFill>
                  <a:srgbClr val="44546A"/>
                </a:solidFill>
                <a:latin typeface="Tw Cen MT"/>
              </a:rPr>
              <a:t>SOS Villages d’Enfants Monde</a:t>
            </a:r>
            <a:endParaRPr lang="fr-FR" sz="2000" dirty="0">
              <a:solidFill>
                <a:srgbClr val="44546A"/>
              </a:solidFill>
              <a:latin typeface="Tw Cen MT"/>
              <a:ea typeface="+mn-ea"/>
              <a:cs typeface="+mn-cs"/>
            </a:endParaRPr>
          </a:p>
        </p:txBody>
      </p:sp>
      <p:sp>
        <p:nvSpPr>
          <p:cNvPr id="10" name="Title 1">
            <a:extLst>
              <a:ext uri="{FF2B5EF4-FFF2-40B4-BE49-F238E27FC236}">
                <a16:creationId xmlns:a16="http://schemas.microsoft.com/office/drawing/2014/main" id="{48EBC59E-08A8-BFE4-FD9A-160050A52B86}"/>
              </a:ext>
            </a:extLst>
          </p:cNvPr>
          <p:cNvSpPr txBox="1">
            <a:spLocks/>
          </p:cNvSpPr>
          <p:nvPr/>
        </p:nvSpPr>
        <p:spPr>
          <a:xfrm>
            <a:off x="1315334" y="5331618"/>
            <a:ext cx="77259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fr-LU" sz="1200" dirty="0">
                <a:solidFill>
                  <a:srgbClr val="44546A"/>
                </a:solidFill>
                <a:latin typeface="Tw Cen MT" panose="020B0602020104020603" pitchFamily="34" charset="77"/>
              </a:rPr>
              <a:t>Courant 2021, des allégations de fraude, de corruption et de manquement à la protection des enfants dans le cadre de programmes menés par certaines associations nationales SOS ont été mises à jour. Profondément choquée, la Fédération </a:t>
            </a:r>
            <a:r>
              <a:rPr lang="fr-LU" sz="1200" i="1" dirty="0">
                <a:solidFill>
                  <a:srgbClr val="44546A"/>
                </a:solidFill>
                <a:latin typeface="Tw Cen MT" panose="020B0602020104020603" pitchFamily="34" charset="77"/>
              </a:rPr>
              <a:t>SOS Children’s Villages International</a:t>
            </a:r>
            <a:r>
              <a:rPr lang="fr-LU" sz="1200" dirty="0">
                <a:solidFill>
                  <a:srgbClr val="44546A"/>
                </a:solidFill>
                <a:latin typeface="Tw Cen MT" panose="020B0602020104020603" pitchFamily="34" charset="77"/>
              </a:rPr>
              <a:t> a de suite réagi et lancé un Plan d’Action de Sauvegarde sur quatre ans (2021-2024) avec une série de mesures visant à améliorer la protection de l’enfant et à remédier aux échecs passés. Parmi les points forts de son Plan d’Action figurait la mise en place d’une Commission Spéciale Indépendante dont le rapport a été publié en juin 2023. Le communiqué de presse suite à la publication de ce rapport est disponible </a:t>
            </a:r>
            <a:r>
              <a:rPr lang="fr-LU" sz="1200" b="1" u="sng" dirty="0">
                <a:solidFill>
                  <a:srgbClr val="44546A"/>
                </a:solidFill>
                <a:latin typeface="Tw Cen MT" panose="020B0602020104020603" pitchFamily="34" charset="77"/>
                <a:hlinkClick r:id="rId4"/>
              </a:rPr>
              <a:t>ici</a:t>
            </a:r>
            <a:r>
              <a:rPr lang="fr-LU" sz="1200" dirty="0">
                <a:solidFill>
                  <a:srgbClr val="44546A"/>
                </a:solidFill>
                <a:latin typeface="Tw Cen MT" panose="020B0602020104020603" pitchFamily="34" charset="77"/>
              </a:rPr>
              <a:t>. </a:t>
            </a:r>
            <a:endParaRPr lang="fr-FR" sz="1200" dirty="0">
              <a:solidFill>
                <a:srgbClr val="44546A"/>
              </a:solidFill>
              <a:latin typeface="Tw Cen MT" panose="020B0602020104020603" pitchFamily="34" charset="77"/>
              <a:ea typeface="+mn-ea"/>
              <a:cs typeface="+mn-cs"/>
            </a:endParaRPr>
          </a:p>
        </p:txBody>
      </p:sp>
    </p:spTree>
    <p:extLst>
      <p:ext uri="{BB962C8B-B14F-4D97-AF65-F5344CB8AC3E}">
        <p14:creationId xmlns:p14="http://schemas.microsoft.com/office/powerpoint/2010/main" val="826458333"/>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CFF6661-90D3-A673-FC46-018B16ECA32A}"/>
              </a:ext>
            </a:extLst>
          </p:cNvPr>
          <p:cNvSpPr>
            <a:spLocks noGrp="1"/>
          </p:cNvSpPr>
          <p:nvPr>
            <p:ph idx="1"/>
          </p:nvPr>
        </p:nvSpPr>
        <p:spPr>
          <a:xfrm>
            <a:off x="1065972" y="2324099"/>
            <a:ext cx="7289752" cy="4351338"/>
          </a:xfrm>
        </p:spPr>
        <p:txBody>
          <a:bodyPr vert="horz" lIns="91440" tIns="45720" rIns="91440" bIns="45720" rtlCol="0" anchor="t">
            <a:noAutofit/>
          </a:bodyPr>
          <a:lstStyle/>
          <a:p>
            <a:pPr marL="0" indent="0">
              <a:buNone/>
            </a:pPr>
            <a:r>
              <a:rPr lang="fr-FR" sz="2000" dirty="0">
                <a:solidFill>
                  <a:schemeClr val="tx2"/>
                </a:solidFill>
                <a:latin typeface="Tw Cen MT"/>
                <a:cs typeface="Calibri"/>
              </a:rPr>
              <a:t>Ce chapitre a permis de faire un état des lieux des définitions et obligations légales concernant les violences sexistes et sexuelles selon le référentiel du droit luxembourgeois et international. </a:t>
            </a:r>
          </a:p>
          <a:p>
            <a:pPr marL="0" indent="0">
              <a:buNone/>
            </a:pPr>
            <a:endParaRPr lang="fr-FR" sz="2000" dirty="0">
              <a:solidFill>
                <a:schemeClr val="tx2"/>
              </a:solidFill>
              <a:latin typeface="Tw Cen MT"/>
              <a:cs typeface="Calibri"/>
            </a:endParaRPr>
          </a:p>
          <a:p>
            <a:pPr marL="0" indent="0">
              <a:buNone/>
            </a:pPr>
            <a:r>
              <a:rPr lang="fr-FR" sz="2000" dirty="0">
                <a:solidFill>
                  <a:schemeClr val="tx2"/>
                </a:solidFill>
                <a:latin typeface="Tw Cen MT"/>
                <a:cs typeface="Calibri"/>
              </a:rPr>
              <a:t>La question </a:t>
            </a:r>
            <a:r>
              <a:rPr lang="fr-FR" dirty="0">
                <a:solidFill>
                  <a:schemeClr val="tx2"/>
                </a:solidFill>
                <a:latin typeface="Tw Cen MT"/>
                <a:cs typeface="Calibri"/>
              </a:rPr>
              <a:t>de l’exploitation et des abus sexuels a également été abordée avec un focus sur le rapport de force inégal entre les acteur/actrice·s de la coopération internationale, leurs organisations partenaires et les communautés locales. </a:t>
            </a:r>
          </a:p>
          <a:p>
            <a:pPr marL="0" indent="0">
              <a:buNone/>
            </a:pPr>
            <a:endParaRPr lang="fr-FR" dirty="0">
              <a:solidFill>
                <a:schemeClr val="tx2"/>
              </a:solidFill>
              <a:latin typeface="Tw Cen MT"/>
              <a:cs typeface="Calibri"/>
            </a:endParaRPr>
          </a:p>
          <a:p>
            <a:pPr marL="0" indent="0">
              <a:buNone/>
            </a:pPr>
            <a:r>
              <a:rPr lang="fr-FR" dirty="0">
                <a:solidFill>
                  <a:schemeClr val="tx2"/>
                </a:solidFill>
                <a:latin typeface="Tw Cen MT"/>
                <a:cs typeface="Calibri"/>
              </a:rPr>
              <a:t>Maintenant que vous disposez des clés pour </a:t>
            </a:r>
            <a:r>
              <a:rPr lang="fr-FR" sz="2000" dirty="0">
                <a:solidFill>
                  <a:schemeClr val="tx2"/>
                </a:solidFill>
                <a:latin typeface="Tw Cen MT"/>
                <a:cs typeface="Calibri"/>
              </a:rPr>
              <a:t>pouvoir identifier et caractériser les différentes situations de violences, nous allons voir dans le chapitre suivant les conséquences que peuvent avoir ces faits. </a:t>
            </a:r>
            <a:endParaRPr lang="fr-FR" sz="2000" dirty="0">
              <a:solidFill>
                <a:schemeClr val="tx2"/>
              </a:solidFill>
              <a:cs typeface="Calibri"/>
            </a:endParaRPr>
          </a:p>
        </p:txBody>
      </p:sp>
      <p:sp>
        <p:nvSpPr>
          <p:cNvPr id="10" name="Titre 5">
            <a:extLst>
              <a:ext uri="{FF2B5EF4-FFF2-40B4-BE49-F238E27FC236}">
                <a16:creationId xmlns:a16="http://schemas.microsoft.com/office/drawing/2014/main" id="{8F0DFBCF-C0DA-58DF-1356-E1F913FCADB8}"/>
              </a:ext>
            </a:extLst>
          </p:cNvPr>
          <p:cNvSpPr>
            <a:spLocks noGrp="1"/>
          </p:cNvSpPr>
          <p:nvPr>
            <p:ph type="title"/>
          </p:nvPr>
        </p:nvSpPr>
        <p:spPr>
          <a:xfrm>
            <a:off x="1659834" y="863600"/>
            <a:ext cx="7036904" cy="1325563"/>
          </a:xfrm>
        </p:spPr>
        <p:txBody>
          <a:bodyPr>
            <a:normAutofit/>
          </a:bodyPr>
          <a:lstStyle/>
          <a:p>
            <a:r>
              <a:rPr lang="fr-FR" sz="3200" dirty="0">
                <a:solidFill>
                  <a:srgbClr val="8FCACE"/>
                </a:solidFill>
              </a:rPr>
              <a:t>Conclusion du chapitre</a:t>
            </a:r>
          </a:p>
        </p:txBody>
      </p:sp>
    </p:spTree>
    <p:extLst>
      <p:ext uri="{BB962C8B-B14F-4D97-AF65-F5344CB8AC3E}">
        <p14:creationId xmlns:p14="http://schemas.microsoft.com/office/powerpoint/2010/main" val="2211801994"/>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3015395-6C36-AAF7-8F94-729AF9047A88}"/>
              </a:ext>
            </a:extLst>
          </p:cNvPr>
          <p:cNvSpPr>
            <a:spLocks noGrp="1"/>
          </p:cNvSpPr>
          <p:nvPr>
            <p:ph type="body" idx="1"/>
          </p:nvPr>
        </p:nvSpPr>
        <p:spPr>
          <a:xfrm>
            <a:off x="2686049" y="1619684"/>
            <a:ext cx="6237233" cy="3816124"/>
          </a:xfrm>
        </p:spPr>
        <p:txBody>
          <a:bodyPr>
            <a:noAutofit/>
          </a:bodyPr>
          <a:lstStyle/>
          <a:p>
            <a:r>
              <a:rPr lang="fr-FR" dirty="0">
                <a:solidFill>
                  <a:schemeClr val="tx2">
                    <a:lumMod val="90000"/>
                  </a:schemeClr>
                </a:solidFill>
                <a:latin typeface="Tw Cen MT"/>
              </a:rPr>
              <a:t>Comprendre les conséquences </a:t>
            </a:r>
            <a:br>
              <a:rPr lang="fr-FR" dirty="0">
                <a:solidFill>
                  <a:schemeClr val="tx2">
                    <a:lumMod val="90000"/>
                  </a:schemeClr>
                </a:solidFill>
                <a:latin typeface="Tw Cen MT"/>
              </a:rPr>
            </a:br>
            <a:r>
              <a:rPr lang="fr-FR" dirty="0">
                <a:solidFill>
                  <a:schemeClr val="tx2">
                    <a:lumMod val="90000"/>
                  </a:schemeClr>
                </a:solidFill>
                <a:latin typeface="Tw Cen MT"/>
              </a:rPr>
              <a:t>et les mécanismes des violences sexistes et sexuelles </a:t>
            </a:r>
            <a:endParaRPr lang="fr-FR" dirty="0"/>
          </a:p>
        </p:txBody>
      </p:sp>
    </p:spTree>
    <p:extLst>
      <p:ext uri="{BB962C8B-B14F-4D97-AF65-F5344CB8AC3E}">
        <p14:creationId xmlns:p14="http://schemas.microsoft.com/office/powerpoint/2010/main" val="3920336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594EC58-E2F1-56BE-F89B-920F43A90648}"/>
              </a:ext>
            </a:extLst>
          </p:cNvPr>
          <p:cNvSpPr txBox="1">
            <a:spLocks/>
          </p:cNvSpPr>
          <p:nvPr/>
        </p:nvSpPr>
        <p:spPr>
          <a:xfrm>
            <a:off x="1221063" y="2836156"/>
            <a:ext cx="7289752" cy="2282254"/>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4546A"/>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dirty="0">
                <a:latin typeface="Tw Cen MT"/>
                <a:cs typeface="Arial"/>
              </a:rPr>
              <a:t>Dans ce chapitre, à travers des études de cas et des vidéos récapitulatives, vous allez apprendre à reconnaître et comprendre les conséquences et les mécanismes des violences. Maîtriser ces éléments vous sera utile par la suite </a:t>
            </a:r>
            <a:r>
              <a:rPr lang="fr-FR" b="0" i="0" u="none" strike="noStrike" dirty="0">
                <a:effectLst/>
                <a:latin typeface="Tw Cen MT" panose="020B0602020104020603" pitchFamily="34" charset="77"/>
              </a:rPr>
              <a:t>afin de mieux détecter les situations de violences au sein de votre structure.​</a:t>
            </a:r>
            <a:endParaRPr lang="fr-FR" dirty="0">
              <a:latin typeface="Tw Cen MT"/>
              <a:cs typeface="Arial"/>
            </a:endParaRPr>
          </a:p>
        </p:txBody>
      </p:sp>
      <p:sp>
        <p:nvSpPr>
          <p:cNvPr id="4" name="Titre 5">
            <a:extLst>
              <a:ext uri="{FF2B5EF4-FFF2-40B4-BE49-F238E27FC236}">
                <a16:creationId xmlns:a16="http://schemas.microsoft.com/office/drawing/2014/main" id="{28653238-5200-7952-043D-4C3B58855888}"/>
              </a:ext>
            </a:extLst>
          </p:cNvPr>
          <p:cNvSpPr txBox="1">
            <a:spLocks/>
          </p:cNvSpPr>
          <p:nvPr/>
        </p:nvSpPr>
        <p:spPr>
          <a:xfrm>
            <a:off x="2243158" y="1730704"/>
            <a:ext cx="7036904"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r>
              <a:rPr lang="fr-FR" sz="3200" dirty="0">
                <a:solidFill>
                  <a:srgbClr val="E5D182"/>
                </a:solidFill>
              </a:rPr>
              <a:t>Introduction</a:t>
            </a:r>
          </a:p>
        </p:txBody>
      </p:sp>
    </p:spTree>
    <p:extLst>
      <p:ext uri="{BB962C8B-B14F-4D97-AF65-F5344CB8AC3E}">
        <p14:creationId xmlns:p14="http://schemas.microsoft.com/office/powerpoint/2010/main" val="238748025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97F1B2-0B04-F566-4BD8-21E4057A1787}"/>
              </a:ext>
            </a:extLst>
          </p:cNvPr>
          <p:cNvSpPr>
            <a:spLocks noGrp="1"/>
          </p:cNvSpPr>
          <p:nvPr>
            <p:ph idx="1"/>
          </p:nvPr>
        </p:nvSpPr>
        <p:spPr>
          <a:xfrm>
            <a:off x="1329321" y="1808028"/>
            <a:ext cx="6939262" cy="4212665"/>
          </a:xfrm>
        </p:spPr>
        <p:txBody>
          <a:bodyPr anchor="ctr">
            <a:normAutofit/>
          </a:bodyPr>
          <a:lstStyle/>
          <a:p>
            <a:pPr marL="0" indent="0">
              <a:buNone/>
            </a:pPr>
            <a:endParaRPr lang="fr-FR" sz="3200" dirty="0">
              <a:solidFill>
                <a:schemeClr val="tx2"/>
              </a:solidFill>
              <a:latin typeface="Tw Cen MT"/>
              <a:cs typeface="Arial"/>
            </a:endParaRPr>
          </a:p>
          <a:p>
            <a:pPr marL="0" indent="0">
              <a:buNone/>
            </a:pPr>
            <a:endParaRPr lang="fr-FR" sz="3200" dirty="0">
              <a:solidFill>
                <a:schemeClr val="tx2"/>
              </a:solidFill>
              <a:latin typeface="Tw Cen MT"/>
              <a:cs typeface="Arial"/>
            </a:endParaRPr>
          </a:p>
        </p:txBody>
      </p:sp>
      <p:sp>
        <p:nvSpPr>
          <p:cNvPr id="4" name="TextBox 3">
            <a:extLst>
              <a:ext uri="{FF2B5EF4-FFF2-40B4-BE49-F238E27FC236}">
                <a16:creationId xmlns:a16="http://schemas.microsoft.com/office/drawing/2014/main" id="{3657642A-3232-DF50-8A7F-899313FF65DC}"/>
              </a:ext>
            </a:extLst>
          </p:cNvPr>
          <p:cNvSpPr txBox="1"/>
          <p:nvPr/>
        </p:nvSpPr>
        <p:spPr>
          <a:xfrm>
            <a:off x="1944413" y="1758806"/>
            <a:ext cx="649539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fontAlgn="base"/>
            <a:r>
              <a:rPr lang="fr-FR" sz="2000" b="0" i="0" u="none" strike="noStrike" dirty="0">
                <a:solidFill>
                  <a:srgbClr val="44546A"/>
                </a:solidFill>
                <a:effectLst/>
                <a:latin typeface="Tw Cen MT" panose="020B0602020104020603" pitchFamily="34" charset="77"/>
              </a:rPr>
              <a:t>Le temps de lecture estimé est entre 40 et 60 minutes. Il est rythmé par différentes séquences et contient des exercices qui favorisent un apprentissage dynamique et pédagogique (quiz en ligne, études de cas fondées sur des situations réelles avec des noms choisis aléatoirement, des interviews, etc.). </a:t>
            </a:r>
            <a:r>
              <a:rPr lang="en-US" sz="2000" b="0" i="0" u="none" strike="noStrike" dirty="0">
                <a:solidFill>
                  <a:srgbClr val="44546A"/>
                </a:solidFill>
                <a:effectLst/>
                <a:latin typeface="Tw Cen MT" panose="020B0602020104020603" pitchFamily="34" charset="77"/>
              </a:rPr>
              <a:t>​</a:t>
            </a:r>
          </a:p>
          <a:p>
            <a:pPr algn="l" rtl="0" fontAlgn="base"/>
            <a:r>
              <a:rPr lang="fr-FR" sz="2000" b="0" i="0" u="none" strike="noStrike" dirty="0">
                <a:solidFill>
                  <a:srgbClr val="44546A"/>
                </a:solidFill>
                <a:effectLst/>
                <a:latin typeface="Tw Cen MT" panose="020B0602020104020603" pitchFamily="34" charset="77"/>
              </a:rPr>
              <a:t>​</a:t>
            </a:r>
          </a:p>
          <a:p>
            <a:pPr lvl="2" fontAlgn="base"/>
            <a:r>
              <a:rPr lang="fr-FR" sz="2000" b="0" i="0" u="none" strike="noStrike" dirty="0">
                <a:solidFill>
                  <a:srgbClr val="44546A"/>
                </a:solidFill>
                <a:effectLst/>
                <a:latin typeface="Tw Cen MT" panose="020B0602020104020603" pitchFamily="34" charset="77"/>
              </a:rPr>
              <a:t>Vous pourrez également regarder des vidéos d’expertes et de vos pairs partageant leurs bonnes pratiques.</a:t>
            </a:r>
            <a:r>
              <a:rPr lang="en-US" sz="2000" b="0" i="0" u="none" strike="noStrike" dirty="0">
                <a:solidFill>
                  <a:srgbClr val="44546A"/>
                </a:solidFill>
                <a:effectLst/>
                <a:latin typeface="Tw Cen MT" panose="020B0602020104020603" pitchFamily="34" charset="77"/>
              </a:rPr>
              <a:t>​</a:t>
            </a:r>
          </a:p>
          <a:p>
            <a:pPr algn="l" rtl="0" fontAlgn="base"/>
            <a:r>
              <a:rPr lang="fr-FR" sz="2000" b="0" i="0" u="none" strike="noStrike" dirty="0">
                <a:solidFill>
                  <a:srgbClr val="44546A"/>
                </a:solidFill>
                <a:effectLst/>
                <a:latin typeface="Tw Cen MT" panose="020B0602020104020603" pitchFamily="34" charset="77"/>
              </a:rPr>
              <a:t>​</a:t>
            </a:r>
          </a:p>
          <a:p>
            <a:pPr algn="l" rtl="0" fontAlgn="base"/>
            <a:endParaRPr lang="fr-FR" sz="2000" b="0" i="0" u="none" strike="noStrike" dirty="0">
              <a:solidFill>
                <a:srgbClr val="44546A"/>
              </a:solidFill>
              <a:effectLst/>
              <a:latin typeface="Tw Cen MT" panose="020B0602020104020603" pitchFamily="34" charset="77"/>
            </a:endParaRPr>
          </a:p>
          <a:p>
            <a:pPr algn="l" rtl="0" fontAlgn="base"/>
            <a:r>
              <a:rPr lang="fr-FR" sz="2000" b="0" i="0" u="none" strike="noStrike" dirty="0">
                <a:solidFill>
                  <a:srgbClr val="44546A"/>
                </a:solidFill>
                <a:effectLst/>
                <a:latin typeface="Tw Cen MT" panose="020B0602020104020603" pitchFamily="34" charset="77"/>
              </a:rPr>
              <a:t>Les sujets abordés dans ce guide sont complexes et sensibles. </a:t>
            </a:r>
            <a:endParaRPr lang="fr-FR" sz="2000" b="0" i="0" u="none" strike="sngStrike" dirty="0">
              <a:solidFill>
                <a:srgbClr val="44546A"/>
              </a:solidFill>
              <a:effectLst/>
              <a:latin typeface="Tw Cen MT" panose="020B0602020104020603" pitchFamily="34" charset="77"/>
            </a:endParaRPr>
          </a:p>
        </p:txBody>
      </p:sp>
      <p:pic>
        <p:nvPicPr>
          <p:cNvPr id="6" name="Graphique 5" descr="Chronomètre avec un remplissage uni">
            <a:extLst>
              <a:ext uri="{FF2B5EF4-FFF2-40B4-BE49-F238E27FC236}">
                <a16:creationId xmlns:a16="http://schemas.microsoft.com/office/drawing/2014/main" id="{7F98630E-D88A-B412-D04C-9E0E70AEA2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0046" y="2123193"/>
            <a:ext cx="798549" cy="798549"/>
          </a:xfrm>
          <a:prstGeom prst="rect">
            <a:avLst/>
          </a:prstGeom>
        </p:spPr>
      </p:pic>
      <p:pic>
        <p:nvPicPr>
          <p:cNvPr id="8" name="Graphique 7" descr="Vlog avec un remplissage uni">
            <a:extLst>
              <a:ext uri="{FF2B5EF4-FFF2-40B4-BE49-F238E27FC236}">
                <a16:creationId xmlns:a16="http://schemas.microsoft.com/office/drawing/2014/main" id="{190C9853-CED2-A833-E774-282A352F7C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28595" y="3678032"/>
            <a:ext cx="798549" cy="798549"/>
          </a:xfrm>
          <a:prstGeom prst="rect">
            <a:avLst/>
          </a:prstGeom>
        </p:spPr>
      </p:pic>
      <p:pic>
        <p:nvPicPr>
          <p:cNvPr id="10" name="Graphique 9" descr="Avertissement avec un remplissage uni">
            <a:extLst>
              <a:ext uri="{FF2B5EF4-FFF2-40B4-BE49-F238E27FC236}">
                <a16:creationId xmlns:a16="http://schemas.microsoft.com/office/drawing/2014/main" id="{9A008C26-D690-A784-895E-1FFE61CE08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11057" y="4903600"/>
            <a:ext cx="672970" cy="672970"/>
          </a:xfrm>
          <a:prstGeom prst="rect">
            <a:avLst/>
          </a:prstGeom>
        </p:spPr>
      </p:pic>
      <p:sp>
        <p:nvSpPr>
          <p:cNvPr id="9" name="Title 1">
            <a:extLst>
              <a:ext uri="{FF2B5EF4-FFF2-40B4-BE49-F238E27FC236}">
                <a16:creationId xmlns:a16="http://schemas.microsoft.com/office/drawing/2014/main" id="{2D7072DD-C575-750F-AEFD-6E1E907BA1F7}"/>
              </a:ext>
            </a:extLst>
          </p:cNvPr>
          <p:cNvSpPr txBox="1">
            <a:spLocks/>
          </p:cNvSpPr>
          <p:nvPr/>
        </p:nvSpPr>
        <p:spPr>
          <a:xfrm>
            <a:off x="1513233" y="681037"/>
            <a:ext cx="7630767" cy="1325563"/>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r>
              <a:rPr lang="fr-FR" sz="3200" dirty="0">
                <a:solidFill>
                  <a:schemeClr val="tx2"/>
                </a:solidFill>
                <a:latin typeface="Tw Cen MT"/>
                <a:cs typeface="Arial"/>
              </a:rPr>
              <a:t>Cadre de la formation</a:t>
            </a:r>
            <a:endParaRPr lang="en-US" sz="3200" dirty="0">
              <a:solidFill>
                <a:schemeClr val="tx2"/>
              </a:solidFill>
              <a:latin typeface="Tw Cen MT"/>
              <a:cs typeface="Arial"/>
            </a:endParaRPr>
          </a:p>
        </p:txBody>
      </p:sp>
    </p:spTree>
    <p:extLst>
      <p:ext uri="{BB962C8B-B14F-4D97-AF65-F5344CB8AC3E}">
        <p14:creationId xmlns:p14="http://schemas.microsoft.com/office/powerpoint/2010/main" val="3765363645"/>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97F1B2-0B04-F566-4BD8-21E4057A1787}"/>
              </a:ext>
            </a:extLst>
          </p:cNvPr>
          <p:cNvSpPr>
            <a:spLocks noGrp="1"/>
          </p:cNvSpPr>
          <p:nvPr>
            <p:ph idx="1"/>
          </p:nvPr>
        </p:nvSpPr>
        <p:spPr>
          <a:xfrm>
            <a:off x="1496895" y="3038803"/>
            <a:ext cx="7630767" cy="4351338"/>
          </a:xfrm>
        </p:spPr>
        <p:txBody>
          <a:bodyPr vert="horz" lIns="91440" tIns="45720" rIns="91440" bIns="45720" rtlCol="0" anchor="t">
            <a:noAutofit/>
          </a:bodyPr>
          <a:lstStyle/>
          <a:p>
            <a:pPr marL="342900" indent="-342900">
              <a:buAutoNum type="arabicPeriod"/>
            </a:pPr>
            <a:r>
              <a:rPr lang="fr-FR" sz="2200" b="1" dirty="0">
                <a:solidFill>
                  <a:schemeClr val="tx2"/>
                </a:solidFill>
                <a:latin typeface="Tw Cen MT"/>
                <a:ea typeface="+mn-lt"/>
                <a:cs typeface="+mn-lt"/>
              </a:rPr>
              <a:t>Étude de cas : La situation de M.</a:t>
            </a:r>
          </a:p>
          <a:p>
            <a:pPr marL="342900" indent="-342900">
              <a:buAutoNum type="arabicPeriod"/>
            </a:pPr>
            <a:r>
              <a:rPr lang="fr-FR" sz="2200" b="1" dirty="0">
                <a:solidFill>
                  <a:schemeClr val="tx2"/>
                </a:solidFill>
                <a:latin typeface="Tw Cen MT"/>
                <a:ea typeface="+mn-lt"/>
                <a:cs typeface="+mn-lt"/>
              </a:rPr>
              <a:t>Les différents niveaux d'impact des violences</a:t>
            </a:r>
            <a:endParaRPr lang="fr-FR" dirty="0">
              <a:solidFill>
                <a:schemeClr val="tx2"/>
              </a:solidFill>
            </a:endParaRPr>
          </a:p>
          <a:p>
            <a:pPr marL="342900" indent="-342900">
              <a:buAutoNum type="arabicPeriod"/>
            </a:pPr>
            <a:r>
              <a:rPr lang="fr-FR" sz="2200" b="1" dirty="0">
                <a:solidFill>
                  <a:schemeClr val="tx2"/>
                </a:solidFill>
                <a:latin typeface="Tw Cen MT"/>
                <a:ea typeface="+mn-lt"/>
                <a:cs typeface="+mn-lt"/>
              </a:rPr>
              <a:t>Étude de cas : La situation de L.</a:t>
            </a:r>
          </a:p>
          <a:p>
            <a:pPr marL="342900" indent="-342900">
              <a:buAutoNum type="arabicPeriod"/>
            </a:pPr>
            <a:r>
              <a:rPr lang="fr-FR" sz="2200" b="1" dirty="0">
                <a:solidFill>
                  <a:schemeClr val="tx2"/>
                </a:solidFill>
                <a:latin typeface="Tw Cen MT"/>
                <a:ea typeface="+mn-lt"/>
                <a:cs typeface="+mn-lt"/>
              </a:rPr>
              <a:t>Vidéo - Les mécanismes des violences</a:t>
            </a:r>
          </a:p>
        </p:txBody>
      </p:sp>
      <p:sp>
        <p:nvSpPr>
          <p:cNvPr id="6" name="Titre 5">
            <a:extLst>
              <a:ext uri="{FF2B5EF4-FFF2-40B4-BE49-F238E27FC236}">
                <a16:creationId xmlns:a16="http://schemas.microsoft.com/office/drawing/2014/main" id="{9F8326B0-0BA4-E243-2C15-F5396E91803A}"/>
              </a:ext>
            </a:extLst>
          </p:cNvPr>
          <p:cNvSpPr txBox="1">
            <a:spLocks/>
          </p:cNvSpPr>
          <p:nvPr/>
        </p:nvSpPr>
        <p:spPr>
          <a:xfrm>
            <a:off x="2243158" y="1730704"/>
            <a:ext cx="7036904"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r>
              <a:rPr lang="fr-FR" sz="3200" dirty="0">
                <a:solidFill>
                  <a:srgbClr val="E5D182"/>
                </a:solidFill>
              </a:rPr>
              <a:t>Programme du chapitre</a:t>
            </a:r>
          </a:p>
        </p:txBody>
      </p:sp>
    </p:spTree>
    <p:extLst>
      <p:ext uri="{BB962C8B-B14F-4D97-AF65-F5344CB8AC3E}">
        <p14:creationId xmlns:p14="http://schemas.microsoft.com/office/powerpoint/2010/main" val="188535319"/>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97DEDE-539F-3C57-BF6D-060384013CE4}"/>
              </a:ext>
            </a:extLst>
          </p:cNvPr>
          <p:cNvSpPr>
            <a:spLocks noGrp="1"/>
          </p:cNvSpPr>
          <p:nvPr>
            <p:ph type="title"/>
          </p:nvPr>
        </p:nvSpPr>
        <p:spPr>
          <a:xfrm>
            <a:off x="1065971" y="1147380"/>
            <a:ext cx="7551110" cy="1325563"/>
          </a:xfrm>
        </p:spPr>
        <p:txBody>
          <a:bodyPr>
            <a:normAutofit/>
          </a:bodyPr>
          <a:lstStyle/>
          <a:p>
            <a:br>
              <a:rPr lang="fr-FR" sz="2000" dirty="0">
                <a:solidFill>
                  <a:schemeClr val="tx2"/>
                </a:solidFill>
                <a:latin typeface="Tw Cen MT"/>
                <a:cs typeface="Arial"/>
              </a:rPr>
            </a:br>
            <a:r>
              <a:rPr lang="fr-FR" sz="2000" b="1" dirty="0">
                <a:solidFill>
                  <a:schemeClr val="tx2"/>
                </a:solidFill>
                <a:latin typeface="Tw Cen MT"/>
                <a:ea typeface="+mj-ea"/>
                <a:cs typeface="Arial"/>
              </a:rPr>
              <a:t>Les conséquences des violences sexistes et sexuelles</a:t>
            </a:r>
            <a:br>
              <a:rPr lang="fr-FR" sz="2000" b="1" dirty="0">
                <a:solidFill>
                  <a:schemeClr val="tx2"/>
                </a:solidFill>
                <a:latin typeface="Tw Cen MT"/>
                <a:ea typeface="+mj-ea"/>
                <a:cs typeface="Arial"/>
              </a:rPr>
            </a:br>
            <a:endParaRPr lang="fr-FR" sz="2000" dirty="0"/>
          </a:p>
        </p:txBody>
      </p:sp>
      <p:sp>
        <p:nvSpPr>
          <p:cNvPr id="3" name="Content Placeholder 2">
            <a:extLst>
              <a:ext uri="{FF2B5EF4-FFF2-40B4-BE49-F238E27FC236}">
                <a16:creationId xmlns:a16="http://schemas.microsoft.com/office/drawing/2014/main" id="{F097F1B2-0B04-F566-4BD8-21E4057A1787}"/>
              </a:ext>
            </a:extLst>
          </p:cNvPr>
          <p:cNvSpPr>
            <a:spLocks noGrp="1"/>
          </p:cNvSpPr>
          <p:nvPr>
            <p:ph idx="1"/>
          </p:nvPr>
        </p:nvSpPr>
        <p:spPr/>
        <p:txBody>
          <a:bodyPr vert="horz" lIns="91440" tIns="45720" rIns="91440" bIns="45720" rtlCol="0" anchor="t">
            <a:noAutofit/>
          </a:bodyPr>
          <a:lstStyle/>
          <a:p>
            <a:pPr marL="0" indent="0">
              <a:buNone/>
            </a:pPr>
            <a:r>
              <a:rPr lang="fr-FR" sz="2000" dirty="0">
                <a:solidFill>
                  <a:schemeClr val="tx2"/>
                </a:solidFill>
                <a:latin typeface="Tw Cen MT"/>
                <a:ea typeface="+mn-lt"/>
                <a:cs typeface="+mn-lt"/>
              </a:rPr>
              <a:t>Les violences sexistes et sexuelles ont un impact qui s'observe sur plusieurs niveaux : </a:t>
            </a:r>
          </a:p>
          <a:p>
            <a:pPr marL="0" indent="0">
              <a:buNone/>
            </a:pPr>
            <a:endParaRPr lang="fr-FR" sz="2000" dirty="0">
              <a:solidFill>
                <a:schemeClr val="tx2"/>
              </a:solidFill>
              <a:latin typeface="Tw Cen MT"/>
              <a:ea typeface="+mn-lt"/>
              <a:cs typeface="+mn-lt"/>
            </a:endParaRPr>
          </a:p>
          <a:p>
            <a:pPr marL="342900" indent="-342900"/>
            <a:r>
              <a:rPr lang="fr-FR" sz="2000" dirty="0">
                <a:solidFill>
                  <a:schemeClr val="tx2"/>
                </a:solidFill>
                <a:latin typeface="Tw Cen MT"/>
                <a:ea typeface="+mn-lt"/>
                <a:cs typeface="+mn-lt"/>
              </a:rPr>
              <a:t>Des effets sur les personnes qui les subissent</a:t>
            </a:r>
          </a:p>
          <a:p>
            <a:pPr marL="342900" indent="-342900"/>
            <a:r>
              <a:rPr lang="fr-FR" sz="2000" dirty="0">
                <a:solidFill>
                  <a:schemeClr val="tx2"/>
                </a:solidFill>
                <a:latin typeface="Tw Cen MT"/>
                <a:ea typeface="+mn-lt"/>
                <a:cs typeface="+mn-lt"/>
              </a:rPr>
              <a:t>Des effets sur les équipes</a:t>
            </a:r>
          </a:p>
          <a:p>
            <a:pPr marL="342900" indent="-342900"/>
            <a:r>
              <a:rPr lang="fr-FR" sz="2000" dirty="0">
                <a:solidFill>
                  <a:schemeClr val="tx2"/>
                </a:solidFill>
                <a:latin typeface="Tw Cen MT"/>
                <a:ea typeface="+mn-lt"/>
                <a:cs typeface="+mn-lt"/>
              </a:rPr>
              <a:t>Des effets sur l'organisation </a:t>
            </a:r>
          </a:p>
          <a:p>
            <a:pPr marL="342900" indent="-342900"/>
            <a:endParaRPr lang="fr-FR" sz="2000" dirty="0">
              <a:solidFill>
                <a:schemeClr val="tx2"/>
              </a:solidFill>
              <a:latin typeface="Tw Cen MT"/>
              <a:ea typeface="+mn-lt"/>
              <a:cs typeface="+mn-lt"/>
            </a:endParaRPr>
          </a:p>
          <a:p>
            <a:pPr marL="0" indent="0">
              <a:buNone/>
            </a:pPr>
            <a:r>
              <a:rPr lang="fr-FR" sz="2000" dirty="0">
                <a:solidFill>
                  <a:schemeClr val="tx2"/>
                </a:solidFill>
                <a:latin typeface="Tw Cen MT"/>
                <a:ea typeface="+mn-lt"/>
                <a:cs typeface="+mn-lt"/>
              </a:rPr>
              <a:t>Dans l'étude de cas qui va suivre, nous vous proposons d'identifier les différentes conséquences que la situation de violence subie par M. provoque. </a:t>
            </a:r>
          </a:p>
        </p:txBody>
      </p:sp>
    </p:spTree>
    <p:extLst>
      <p:ext uri="{BB962C8B-B14F-4D97-AF65-F5344CB8AC3E}">
        <p14:creationId xmlns:p14="http://schemas.microsoft.com/office/powerpoint/2010/main" val="1297387940"/>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descr="Une image contenant Graphique, ver, art&#10;&#10;Description générée automatiquement">
            <a:extLst>
              <a:ext uri="{FF2B5EF4-FFF2-40B4-BE49-F238E27FC236}">
                <a16:creationId xmlns:a16="http://schemas.microsoft.com/office/drawing/2014/main" id="{5FB0A171-C63E-A02D-CB07-DD68A89349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65461">
            <a:off x="6316159" y="-56423"/>
            <a:ext cx="4812753" cy="3609565"/>
          </a:xfrm>
          <a:prstGeom prst="rect">
            <a:avLst/>
          </a:prstGeom>
        </p:spPr>
      </p:pic>
      <p:sp>
        <p:nvSpPr>
          <p:cNvPr id="5" name="Titre 4">
            <a:extLst>
              <a:ext uri="{FF2B5EF4-FFF2-40B4-BE49-F238E27FC236}">
                <a16:creationId xmlns:a16="http://schemas.microsoft.com/office/drawing/2014/main" id="{6DC2B000-A2A9-F0D5-3CD6-F80DB5EAE99A}"/>
              </a:ext>
            </a:extLst>
          </p:cNvPr>
          <p:cNvSpPr>
            <a:spLocks noGrp="1"/>
          </p:cNvSpPr>
          <p:nvPr>
            <p:ph type="title"/>
          </p:nvPr>
        </p:nvSpPr>
        <p:spPr/>
        <p:txBody>
          <a:bodyPr>
            <a:normAutofit/>
          </a:bodyPr>
          <a:lstStyle/>
          <a:p>
            <a:br>
              <a:rPr lang="fr-FR" sz="3200" b="1" dirty="0">
                <a:solidFill>
                  <a:schemeClr val="tx2"/>
                </a:solidFill>
                <a:latin typeface="Tw Cen MT"/>
                <a:ea typeface="+mj-ea"/>
                <a:cs typeface="Arial"/>
              </a:rPr>
            </a:br>
            <a:r>
              <a:rPr lang="fr-FR" sz="3200" b="1" dirty="0">
                <a:solidFill>
                  <a:schemeClr val="tx2"/>
                </a:solidFill>
                <a:latin typeface="Tw Cen MT"/>
                <a:ea typeface="+mj-ea"/>
                <a:cs typeface="Arial"/>
              </a:rPr>
              <a:t>1. Étude de cas </a:t>
            </a:r>
            <a:r>
              <a:rPr lang="fr-FR" sz="2400" b="1" dirty="0">
                <a:solidFill>
                  <a:schemeClr val="tx2"/>
                </a:solidFill>
                <a:latin typeface="Tw Cen MT"/>
                <a:ea typeface="+mj-ea"/>
                <a:cs typeface="Arial"/>
              </a:rPr>
              <a:t>– L'histoire de M. (1)</a:t>
            </a:r>
            <a:br>
              <a:rPr lang="fr-FR" sz="2400" dirty="0">
                <a:solidFill>
                  <a:schemeClr val="tx2"/>
                </a:solidFill>
                <a:ea typeface="+mj-ea"/>
              </a:rPr>
            </a:br>
            <a:endParaRPr lang="fr-FR" sz="2400" dirty="0"/>
          </a:p>
        </p:txBody>
      </p:sp>
      <p:sp>
        <p:nvSpPr>
          <p:cNvPr id="11" name="Espace réservé du contenu 10">
            <a:extLst>
              <a:ext uri="{FF2B5EF4-FFF2-40B4-BE49-F238E27FC236}">
                <a16:creationId xmlns:a16="http://schemas.microsoft.com/office/drawing/2014/main" id="{6CD65290-1F96-48BD-B551-F24FEA88E556}"/>
              </a:ext>
            </a:extLst>
          </p:cNvPr>
          <p:cNvSpPr>
            <a:spLocks noGrp="1"/>
          </p:cNvSpPr>
          <p:nvPr>
            <p:ph idx="1"/>
          </p:nvPr>
        </p:nvSpPr>
        <p:spPr>
          <a:xfrm>
            <a:off x="1065971" y="2120039"/>
            <a:ext cx="7326361" cy="3336473"/>
          </a:xfrm>
        </p:spPr>
        <p:txBody>
          <a:bodyPr>
            <a:normAutofit/>
          </a:bodyPr>
          <a:lstStyle/>
          <a:p>
            <a:pPr marL="0" indent="0">
              <a:buNone/>
            </a:pPr>
            <a:r>
              <a:rPr lang="fr-FR" sz="2000" dirty="0">
                <a:cs typeface="Calibri"/>
              </a:rPr>
              <a:t>M. travaille dans une ONGD depuis 2 ans. Elle est épanouie dans son métier. Récemment, elle est rentrée d'une mission sur le terrain au </a:t>
            </a:r>
            <a:r>
              <a:rPr lang="fr-FR" dirty="0">
                <a:cs typeface="Calibri"/>
              </a:rPr>
              <a:t>Rwanda avec son collègue </a:t>
            </a:r>
            <a:r>
              <a:rPr lang="fr-FR" sz="2000" dirty="0">
                <a:cs typeface="Calibri"/>
              </a:rPr>
              <a:t>J..</a:t>
            </a:r>
          </a:p>
          <a:p>
            <a:pPr marL="0" indent="0">
              <a:buNone/>
            </a:pPr>
            <a:r>
              <a:rPr lang="fr-FR" sz="2000" dirty="0">
                <a:cs typeface="Calibri"/>
              </a:rPr>
              <a:t>Depuis son retour, son collègue K. a remarqué qu’elle arrive souvent en retard au travail avec des cernes et qu'elle semble très fatiguée. La semaine dernière, elle s’est même mise à pleurer en réunion d’équipe. De plus M. commence à se renfermer et à moins interagir avec ses collègues. </a:t>
            </a:r>
          </a:p>
          <a:p>
            <a:pPr marL="0" indent="0">
              <a:buNone/>
            </a:pPr>
            <a:r>
              <a:rPr lang="fr-FR" sz="2000" dirty="0">
                <a:cs typeface="Calibri"/>
              </a:rPr>
              <a:t>K. a également remarqué</a:t>
            </a:r>
            <a:r>
              <a:rPr lang="fr-FR" dirty="0">
                <a:cs typeface="Calibri"/>
              </a:rPr>
              <a:t> </a:t>
            </a:r>
            <a:r>
              <a:rPr lang="fr-FR" sz="2000" dirty="0">
                <a:cs typeface="Calibri"/>
              </a:rPr>
              <a:t>qu’elle a refusé à deux reprises de repartir en mission sur le terrain avec J. </a:t>
            </a:r>
          </a:p>
          <a:p>
            <a:endParaRPr lang="fr-FR" dirty="0"/>
          </a:p>
        </p:txBody>
      </p:sp>
      <p:sp>
        <p:nvSpPr>
          <p:cNvPr id="12" name="Rectangle 11">
            <a:extLst>
              <a:ext uri="{FF2B5EF4-FFF2-40B4-BE49-F238E27FC236}">
                <a16:creationId xmlns:a16="http://schemas.microsoft.com/office/drawing/2014/main" id="{9ADE0D66-99C3-CEBF-14F2-7C80272E2352}"/>
              </a:ext>
            </a:extLst>
          </p:cNvPr>
          <p:cNvSpPr/>
          <p:nvPr/>
        </p:nvSpPr>
        <p:spPr>
          <a:xfrm>
            <a:off x="4519993" y="5563891"/>
            <a:ext cx="3993385" cy="712922"/>
          </a:xfrm>
          <a:custGeom>
            <a:avLst/>
            <a:gdLst>
              <a:gd name="connsiteX0" fmla="*/ 0 w 3993385"/>
              <a:gd name="connsiteY0" fmla="*/ 0 h 712922"/>
              <a:gd name="connsiteX1" fmla="*/ 625630 w 3993385"/>
              <a:gd name="connsiteY1" fmla="*/ 0 h 712922"/>
              <a:gd name="connsiteX2" fmla="*/ 1171393 w 3993385"/>
              <a:gd name="connsiteY2" fmla="*/ 0 h 712922"/>
              <a:gd name="connsiteX3" fmla="*/ 1757089 w 3993385"/>
              <a:gd name="connsiteY3" fmla="*/ 0 h 712922"/>
              <a:gd name="connsiteX4" fmla="*/ 2462587 w 3993385"/>
              <a:gd name="connsiteY4" fmla="*/ 0 h 712922"/>
              <a:gd name="connsiteX5" fmla="*/ 3088218 w 3993385"/>
              <a:gd name="connsiteY5" fmla="*/ 0 h 712922"/>
              <a:gd name="connsiteX6" fmla="*/ 3993385 w 3993385"/>
              <a:gd name="connsiteY6" fmla="*/ 0 h 712922"/>
              <a:gd name="connsiteX7" fmla="*/ 3993385 w 3993385"/>
              <a:gd name="connsiteY7" fmla="*/ 363590 h 712922"/>
              <a:gd name="connsiteX8" fmla="*/ 3993385 w 3993385"/>
              <a:gd name="connsiteY8" fmla="*/ 712922 h 712922"/>
              <a:gd name="connsiteX9" fmla="*/ 3327821 w 3993385"/>
              <a:gd name="connsiteY9" fmla="*/ 712922 h 712922"/>
              <a:gd name="connsiteX10" fmla="*/ 2742124 w 3993385"/>
              <a:gd name="connsiteY10" fmla="*/ 712922 h 712922"/>
              <a:gd name="connsiteX11" fmla="*/ 1996693 w 3993385"/>
              <a:gd name="connsiteY11" fmla="*/ 712922 h 712922"/>
              <a:gd name="connsiteX12" fmla="*/ 1371062 w 3993385"/>
              <a:gd name="connsiteY12" fmla="*/ 712922 h 712922"/>
              <a:gd name="connsiteX13" fmla="*/ 825300 w 3993385"/>
              <a:gd name="connsiteY13" fmla="*/ 712922 h 712922"/>
              <a:gd name="connsiteX14" fmla="*/ 0 w 3993385"/>
              <a:gd name="connsiteY14" fmla="*/ 712922 h 712922"/>
              <a:gd name="connsiteX15" fmla="*/ 0 w 3993385"/>
              <a:gd name="connsiteY15" fmla="*/ 370719 h 712922"/>
              <a:gd name="connsiteX16" fmla="*/ 0 w 3993385"/>
              <a:gd name="connsiteY16" fmla="*/ 0 h 71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385" h="712922" fill="none" extrusionOk="0">
                <a:moveTo>
                  <a:pt x="0" y="0"/>
                </a:moveTo>
                <a:cubicBezTo>
                  <a:pt x="280185" y="21037"/>
                  <a:pt x="423345" y="15458"/>
                  <a:pt x="625630" y="0"/>
                </a:cubicBezTo>
                <a:cubicBezTo>
                  <a:pt x="827915" y="-15458"/>
                  <a:pt x="902628" y="19690"/>
                  <a:pt x="1171393" y="0"/>
                </a:cubicBezTo>
                <a:cubicBezTo>
                  <a:pt x="1440158" y="-19690"/>
                  <a:pt x="1572271" y="22411"/>
                  <a:pt x="1757089" y="0"/>
                </a:cubicBezTo>
                <a:cubicBezTo>
                  <a:pt x="1941907" y="-22411"/>
                  <a:pt x="2129540" y="11267"/>
                  <a:pt x="2462587" y="0"/>
                </a:cubicBezTo>
                <a:cubicBezTo>
                  <a:pt x="2795634" y="-11267"/>
                  <a:pt x="2933487" y="31118"/>
                  <a:pt x="3088218" y="0"/>
                </a:cubicBezTo>
                <a:cubicBezTo>
                  <a:pt x="3242949" y="-31118"/>
                  <a:pt x="3779148" y="6703"/>
                  <a:pt x="3993385" y="0"/>
                </a:cubicBezTo>
                <a:cubicBezTo>
                  <a:pt x="4003988" y="103860"/>
                  <a:pt x="3984203" y="191438"/>
                  <a:pt x="3993385" y="363590"/>
                </a:cubicBezTo>
                <a:cubicBezTo>
                  <a:pt x="4002568" y="535742"/>
                  <a:pt x="4002372" y="596601"/>
                  <a:pt x="3993385" y="712922"/>
                </a:cubicBezTo>
                <a:cubicBezTo>
                  <a:pt x="3825935" y="713081"/>
                  <a:pt x="3624713" y="679741"/>
                  <a:pt x="3327821" y="712922"/>
                </a:cubicBezTo>
                <a:cubicBezTo>
                  <a:pt x="3030929" y="746103"/>
                  <a:pt x="2963485" y="700191"/>
                  <a:pt x="2742124" y="712922"/>
                </a:cubicBezTo>
                <a:cubicBezTo>
                  <a:pt x="2520763" y="725653"/>
                  <a:pt x="2166024" y="682380"/>
                  <a:pt x="1996693" y="712922"/>
                </a:cubicBezTo>
                <a:cubicBezTo>
                  <a:pt x="1827362" y="743464"/>
                  <a:pt x="1539682" y="709922"/>
                  <a:pt x="1371062" y="712922"/>
                </a:cubicBezTo>
                <a:cubicBezTo>
                  <a:pt x="1202442" y="715922"/>
                  <a:pt x="1082354" y="715025"/>
                  <a:pt x="825300" y="712922"/>
                </a:cubicBezTo>
                <a:cubicBezTo>
                  <a:pt x="568246" y="710819"/>
                  <a:pt x="204237" y="751531"/>
                  <a:pt x="0" y="712922"/>
                </a:cubicBezTo>
                <a:cubicBezTo>
                  <a:pt x="-5897" y="630520"/>
                  <a:pt x="-11968" y="471828"/>
                  <a:pt x="0" y="370719"/>
                </a:cubicBezTo>
                <a:cubicBezTo>
                  <a:pt x="11968" y="269610"/>
                  <a:pt x="6336" y="117579"/>
                  <a:pt x="0" y="0"/>
                </a:cubicBezTo>
                <a:close/>
              </a:path>
              <a:path w="3993385" h="712922" stroke="0" extrusionOk="0">
                <a:moveTo>
                  <a:pt x="0" y="0"/>
                </a:moveTo>
                <a:cubicBezTo>
                  <a:pt x="298341" y="-26289"/>
                  <a:pt x="395647" y="-30776"/>
                  <a:pt x="625630" y="0"/>
                </a:cubicBezTo>
                <a:cubicBezTo>
                  <a:pt x="855613" y="30776"/>
                  <a:pt x="1006239" y="13515"/>
                  <a:pt x="1171393" y="0"/>
                </a:cubicBezTo>
                <a:cubicBezTo>
                  <a:pt x="1336547" y="-13515"/>
                  <a:pt x="1731683" y="2192"/>
                  <a:pt x="1916825" y="0"/>
                </a:cubicBezTo>
                <a:cubicBezTo>
                  <a:pt x="2101967" y="-2192"/>
                  <a:pt x="2271831" y="22822"/>
                  <a:pt x="2542455" y="0"/>
                </a:cubicBezTo>
                <a:cubicBezTo>
                  <a:pt x="2813079" y="-22822"/>
                  <a:pt x="3011500" y="17032"/>
                  <a:pt x="3168085" y="0"/>
                </a:cubicBezTo>
                <a:cubicBezTo>
                  <a:pt x="3324670" y="-17032"/>
                  <a:pt x="3633971" y="9766"/>
                  <a:pt x="3993385" y="0"/>
                </a:cubicBezTo>
                <a:cubicBezTo>
                  <a:pt x="3985296" y="104590"/>
                  <a:pt x="3999714" y="205594"/>
                  <a:pt x="3993385" y="342203"/>
                </a:cubicBezTo>
                <a:cubicBezTo>
                  <a:pt x="3987056" y="478812"/>
                  <a:pt x="3999819" y="554388"/>
                  <a:pt x="3993385" y="712922"/>
                </a:cubicBezTo>
                <a:cubicBezTo>
                  <a:pt x="3802943" y="735648"/>
                  <a:pt x="3654791" y="720135"/>
                  <a:pt x="3407689" y="712922"/>
                </a:cubicBezTo>
                <a:cubicBezTo>
                  <a:pt x="3160587" y="705709"/>
                  <a:pt x="2887923" y="730352"/>
                  <a:pt x="2742124" y="712922"/>
                </a:cubicBezTo>
                <a:cubicBezTo>
                  <a:pt x="2596325" y="695492"/>
                  <a:pt x="2397363" y="700199"/>
                  <a:pt x="2076560" y="712922"/>
                </a:cubicBezTo>
                <a:cubicBezTo>
                  <a:pt x="1755757" y="725645"/>
                  <a:pt x="1614517" y="698919"/>
                  <a:pt x="1450930" y="712922"/>
                </a:cubicBezTo>
                <a:cubicBezTo>
                  <a:pt x="1287343" y="726926"/>
                  <a:pt x="987091" y="711034"/>
                  <a:pt x="705498" y="712922"/>
                </a:cubicBezTo>
                <a:cubicBezTo>
                  <a:pt x="423905" y="714810"/>
                  <a:pt x="313252" y="742332"/>
                  <a:pt x="0" y="712922"/>
                </a:cubicBezTo>
                <a:cubicBezTo>
                  <a:pt x="10696" y="585415"/>
                  <a:pt x="-14611" y="454762"/>
                  <a:pt x="0" y="370719"/>
                </a:cubicBezTo>
                <a:cubicBezTo>
                  <a:pt x="14611" y="286676"/>
                  <a:pt x="11253" y="83132"/>
                  <a:pt x="0" y="0"/>
                </a:cubicBezTo>
                <a:close/>
              </a:path>
            </a:pathLst>
          </a:custGeom>
          <a:solidFill>
            <a:schemeClr val="bg1"/>
          </a:solidFill>
          <a:ln w="25400">
            <a:solidFill>
              <a:srgbClr val="E5D182"/>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ZoneTexte 1">
            <a:extLst>
              <a:ext uri="{FF2B5EF4-FFF2-40B4-BE49-F238E27FC236}">
                <a16:creationId xmlns:a16="http://schemas.microsoft.com/office/drawing/2014/main" id="{B8050AF5-DB53-5E14-44CF-4E16370D1A21}"/>
              </a:ext>
            </a:extLst>
          </p:cNvPr>
          <p:cNvSpPr txBox="1"/>
          <p:nvPr/>
        </p:nvSpPr>
        <p:spPr>
          <a:xfrm>
            <a:off x="4729151" y="5580454"/>
            <a:ext cx="3993385" cy="771503"/>
          </a:xfrm>
          <a:prstGeom prst="rect">
            <a:avLst/>
          </a:prstGeom>
        </p:spPr>
        <p:txBody>
          <a:bodyPr vert="horz" lIns="91440" tIns="45720" rIns="91440" bIns="45720" rtlCol="0" anchor="t">
            <a:noAutofit/>
          </a:bodyPr>
          <a:lstStyle/>
          <a:p>
            <a:pPr>
              <a:lnSpc>
                <a:spcPct val="90000"/>
              </a:lnSpc>
              <a:spcBef>
                <a:spcPts val="1000"/>
              </a:spcBef>
            </a:pPr>
            <a:r>
              <a:rPr lang="fr-FR" sz="2000" b="1" dirty="0">
                <a:solidFill>
                  <a:srgbClr val="44546A"/>
                </a:solidFill>
                <a:latin typeface="Tw Cen MT"/>
                <a:cs typeface="Calibri"/>
              </a:rPr>
              <a:t>Quels sont les signaux qui vous </a:t>
            </a:r>
            <a:br>
              <a:rPr lang="fr-FR" sz="2000" b="1" dirty="0">
                <a:solidFill>
                  <a:srgbClr val="44546A"/>
                </a:solidFill>
                <a:latin typeface="Tw Cen MT"/>
                <a:cs typeface="Calibri"/>
              </a:rPr>
            </a:br>
            <a:r>
              <a:rPr lang="fr-FR" sz="2000" b="1" dirty="0">
                <a:solidFill>
                  <a:srgbClr val="44546A"/>
                </a:solidFill>
                <a:latin typeface="Tw Cen MT"/>
                <a:cs typeface="Calibri"/>
              </a:rPr>
              <a:t>alertent sur l’état de M. ?</a:t>
            </a:r>
            <a:endParaRPr lang="fr-FR" sz="2000" dirty="0">
              <a:solidFill>
                <a:srgbClr val="44546A"/>
              </a:solidFill>
              <a:cs typeface="Calibri" panose="020F0502020204030204"/>
            </a:endParaRPr>
          </a:p>
        </p:txBody>
      </p:sp>
      <p:pic>
        <p:nvPicPr>
          <p:cNvPr id="8" name="Graphique 7" descr="Avertissement contour">
            <a:extLst>
              <a:ext uri="{FF2B5EF4-FFF2-40B4-BE49-F238E27FC236}">
                <a16:creationId xmlns:a16="http://schemas.microsoft.com/office/drawing/2014/main" id="{8DD6EE31-A9A6-C5FA-F845-C7319FDFCD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39332" y="5590964"/>
            <a:ext cx="771503" cy="771503"/>
          </a:xfrm>
          <a:prstGeom prst="rect">
            <a:avLst/>
          </a:prstGeom>
        </p:spPr>
      </p:pic>
    </p:spTree>
    <p:extLst>
      <p:ext uri="{BB962C8B-B14F-4D97-AF65-F5344CB8AC3E}">
        <p14:creationId xmlns:p14="http://schemas.microsoft.com/office/powerpoint/2010/main" val="427889568"/>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44C75F-C5AD-53A7-C48C-B8376C8B3B8E}"/>
              </a:ext>
            </a:extLst>
          </p:cNvPr>
          <p:cNvSpPr>
            <a:spLocks noGrp="1"/>
          </p:cNvSpPr>
          <p:nvPr>
            <p:ph type="title"/>
          </p:nvPr>
        </p:nvSpPr>
        <p:spPr>
          <a:xfrm>
            <a:off x="1065971" y="1136869"/>
            <a:ext cx="7036904" cy="1325563"/>
          </a:xfrm>
        </p:spPr>
        <p:txBody>
          <a:bodyPr>
            <a:normAutofit/>
          </a:bodyPr>
          <a:lstStyle/>
          <a:p>
            <a:br>
              <a:rPr lang="fr-FR" sz="2400" b="1" dirty="0">
                <a:solidFill>
                  <a:schemeClr val="tx2"/>
                </a:solidFill>
                <a:latin typeface="Tw Cen MT"/>
                <a:ea typeface="+mj-ea"/>
                <a:cs typeface="Arial"/>
              </a:rPr>
            </a:br>
            <a:r>
              <a:rPr lang="fr-FR" sz="2400" b="1" dirty="0">
                <a:solidFill>
                  <a:schemeClr val="tx2"/>
                </a:solidFill>
                <a:latin typeface="Tw Cen MT"/>
                <a:ea typeface="+mj-ea"/>
                <a:cs typeface="Arial"/>
              </a:rPr>
              <a:t>Étude de cas -</a:t>
            </a:r>
            <a:r>
              <a:rPr lang="fr-FR" sz="2400" b="1" dirty="0">
                <a:solidFill>
                  <a:schemeClr val="tx2"/>
                </a:solidFill>
                <a:ea typeface="+mn-lt"/>
                <a:cs typeface="+mn-lt"/>
              </a:rPr>
              <a:t> </a:t>
            </a:r>
            <a:r>
              <a:rPr lang="fr-FR" sz="2400" b="1" dirty="0">
                <a:solidFill>
                  <a:schemeClr val="tx2"/>
                </a:solidFill>
                <a:latin typeface="Tw Cen MT"/>
                <a:ea typeface="+mj-ea"/>
                <a:cs typeface="Arial"/>
              </a:rPr>
              <a:t>Réponses (1)</a:t>
            </a:r>
            <a:br>
              <a:rPr lang="fr-FR" sz="2400" dirty="0">
                <a:solidFill>
                  <a:schemeClr val="tx2"/>
                </a:solidFill>
                <a:ea typeface="+mj-ea"/>
                <a:cs typeface="Calibri"/>
              </a:rPr>
            </a:br>
            <a:endParaRPr lang="fr-FR" sz="2400" dirty="0"/>
          </a:p>
        </p:txBody>
      </p:sp>
      <p:sp>
        <p:nvSpPr>
          <p:cNvPr id="7" name="Espace réservé du contenu 6">
            <a:extLst>
              <a:ext uri="{FF2B5EF4-FFF2-40B4-BE49-F238E27FC236}">
                <a16:creationId xmlns:a16="http://schemas.microsoft.com/office/drawing/2014/main" id="{8FC98664-F872-F1D2-9204-0E0F0281669E}"/>
              </a:ext>
            </a:extLst>
          </p:cNvPr>
          <p:cNvSpPr>
            <a:spLocks noGrp="1"/>
          </p:cNvSpPr>
          <p:nvPr>
            <p:ph idx="1"/>
          </p:nvPr>
        </p:nvSpPr>
        <p:spPr/>
        <p:txBody>
          <a:bodyPr/>
          <a:lstStyle/>
          <a:p>
            <a:pPr marL="0" indent="0">
              <a:buNone/>
            </a:pPr>
            <a:r>
              <a:rPr lang="fr-FR" sz="2000" dirty="0">
                <a:latin typeface="Tw Cen MT"/>
                <a:cs typeface="Calibri"/>
              </a:rPr>
              <a:t>M. montre des signaux d’alerte qui nous avertissent sur le fait qu'elle ne va pas bien en ce moment. Ces signaux peuvent avoir d’autres facteurs (soucis personnels, surcharge de travail, etc.) mais ce sont également des signes connus d'une situation de violence au travail. On observe que cette situation a des répercussions sur son état de santé et sur son travail. </a:t>
            </a:r>
          </a:p>
          <a:p>
            <a:pPr marL="0" indent="0">
              <a:buNone/>
            </a:pPr>
            <a:endParaRPr lang="fr-FR" dirty="0"/>
          </a:p>
          <a:p>
            <a:pPr marL="0" indent="0">
              <a:buNone/>
            </a:pPr>
            <a:r>
              <a:rPr lang="fr-FR" sz="2000" dirty="0">
                <a:latin typeface="Tw Cen MT"/>
                <a:cs typeface="Calibri"/>
              </a:rPr>
              <a:t>Elle a l’air fatiguée, elle est souvent en retard et a même pleuré en réunion d’équipe. De plus, elle s'isole et change d'une personne épanouie à une personne qui se renferme. </a:t>
            </a:r>
          </a:p>
          <a:p>
            <a:pPr marL="0" indent="0">
              <a:buNone/>
            </a:pPr>
            <a:endParaRPr lang="fr-FR" dirty="0">
              <a:latin typeface="Calibri" panose="020F0502020204030204"/>
              <a:cs typeface="Calibri"/>
            </a:endParaRPr>
          </a:p>
          <a:p>
            <a:pPr marL="0" indent="0">
              <a:buNone/>
            </a:pPr>
            <a:r>
              <a:rPr lang="fr-FR" sz="2000" dirty="0">
                <a:latin typeface="Tw Cen MT"/>
                <a:cs typeface="Calibri"/>
              </a:rPr>
              <a:t>Cela a des incidences sur son travail : elle est souvent en retard et refuse à plusieurs reprises de partir en mission </a:t>
            </a:r>
            <a:r>
              <a:rPr lang="fr-FR" dirty="0">
                <a:latin typeface="Tw Cen MT"/>
                <a:cs typeface="Calibri"/>
              </a:rPr>
              <a:t>avec son collègue J..</a:t>
            </a:r>
          </a:p>
          <a:p>
            <a:pPr marL="0" indent="0">
              <a:buNone/>
            </a:pPr>
            <a:endParaRPr lang="fr-FR" sz="2000" dirty="0">
              <a:latin typeface="Tw Cen MT"/>
              <a:cs typeface="Calibri"/>
            </a:endParaRPr>
          </a:p>
          <a:p>
            <a:pPr marL="0" indent="0">
              <a:buNone/>
            </a:pPr>
            <a:endParaRPr lang="fr-FR" sz="2000" dirty="0">
              <a:latin typeface="Tw Cen MT"/>
              <a:cs typeface="Calibri"/>
            </a:endParaRPr>
          </a:p>
          <a:p>
            <a:endParaRPr lang="fr-FR" dirty="0"/>
          </a:p>
        </p:txBody>
      </p:sp>
    </p:spTree>
    <p:extLst>
      <p:ext uri="{BB962C8B-B14F-4D97-AF65-F5344CB8AC3E}">
        <p14:creationId xmlns:p14="http://schemas.microsoft.com/office/powerpoint/2010/main" val="3634118783"/>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706B1A3-BF72-1B41-24A6-877BC6680A91}"/>
              </a:ext>
            </a:extLst>
          </p:cNvPr>
          <p:cNvSpPr>
            <a:spLocks noGrp="1"/>
          </p:cNvSpPr>
          <p:nvPr>
            <p:ph type="title"/>
          </p:nvPr>
        </p:nvSpPr>
        <p:spPr>
          <a:xfrm>
            <a:off x="1065971" y="1136870"/>
            <a:ext cx="7036904" cy="1325563"/>
          </a:xfrm>
        </p:spPr>
        <p:txBody>
          <a:bodyPr>
            <a:normAutofit/>
          </a:bodyPr>
          <a:lstStyle/>
          <a:p>
            <a:br>
              <a:rPr lang="fr-FR" sz="2400" b="1" dirty="0">
                <a:solidFill>
                  <a:schemeClr val="tx2"/>
                </a:solidFill>
                <a:latin typeface="Tw Cen MT"/>
                <a:ea typeface="+mj-ea"/>
                <a:cs typeface="Arial"/>
              </a:rPr>
            </a:br>
            <a:r>
              <a:rPr lang="fr-FR" sz="2400" b="1" dirty="0">
                <a:solidFill>
                  <a:schemeClr val="tx2"/>
                </a:solidFill>
                <a:latin typeface="Tw Cen MT"/>
                <a:ea typeface="+mj-ea"/>
                <a:cs typeface="Arial"/>
              </a:rPr>
              <a:t>Étude de cas - L'histoire de M. (2)</a:t>
            </a:r>
            <a:br>
              <a:rPr lang="fr-FR" sz="2400" dirty="0">
                <a:solidFill>
                  <a:schemeClr val="tx2"/>
                </a:solidFill>
                <a:ea typeface="+mj-ea"/>
              </a:rPr>
            </a:br>
            <a:endParaRPr lang="fr-FR" sz="2400" dirty="0"/>
          </a:p>
        </p:txBody>
      </p:sp>
      <p:sp>
        <p:nvSpPr>
          <p:cNvPr id="3" name="Content Placeholder 2">
            <a:extLst>
              <a:ext uri="{FF2B5EF4-FFF2-40B4-BE49-F238E27FC236}">
                <a16:creationId xmlns:a16="http://schemas.microsoft.com/office/drawing/2014/main" id="{F097F1B2-0B04-F566-4BD8-21E4057A1787}"/>
              </a:ext>
            </a:extLst>
          </p:cNvPr>
          <p:cNvSpPr>
            <a:spLocks noGrp="1"/>
          </p:cNvSpPr>
          <p:nvPr>
            <p:ph idx="1"/>
          </p:nvPr>
        </p:nvSpPr>
        <p:spPr>
          <a:xfrm>
            <a:off x="1065971" y="2324099"/>
            <a:ext cx="7535769" cy="2762908"/>
          </a:xfrm>
        </p:spPr>
        <p:txBody>
          <a:bodyPr vert="horz" lIns="91440" tIns="45720" rIns="91440" bIns="45720" rtlCol="0" anchor="t">
            <a:noAutofit/>
          </a:bodyPr>
          <a:lstStyle/>
          <a:p>
            <a:pPr marL="0" indent="0">
              <a:buNone/>
            </a:pPr>
            <a:r>
              <a:rPr lang="fr-FR" dirty="0">
                <a:latin typeface="TW Cen MT"/>
                <a:ea typeface="+mn-lt"/>
                <a:cs typeface="+mn-lt"/>
              </a:rPr>
              <a:t>K. observe également que l’ambiance dans l’équipe s’est progressivement dégradée. Il y a des rumeurs sur J. Certaines collègues disent qu’il est « lourd » et « trop tactile » et elles préfèrent ne pas travailler avec lui dans la mesure du possible. Certaines ont peur de lui et l’évitent. D’autres collègues ont pris le parti de J. et disent que les autres collègues exagèrent.</a:t>
            </a:r>
          </a:p>
          <a:p>
            <a:pPr marL="0" indent="0">
              <a:buNone/>
            </a:pPr>
            <a:endParaRPr lang="fr-FR" dirty="0">
              <a:latin typeface="TW Cen MT"/>
              <a:ea typeface="+mn-lt"/>
              <a:cs typeface="+mn-lt"/>
            </a:endParaRPr>
          </a:p>
          <a:p>
            <a:pPr marL="0" indent="0">
              <a:buNone/>
            </a:pPr>
            <a:r>
              <a:rPr lang="fr-FR" dirty="0">
                <a:latin typeface="TW Cen MT"/>
                <a:ea typeface="+mn-lt"/>
                <a:cs typeface="+mn-lt"/>
              </a:rPr>
              <a:t>Il devient difficile de travailler efficacement dans ces conditions et de respecter les impératifs des missions gérées par l'équipe. </a:t>
            </a:r>
            <a:r>
              <a:rPr lang="fr-FR" dirty="0">
                <a:solidFill>
                  <a:srgbClr val="222A35"/>
                </a:solidFill>
                <a:latin typeface="TW Cen MT"/>
                <a:cs typeface="Calibri"/>
              </a:rPr>
              <a:t> </a:t>
            </a:r>
            <a:endParaRPr lang="fr-FR" dirty="0">
              <a:latin typeface="TW Cen MT"/>
              <a:cs typeface="Calibri"/>
            </a:endParaRPr>
          </a:p>
        </p:txBody>
      </p:sp>
      <p:sp>
        <p:nvSpPr>
          <p:cNvPr id="9" name="Rectangle 8">
            <a:extLst>
              <a:ext uri="{FF2B5EF4-FFF2-40B4-BE49-F238E27FC236}">
                <a16:creationId xmlns:a16="http://schemas.microsoft.com/office/drawing/2014/main" id="{89FB5C05-BB7B-3DA4-72E5-C63C8AACA614}"/>
              </a:ext>
            </a:extLst>
          </p:cNvPr>
          <p:cNvSpPr/>
          <p:nvPr/>
        </p:nvSpPr>
        <p:spPr>
          <a:xfrm>
            <a:off x="4256688" y="5422263"/>
            <a:ext cx="4087123" cy="719492"/>
          </a:xfrm>
          <a:custGeom>
            <a:avLst/>
            <a:gdLst>
              <a:gd name="connsiteX0" fmla="*/ 0 w 4087123"/>
              <a:gd name="connsiteY0" fmla="*/ 0 h 719492"/>
              <a:gd name="connsiteX1" fmla="*/ 640316 w 4087123"/>
              <a:gd name="connsiteY1" fmla="*/ 0 h 719492"/>
              <a:gd name="connsiteX2" fmla="*/ 1198889 w 4087123"/>
              <a:gd name="connsiteY2" fmla="*/ 0 h 719492"/>
              <a:gd name="connsiteX3" fmla="*/ 1798334 w 4087123"/>
              <a:gd name="connsiteY3" fmla="*/ 0 h 719492"/>
              <a:gd name="connsiteX4" fmla="*/ 2520393 w 4087123"/>
              <a:gd name="connsiteY4" fmla="*/ 0 h 719492"/>
              <a:gd name="connsiteX5" fmla="*/ 3160708 w 4087123"/>
              <a:gd name="connsiteY5" fmla="*/ 0 h 719492"/>
              <a:gd name="connsiteX6" fmla="*/ 4087123 w 4087123"/>
              <a:gd name="connsiteY6" fmla="*/ 0 h 719492"/>
              <a:gd name="connsiteX7" fmla="*/ 4087123 w 4087123"/>
              <a:gd name="connsiteY7" fmla="*/ 366941 h 719492"/>
              <a:gd name="connsiteX8" fmla="*/ 4087123 w 4087123"/>
              <a:gd name="connsiteY8" fmla="*/ 719492 h 719492"/>
              <a:gd name="connsiteX9" fmla="*/ 3405936 w 4087123"/>
              <a:gd name="connsiteY9" fmla="*/ 719492 h 719492"/>
              <a:gd name="connsiteX10" fmla="*/ 2806491 w 4087123"/>
              <a:gd name="connsiteY10" fmla="*/ 719492 h 719492"/>
              <a:gd name="connsiteX11" fmla="*/ 2043562 w 4087123"/>
              <a:gd name="connsiteY11" fmla="*/ 719492 h 719492"/>
              <a:gd name="connsiteX12" fmla="*/ 1403246 w 4087123"/>
              <a:gd name="connsiteY12" fmla="*/ 719492 h 719492"/>
              <a:gd name="connsiteX13" fmla="*/ 844672 w 4087123"/>
              <a:gd name="connsiteY13" fmla="*/ 719492 h 719492"/>
              <a:gd name="connsiteX14" fmla="*/ 0 w 4087123"/>
              <a:gd name="connsiteY14" fmla="*/ 719492 h 719492"/>
              <a:gd name="connsiteX15" fmla="*/ 0 w 4087123"/>
              <a:gd name="connsiteY15" fmla="*/ 374136 h 719492"/>
              <a:gd name="connsiteX16" fmla="*/ 0 w 4087123"/>
              <a:gd name="connsiteY16" fmla="*/ 0 h 71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87123" h="719492" fill="none" extrusionOk="0">
                <a:moveTo>
                  <a:pt x="0" y="0"/>
                </a:moveTo>
                <a:cubicBezTo>
                  <a:pt x="269591" y="15045"/>
                  <a:pt x="355297" y="-16629"/>
                  <a:pt x="640316" y="0"/>
                </a:cubicBezTo>
                <a:cubicBezTo>
                  <a:pt x="925335" y="16629"/>
                  <a:pt x="1035415" y="23997"/>
                  <a:pt x="1198889" y="0"/>
                </a:cubicBezTo>
                <a:cubicBezTo>
                  <a:pt x="1362363" y="-23997"/>
                  <a:pt x="1615212" y="-8678"/>
                  <a:pt x="1798334" y="0"/>
                </a:cubicBezTo>
                <a:cubicBezTo>
                  <a:pt x="1981456" y="8678"/>
                  <a:pt x="2339054" y="8042"/>
                  <a:pt x="2520393" y="0"/>
                </a:cubicBezTo>
                <a:cubicBezTo>
                  <a:pt x="2701732" y="-8042"/>
                  <a:pt x="2876729" y="-8118"/>
                  <a:pt x="3160708" y="0"/>
                </a:cubicBezTo>
                <a:cubicBezTo>
                  <a:pt x="3444688" y="8118"/>
                  <a:pt x="3796510" y="-19814"/>
                  <a:pt x="4087123" y="0"/>
                </a:cubicBezTo>
                <a:cubicBezTo>
                  <a:pt x="4081532" y="76142"/>
                  <a:pt x="4073682" y="215879"/>
                  <a:pt x="4087123" y="366941"/>
                </a:cubicBezTo>
                <a:cubicBezTo>
                  <a:pt x="4100564" y="518003"/>
                  <a:pt x="4094976" y="563448"/>
                  <a:pt x="4087123" y="719492"/>
                </a:cubicBezTo>
                <a:cubicBezTo>
                  <a:pt x="3795565" y="723422"/>
                  <a:pt x="3645865" y="745267"/>
                  <a:pt x="3405936" y="719492"/>
                </a:cubicBezTo>
                <a:cubicBezTo>
                  <a:pt x="3166007" y="693717"/>
                  <a:pt x="3091135" y="696103"/>
                  <a:pt x="2806491" y="719492"/>
                </a:cubicBezTo>
                <a:cubicBezTo>
                  <a:pt x="2521847" y="742881"/>
                  <a:pt x="2370352" y="725839"/>
                  <a:pt x="2043562" y="719492"/>
                </a:cubicBezTo>
                <a:cubicBezTo>
                  <a:pt x="1716772" y="713145"/>
                  <a:pt x="1576522" y="741287"/>
                  <a:pt x="1403246" y="719492"/>
                </a:cubicBezTo>
                <a:cubicBezTo>
                  <a:pt x="1229970" y="697697"/>
                  <a:pt x="1108084" y="715585"/>
                  <a:pt x="844672" y="719492"/>
                </a:cubicBezTo>
                <a:cubicBezTo>
                  <a:pt x="581260" y="723399"/>
                  <a:pt x="242139" y="744825"/>
                  <a:pt x="0" y="719492"/>
                </a:cubicBezTo>
                <a:cubicBezTo>
                  <a:pt x="-10076" y="641989"/>
                  <a:pt x="15703" y="531544"/>
                  <a:pt x="0" y="374136"/>
                </a:cubicBezTo>
                <a:cubicBezTo>
                  <a:pt x="-15703" y="216728"/>
                  <a:pt x="-17560" y="77363"/>
                  <a:pt x="0" y="0"/>
                </a:cubicBezTo>
                <a:close/>
              </a:path>
              <a:path w="4087123" h="719492" stroke="0" extrusionOk="0">
                <a:moveTo>
                  <a:pt x="0" y="0"/>
                </a:moveTo>
                <a:cubicBezTo>
                  <a:pt x="214487" y="27369"/>
                  <a:pt x="451151" y="-10617"/>
                  <a:pt x="640316" y="0"/>
                </a:cubicBezTo>
                <a:cubicBezTo>
                  <a:pt x="829481" y="10617"/>
                  <a:pt x="973183" y="5231"/>
                  <a:pt x="1198889" y="0"/>
                </a:cubicBezTo>
                <a:cubicBezTo>
                  <a:pt x="1424595" y="-5231"/>
                  <a:pt x="1775194" y="36361"/>
                  <a:pt x="1961819" y="0"/>
                </a:cubicBezTo>
                <a:cubicBezTo>
                  <a:pt x="2148444" y="-36361"/>
                  <a:pt x="2433065" y="28552"/>
                  <a:pt x="2602135" y="0"/>
                </a:cubicBezTo>
                <a:cubicBezTo>
                  <a:pt x="2771205" y="-28552"/>
                  <a:pt x="2926444" y="-18915"/>
                  <a:pt x="3242451" y="0"/>
                </a:cubicBezTo>
                <a:cubicBezTo>
                  <a:pt x="3558458" y="18915"/>
                  <a:pt x="3799906" y="-35727"/>
                  <a:pt x="4087123" y="0"/>
                </a:cubicBezTo>
                <a:cubicBezTo>
                  <a:pt x="4091235" y="71388"/>
                  <a:pt x="4100049" y="240587"/>
                  <a:pt x="4087123" y="345356"/>
                </a:cubicBezTo>
                <a:cubicBezTo>
                  <a:pt x="4074197" y="450125"/>
                  <a:pt x="4097288" y="553059"/>
                  <a:pt x="4087123" y="719492"/>
                </a:cubicBezTo>
                <a:cubicBezTo>
                  <a:pt x="3789524" y="720376"/>
                  <a:pt x="3609089" y="694834"/>
                  <a:pt x="3487678" y="719492"/>
                </a:cubicBezTo>
                <a:cubicBezTo>
                  <a:pt x="3366268" y="744150"/>
                  <a:pt x="3103252" y="712041"/>
                  <a:pt x="2806491" y="719492"/>
                </a:cubicBezTo>
                <a:cubicBezTo>
                  <a:pt x="2509730" y="726943"/>
                  <a:pt x="2401825" y="732449"/>
                  <a:pt x="2125304" y="719492"/>
                </a:cubicBezTo>
                <a:cubicBezTo>
                  <a:pt x="1848783" y="706535"/>
                  <a:pt x="1675589" y="692365"/>
                  <a:pt x="1484988" y="719492"/>
                </a:cubicBezTo>
                <a:cubicBezTo>
                  <a:pt x="1294387" y="746619"/>
                  <a:pt x="957858" y="709085"/>
                  <a:pt x="722058" y="719492"/>
                </a:cubicBezTo>
                <a:cubicBezTo>
                  <a:pt x="486258" y="729900"/>
                  <a:pt x="230071" y="711842"/>
                  <a:pt x="0" y="719492"/>
                </a:cubicBezTo>
                <a:cubicBezTo>
                  <a:pt x="-12338" y="635335"/>
                  <a:pt x="3724" y="471809"/>
                  <a:pt x="0" y="374136"/>
                </a:cubicBezTo>
                <a:cubicBezTo>
                  <a:pt x="-3724" y="276463"/>
                  <a:pt x="5559" y="118508"/>
                  <a:pt x="0" y="0"/>
                </a:cubicBezTo>
                <a:close/>
              </a:path>
            </a:pathLst>
          </a:custGeom>
          <a:solidFill>
            <a:schemeClr val="bg1"/>
          </a:solidFill>
          <a:ln w="25400">
            <a:solidFill>
              <a:srgbClr val="E5D182"/>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A43A7157-DAB3-56A0-09A1-29D5D991655B}"/>
              </a:ext>
            </a:extLst>
          </p:cNvPr>
          <p:cNvSpPr txBox="1"/>
          <p:nvPr/>
        </p:nvSpPr>
        <p:spPr>
          <a:xfrm>
            <a:off x="4440236" y="5464045"/>
            <a:ext cx="3652729" cy="689016"/>
          </a:xfrm>
          <a:prstGeom prst="rect">
            <a:avLst/>
          </a:prstGeom>
        </p:spPr>
        <p:txBody>
          <a:bodyPr vert="horz" lIns="91440" tIns="45720" rIns="91440" bIns="45720" rtlCol="0" anchor="t">
            <a:noAutofit/>
          </a:bodyPr>
          <a:lstStyle/>
          <a:p>
            <a:pPr>
              <a:lnSpc>
                <a:spcPct val="90000"/>
              </a:lnSpc>
              <a:spcBef>
                <a:spcPts val="1000"/>
              </a:spcBef>
            </a:pPr>
            <a:r>
              <a:rPr lang="fr-FR" sz="2000" b="1" dirty="0">
                <a:solidFill>
                  <a:srgbClr val="44546A"/>
                </a:solidFill>
                <a:latin typeface="Tw Cen MT"/>
                <a:cs typeface="Calibri"/>
              </a:rPr>
              <a:t>Quels sont les différents impacts </a:t>
            </a:r>
            <a:br>
              <a:rPr lang="fr-FR" sz="2000" b="1" dirty="0">
                <a:solidFill>
                  <a:srgbClr val="44546A"/>
                </a:solidFill>
                <a:latin typeface="Tw Cen MT"/>
                <a:cs typeface="Calibri"/>
              </a:rPr>
            </a:br>
            <a:r>
              <a:rPr lang="fr-FR" sz="2000" b="1" dirty="0">
                <a:solidFill>
                  <a:srgbClr val="44546A"/>
                </a:solidFill>
                <a:latin typeface="Tw Cen MT"/>
                <a:cs typeface="Calibri"/>
              </a:rPr>
              <a:t>que vous identifiez sur l'équipe?</a:t>
            </a:r>
            <a:endParaRPr lang="fr-FR" sz="2000" dirty="0">
              <a:solidFill>
                <a:srgbClr val="44546A"/>
              </a:solidFill>
              <a:cs typeface="Calibri" panose="020F0502020204030204"/>
            </a:endParaRPr>
          </a:p>
        </p:txBody>
      </p:sp>
      <p:pic>
        <p:nvPicPr>
          <p:cNvPr id="7" name="Graphique 6" descr="Avertissement contour">
            <a:extLst>
              <a:ext uri="{FF2B5EF4-FFF2-40B4-BE49-F238E27FC236}">
                <a16:creationId xmlns:a16="http://schemas.microsoft.com/office/drawing/2014/main" id="{BC97EA7F-EB4F-7B4C-33E8-00999BA757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34339" y="5464045"/>
            <a:ext cx="771503" cy="771503"/>
          </a:xfrm>
          <a:prstGeom prst="rect">
            <a:avLst/>
          </a:prstGeom>
        </p:spPr>
      </p:pic>
      <p:pic>
        <p:nvPicPr>
          <p:cNvPr id="8" name="Image 7" descr="Une image contenant Graphique, ver, art&#10;&#10;Description générée automatiquement">
            <a:extLst>
              <a:ext uri="{FF2B5EF4-FFF2-40B4-BE49-F238E27FC236}">
                <a16:creationId xmlns:a16="http://schemas.microsoft.com/office/drawing/2014/main" id="{181A4478-97C9-6D62-484C-CFC5C633F8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65461">
            <a:off x="6452791" y="-140504"/>
            <a:ext cx="4812753" cy="3609565"/>
          </a:xfrm>
          <a:prstGeom prst="rect">
            <a:avLst/>
          </a:prstGeom>
        </p:spPr>
      </p:pic>
    </p:spTree>
    <p:extLst>
      <p:ext uri="{BB962C8B-B14F-4D97-AF65-F5344CB8AC3E}">
        <p14:creationId xmlns:p14="http://schemas.microsoft.com/office/powerpoint/2010/main" val="583455996"/>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2197064-6552-1052-7A38-F795965876FD}"/>
              </a:ext>
            </a:extLst>
          </p:cNvPr>
          <p:cNvSpPr txBox="1">
            <a:spLocks/>
          </p:cNvSpPr>
          <p:nvPr/>
        </p:nvSpPr>
        <p:spPr>
          <a:xfrm>
            <a:off x="1065971" y="2324099"/>
            <a:ext cx="7630767" cy="4351338"/>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4546A"/>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2000" dirty="0">
                <a:latin typeface="TW Cen MT"/>
                <a:ea typeface="+mn-lt"/>
                <a:cs typeface="+mn-lt"/>
              </a:rPr>
              <a:t>Au sein de l’équipe, l’ambiance de travail s'est clairement dégradée. On identifie que pèse un sentiment d’insécurité chez certaines collègues en raison de la situation. Des rumeurs circulent et cela entraîne des stratégies d’évitement, c’est-à-dire que certaines collègues évitent de côtoyer J.</a:t>
            </a:r>
          </a:p>
          <a:p>
            <a:pPr marL="0" indent="0">
              <a:buNone/>
            </a:pPr>
            <a:r>
              <a:rPr lang="fr-FR" sz="2000" dirty="0">
                <a:latin typeface="TW Cen MT"/>
                <a:ea typeface="+mn-lt"/>
                <a:cs typeface="+mn-lt"/>
              </a:rPr>
              <a:t>On observe également de fortes tensions et des divisions entre les membres de l’équipe, certains prenant le parti de J. Cela affecte non seulement la santé mentale et physique des personnes de l’équipe, mais également les conditions de travail.</a:t>
            </a:r>
          </a:p>
          <a:p>
            <a:pPr marL="0" indent="0">
              <a:buNone/>
            </a:pPr>
            <a:endParaRPr lang="fr-FR" sz="2000" dirty="0">
              <a:latin typeface="TW Cen MT"/>
              <a:ea typeface="+mn-lt"/>
              <a:cs typeface="+mn-lt"/>
            </a:endParaRPr>
          </a:p>
        </p:txBody>
      </p:sp>
      <p:sp>
        <p:nvSpPr>
          <p:cNvPr id="6" name="Titre 1">
            <a:extLst>
              <a:ext uri="{FF2B5EF4-FFF2-40B4-BE49-F238E27FC236}">
                <a16:creationId xmlns:a16="http://schemas.microsoft.com/office/drawing/2014/main" id="{1D4EE7FC-857E-876D-582B-262A16647FAE}"/>
              </a:ext>
            </a:extLst>
          </p:cNvPr>
          <p:cNvSpPr txBox="1">
            <a:spLocks/>
          </p:cNvSpPr>
          <p:nvPr/>
        </p:nvSpPr>
        <p:spPr>
          <a:xfrm>
            <a:off x="1065971" y="1136869"/>
            <a:ext cx="7036904"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br>
              <a:rPr lang="fr-FR" sz="2400" dirty="0">
                <a:solidFill>
                  <a:schemeClr val="tx2"/>
                </a:solidFill>
                <a:latin typeface="Tw Cen MT"/>
                <a:cs typeface="Arial"/>
              </a:rPr>
            </a:br>
            <a:r>
              <a:rPr lang="fr-FR" sz="2400" dirty="0">
                <a:solidFill>
                  <a:schemeClr val="tx2"/>
                </a:solidFill>
                <a:latin typeface="Tw Cen MT"/>
                <a:cs typeface="Arial"/>
              </a:rPr>
              <a:t>Étude de cas -</a:t>
            </a:r>
            <a:r>
              <a:rPr lang="fr-FR" sz="2400" dirty="0">
                <a:solidFill>
                  <a:schemeClr val="tx2"/>
                </a:solidFill>
                <a:ea typeface="+mn-lt"/>
                <a:cs typeface="+mn-lt"/>
              </a:rPr>
              <a:t> </a:t>
            </a:r>
            <a:r>
              <a:rPr lang="fr-FR" sz="2400" dirty="0">
                <a:solidFill>
                  <a:schemeClr val="tx2"/>
                </a:solidFill>
                <a:latin typeface="Tw Cen MT"/>
                <a:cs typeface="Arial"/>
              </a:rPr>
              <a:t>Réponses (2)</a:t>
            </a:r>
            <a:br>
              <a:rPr lang="fr-FR" sz="2400" dirty="0">
                <a:solidFill>
                  <a:schemeClr val="tx2"/>
                </a:solidFill>
                <a:cs typeface="Calibri"/>
              </a:rPr>
            </a:br>
            <a:endParaRPr lang="fr-FR" sz="2400" dirty="0"/>
          </a:p>
        </p:txBody>
      </p:sp>
    </p:spTree>
    <p:extLst>
      <p:ext uri="{BB962C8B-B14F-4D97-AF65-F5344CB8AC3E}">
        <p14:creationId xmlns:p14="http://schemas.microsoft.com/office/powerpoint/2010/main" val="3547409941"/>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37D403DC-8F11-237F-671B-5005458F90EA}"/>
              </a:ext>
            </a:extLst>
          </p:cNvPr>
          <p:cNvSpPr>
            <a:spLocks noGrp="1"/>
          </p:cNvSpPr>
          <p:nvPr>
            <p:ph idx="1"/>
          </p:nvPr>
        </p:nvSpPr>
        <p:spPr>
          <a:xfrm>
            <a:off x="1065971" y="2324099"/>
            <a:ext cx="7630767" cy="2344739"/>
          </a:xfrm>
        </p:spPr>
        <p:txBody>
          <a:bodyPr>
            <a:normAutofit lnSpcReduction="10000"/>
          </a:bodyPr>
          <a:lstStyle/>
          <a:p>
            <a:pPr marL="0" indent="0">
              <a:buNone/>
            </a:pPr>
            <a:r>
              <a:rPr lang="fr-FR" sz="2000" dirty="0">
                <a:latin typeface="TW Cen MT"/>
                <a:ea typeface="+mn-lt"/>
                <a:cs typeface="+mn-lt"/>
              </a:rPr>
              <a:t>Finalement, M. a signalé à son chef de division qu’elle se sentait harcelée </a:t>
            </a:r>
            <a:r>
              <a:rPr lang="fr-FR" dirty="0">
                <a:latin typeface="TW Cen MT"/>
                <a:ea typeface="+mn-lt"/>
                <a:cs typeface="+mn-lt"/>
              </a:rPr>
              <a:t>sexuellement par J. Le chef a minimisé </a:t>
            </a:r>
            <a:r>
              <a:rPr lang="fr-FR" sz="2000" dirty="0">
                <a:latin typeface="TW Cen MT"/>
                <a:ea typeface="+mn-lt"/>
                <a:cs typeface="+mn-lt"/>
              </a:rPr>
              <a:t>la situation et lui a proposé de changer de poste et de partir travailler à l’étranger. Certain·e·s collègues sont très choqué·e·s par la situation et plusieurs ont décidé de démissionner. </a:t>
            </a:r>
            <a:endParaRPr lang="fr-FR" dirty="0"/>
          </a:p>
          <a:p>
            <a:pPr marL="0" indent="0">
              <a:buNone/>
            </a:pPr>
            <a:r>
              <a:rPr lang="fr-FR" sz="2000" dirty="0">
                <a:latin typeface="TW Cen MT"/>
                <a:ea typeface="+mn-lt"/>
                <a:cs typeface="+mn-lt"/>
              </a:rPr>
              <a:t>Par ailleurs, un compte Instagram a publié un post avec des témoignages sur la situation au sein de l’ONGD. Suite à cela, un bailleur partenaire a réagi en demandant à ce qu’une enquête soit lancée. </a:t>
            </a:r>
          </a:p>
          <a:p>
            <a:endParaRPr lang="fr-FR" dirty="0"/>
          </a:p>
        </p:txBody>
      </p:sp>
      <p:sp>
        <p:nvSpPr>
          <p:cNvPr id="10" name="Rectangle 9">
            <a:extLst>
              <a:ext uri="{FF2B5EF4-FFF2-40B4-BE49-F238E27FC236}">
                <a16:creationId xmlns:a16="http://schemas.microsoft.com/office/drawing/2014/main" id="{BACEA00C-73AE-0E2C-28BF-3F76C772E025}"/>
              </a:ext>
            </a:extLst>
          </p:cNvPr>
          <p:cNvSpPr/>
          <p:nvPr/>
        </p:nvSpPr>
        <p:spPr>
          <a:xfrm>
            <a:off x="2743201" y="5394656"/>
            <a:ext cx="5138412" cy="816957"/>
          </a:xfrm>
          <a:custGeom>
            <a:avLst/>
            <a:gdLst>
              <a:gd name="connsiteX0" fmla="*/ 0 w 5138412"/>
              <a:gd name="connsiteY0" fmla="*/ 0 h 816957"/>
              <a:gd name="connsiteX1" fmla="*/ 539533 w 5138412"/>
              <a:gd name="connsiteY1" fmla="*/ 0 h 816957"/>
              <a:gd name="connsiteX2" fmla="*/ 1130451 w 5138412"/>
              <a:gd name="connsiteY2" fmla="*/ 0 h 816957"/>
              <a:gd name="connsiteX3" fmla="*/ 1669984 w 5138412"/>
              <a:gd name="connsiteY3" fmla="*/ 0 h 816957"/>
              <a:gd name="connsiteX4" fmla="*/ 2363670 w 5138412"/>
              <a:gd name="connsiteY4" fmla="*/ 0 h 816957"/>
              <a:gd name="connsiteX5" fmla="*/ 3005971 w 5138412"/>
              <a:gd name="connsiteY5" fmla="*/ 0 h 816957"/>
              <a:gd name="connsiteX6" fmla="*/ 3648273 w 5138412"/>
              <a:gd name="connsiteY6" fmla="*/ 0 h 816957"/>
              <a:gd name="connsiteX7" fmla="*/ 4393342 w 5138412"/>
              <a:gd name="connsiteY7" fmla="*/ 0 h 816957"/>
              <a:gd name="connsiteX8" fmla="*/ 5138412 w 5138412"/>
              <a:gd name="connsiteY8" fmla="*/ 0 h 816957"/>
              <a:gd name="connsiteX9" fmla="*/ 5138412 w 5138412"/>
              <a:gd name="connsiteY9" fmla="*/ 383970 h 816957"/>
              <a:gd name="connsiteX10" fmla="*/ 5138412 w 5138412"/>
              <a:gd name="connsiteY10" fmla="*/ 816957 h 816957"/>
              <a:gd name="connsiteX11" fmla="*/ 4650263 w 5138412"/>
              <a:gd name="connsiteY11" fmla="*/ 816957 h 816957"/>
              <a:gd name="connsiteX12" fmla="*/ 4110730 w 5138412"/>
              <a:gd name="connsiteY12" fmla="*/ 816957 h 816957"/>
              <a:gd name="connsiteX13" fmla="*/ 3417044 w 5138412"/>
              <a:gd name="connsiteY13" fmla="*/ 816957 h 816957"/>
              <a:gd name="connsiteX14" fmla="*/ 2671974 w 5138412"/>
              <a:gd name="connsiteY14" fmla="*/ 816957 h 816957"/>
              <a:gd name="connsiteX15" fmla="*/ 2081057 w 5138412"/>
              <a:gd name="connsiteY15" fmla="*/ 816957 h 816957"/>
              <a:gd name="connsiteX16" fmla="*/ 1335987 w 5138412"/>
              <a:gd name="connsiteY16" fmla="*/ 816957 h 816957"/>
              <a:gd name="connsiteX17" fmla="*/ 796454 w 5138412"/>
              <a:gd name="connsiteY17" fmla="*/ 816957 h 816957"/>
              <a:gd name="connsiteX18" fmla="*/ 0 w 5138412"/>
              <a:gd name="connsiteY18" fmla="*/ 816957 h 816957"/>
              <a:gd name="connsiteX19" fmla="*/ 0 w 5138412"/>
              <a:gd name="connsiteY19" fmla="*/ 432987 h 816957"/>
              <a:gd name="connsiteX20" fmla="*/ 0 w 5138412"/>
              <a:gd name="connsiteY20" fmla="*/ 0 h 81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38412" h="816957" fill="none" extrusionOk="0">
                <a:moveTo>
                  <a:pt x="0" y="0"/>
                </a:moveTo>
                <a:cubicBezTo>
                  <a:pt x="130195" y="-591"/>
                  <a:pt x="295117" y="24896"/>
                  <a:pt x="539533" y="0"/>
                </a:cubicBezTo>
                <a:cubicBezTo>
                  <a:pt x="783949" y="-24896"/>
                  <a:pt x="941036" y="-13886"/>
                  <a:pt x="1130451" y="0"/>
                </a:cubicBezTo>
                <a:cubicBezTo>
                  <a:pt x="1319866" y="13886"/>
                  <a:pt x="1532893" y="15231"/>
                  <a:pt x="1669984" y="0"/>
                </a:cubicBezTo>
                <a:cubicBezTo>
                  <a:pt x="1807075" y="-15231"/>
                  <a:pt x="2045205" y="-33993"/>
                  <a:pt x="2363670" y="0"/>
                </a:cubicBezTo>
                <a:cubicBezTo>
                  <a:pt x="2682135" y="33993"/>
                  <a:pt x="2846945" y="9636"/>
                  <a:pt x="3005971" y="0"/>
                </a:cubicBezTo>
                <a:cubicBezTo>
                  <a:pt x="3164997" y="-9636"/>
                  <a:pt x="3462056" y="-10757"/>
                  <a:pt x="3648273" y="0"/>
                </a:cubicBezTo>
                <a:cubicBezTo>
                  <a:pt x="3834490" y="10757"/>
                  <a:pt x="4231511" y="29442"/>
                  <a:pt x="4393342" y="0"/>
                </a:cubicBezTo>
                <a:cubicBezTo>
                  <a:pt x="4555173" y="-29442"/>
                  <a:pt x="4845202" y="17019"/>
                  <a:pt x="5138412" y="0"/>
                </a:cubicBezTo>
                <a:cubicBezTo>
                  <a:pt x="5121862" y="145435"/>
                  <a:pt x="5132184" y="256679"/>
                  <a:pt x="5138412" y="383970"/>
                </a:cubicBezTo>
                <a:cubicBezTo>
                  <a:pt x="5144641" y="511261"/>
                  <a:pt x="5136006" y="635900"/>
                  <a:pt x="5138412" y="816957"/>
                </a:cubicBezTo>
                <a:cubicBezTo>
                  <a:pt x="4935854" y="821412"/>
                  <a:pt x="4816451" y="823773"/>
                  <a:pt x="4650263" y="816957"/>
                </a:cubicBezTo>
                <a:cubicBezTo>
                  <a:pt x="4484075" y="810141"/>
                  <a:pt x="4376341" y="841997"/>
                  <a:pt x="4110730" y="816957"/>
                </a:cubicBezTo>
                <a:cubicBezTo>
                  <a:pt x="3845119" y="791917"/>
                  <a:pt x="3686925" y="829731"/>
                  <a:pt x="3417044" y="816957"/>
                </a:cubicBezTo>
                <a:cubicBezTo>
                  <a:pt x="3147163" y="804183"/>
                  <a:pt x="2866112" y="831104"/>
                  <a:pt x="2671974" y="816957"/>
                </a:cubicBezTo>
                <a:cubicBezTo>
                  <a:pt x="2477836" y="802811"/>
                  <a:pt x="2229999" y="794668"/>
                  <a:pt x="2081057" y="816957"/>
                </a:cubicBezTo>
                <a:cubicBezTo>
                  <a:pt x="1932115" y="839246"/>
                  <a:pt x="1598797" y="787835"/>
                  <a:pt x="1335987" y="816957"/>
                </a:cubicBezTo>
                <a:cubicBezTo>
                  <a:pt x="1073177" y="846080"/>
                  <a:pt x="925434" y="832546"/>
                  <a:pt x="796454" y="816957"/>
                </a:cubicBezTo>
                <a:cubicBezTo>
                  <a:pt x="667474" y="801368"/>
                  <a:pt x="238704" y="789117"/>
                  <a:pt x="0" y="816957"/>
                </a:cubicBezTo>
                <a:cubicBezTo>
                  <a:pt x="-13330" y="691737"/>
                  <a:pt x="-7853" y="588162"/>
                  <a:pt x="0" y="432987"/>
                </a:cubicBezTo>
                <a:cubicBezTo>
                  <a:pt x="7853" y="277812"/>
                  <a:pt x="19295" y="177454"/>
                  <a:pt x="0" y="0"/>
                </a:cubicBezTo>
                <a:close/>
              </a:path>
              <a:path w="5138412" h="816957" stroke="0" extrusionOk="0">
                <a:moveTo>
                  <a:pt x="0" y="0"/>
                </a:moveTo>
                <a:cubicBezTo>
                  <a:pt x="197637" y="10757"/>
                  <a:pt x="465230" y="-23552"/>
                  <a:pt x="590917" y="0"/>
                </a:cubicBezTo>
                <a:cubicBezTo>
                  <a:pt x="716604" y="23552"/>
                  <a:pt x="974759" y="-13939"/>
                  <a:pt x="1079067" y="0"/>
                </a:cubicBezTo>
                <a:cubicBezTo>
                  <a:pt x="1183375" y="13939"/>
                  <a:pt x="1490400" y="16269"/>
                  <a:pt x="1824136" y="0"/>
                </a:cubicBezTo>
                <a:cubicBezTo>
                  <a:pt x="2157872" y="-16269"/>
                  <a:pt x="2218309" y="23743"/>
                  <a:pt x="2415054" y="0"/>
                </a:cubicBezTo>
                <a:cubicBezTo>
                  <a:pt x="2611799" y="-23743"/>
                  <a:pt x="2800420" y="-16206"/>
                  <a:pt x="3005971" y="0"/>
                </a:cubicBezTo>
                <a:cubicBezTo>
                  <a:pt x="3211522" y="16206"/>
                  <a:pt x="3410730" y="-11107"/>
                  <a:pt x="3751041" y="0"/>
                </a:cubicBezTo>
                <a:cubicBezTo>
                  <a:pt x="4091352" y="11107"/>
                  <a:pt x="4112852" y="-12555"/>
                  <a:pt x="4290574" y="0"/>
                </a:cubicBezTo>
                <a:cubicBezTo>
                  <a:pt x="4468296" y="12555"/>
                  <a:pt x="4841269" y="15751"/>
                  <a:pt x="5138412" y="0"/>
                </a:cubicBezTo>
                <a:cubicBezTo>
                  <a:pt x="5138724" y="128768"/>
                  <a:pt x="5129962" y="227047"/>
                  <a:pt x="5138412" y="424818"/>
                </a:cubicBezTo>
                <a:cubicBezTo>
                  <a:pt x="5146862" y="622589"/>
                  <a:pt x="5143810" y="658263"/>
                  <a:pt x="5138412" y="816957"/>
                </a:cubicBezTo>
                <a:cubicBezTo>
                  <a:pt x="4859717" y="824287"/>
                  <a:pt x="4758360" y="791816"/>
                  <a:pt x="4496111" y="816957"/>
                </a:cubicBezTo>
                <a:cubicBezTo>
                  <a:pt x="4233862" y="842098"/>
                  <a:pt x="4096355" y="822239"/>
                  <a:pt x="3905193" y="816957"/>
                </a:cubicBezTo>
                <a:cubicBezTo>
                  <a:pt x="3714031" y="811675"/>
                  <a:pt x="3346145" y="819418"/>
                  <a:pt x="3160123" y="816957"/>
                </a:cubicBezTo>
                <a:cubicBezTo>
                  <a:pt x="2974101" y="814497"/>
                  <a:pt x="2655402" y="808278"/>
                  <a:pt x="2415054" y="816957"/>
                </a:cubicBezTo>
                <a:cubicBezTo>
                  <a:pt x="2174706" y="825636"/>
                  <a:pt x="2085890" y="815057"/>
                  <a:pt x="1875520" y="816957"/>
                </a:cubicBezTo>
                <a:cubicBezTo>
                  <a:pt x="1665150" y="818857"/>
                  <a:pt x="1429835" y="835993"/>
                  <a:pt x="1233219" y="816957"/>
                </a:cubicBezTo>
                <a:cubicBezTo>
                  <a:pt x="1036603" y="797921"/>
                  <a:pt x="453636" y="807590"/>
                  <a:pt x="0" y="816957"/>
                </a:cubicBezTo>
                <a:cubicBezTo>
                  <a:pt x="-3157" y="655830"/>
                  <a:pt x="-8060" y="569048"/>
                  <a:pt x="0" y="408479"/>
                </a:cubicBezTo>
                <a:cubicBezTo>
                  <a:pt x="8060" y="247910"/>
                  <a:pt x="11809" y="167251"/>
                  <a:pt x="0" y="0"/>
                </a:cubicBezTo>
                <a:close/>
              </a:path>
            </a:pathLst>
          </a:custGeom>
          <a:solidFill>
            <a:schemeClr val="bg1"/>
          </a:solidFill>
          <a:ln w="25400">
            <a:solidFill>
              <a:srgbClr val="E5D182"/>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2916204F-3EDE-C70A-90E8-336BF6CD8894}"/>
              </a:ext>
            </a:extLst>
          </p:cNvPr>
          <p:cNvSpPr txBox="1"/>
          <p:nvPr/>
        </p:nvSpPr>
        <p:spPr>
          <a:xfrm>
            <a:off x="2948874" y="5491386"/>
            <a:ext cx="8218713" cy="909413"/>
          </a:xfrm>
          <a:prstGeom prst="rect">
            <a:avLst/>
          </a:prstGeom>
        </p:spPr>
        <p:txBody>
          <a:bodyPr vert="horz" lIns="91440" tIns="45720" rIns="91440" bIns="45720" rtlCol="0" anchor="t">
            <a:noAutofit/>
          </a:bodyPr>
          <a:lstStyle/>
          <a:p>
            <a:pPr>
              <a:lnSpc>
                <a:spcPct val="90000"/>
              </a:lnSpc>
              <a:spcBef>
                <a:spcPts val="1000"/>
              </a:spcBef>
            </a:pPr>
            <a:r>
              <a:rPr lang="fr-FR" sz="2000" b="1" dirty="0">
                <a:solidFill>
                  <a:srgbClr val="44546A"/>
                </a:solidFill>
                <a:latin typeface="Tw Cen MT"/>
                <a:cs typeface="Calibri"/>
              </a:rPr>
              <a:t>Quelles sont les conséquences de l’absence </a:t>
            </a:r>
            <a:br>
              <a:rPr lang="fr-FR" sz="2000" b="1" dirty="0">
                <a:solidFill>
                  <a:srgbClr val="44546A"/>
                </a:solidFill>
                <a:latin typeface="Tw Cen MT"/>
                <a:cs typeface="Calibri"/>
              </a:rPr>
            </a:br>
            <a:r>
              <a:rPr lang="fr-FR" sz="2000" b="1" dirty="0">
                <a:solidFill>
                  <a:srgbClr val="44546A"/>
                </a:solidFill>
                <a:latin typeface="Tw Cen MT"/>
                <a:cs typeface="Calibri"/>
              </a:rPr>
              <a:t>de traitement de la situation sur l’ONGD ?</a:t>
            </a:r>
          </a:p>
        </p:txBody>
      </p:sp>
      <p:pic>
        <p:nvPicPr>
          <p:cNvPr id="2" name="Image 1" descr="Une image contenant Graphique, ver, art&#10;&#10;Description générée automatiquement">
            <a:extLst>
              <a:ext uri="{FF2B5EF4-FFF2-40B4-BE49-F238E27FC236}">
                <a16:creationId xmlns:a16="http://schemas.microsoft.com/office/drawing/2014/main" id="{996F5FB8-7DFE-58B9-2D72-C9DCF8916A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65461">
            <a:off x="6353421" y="-138175"/>
            <a:ext cx="4812753" cy="3609565"/>
          </a:xfrm>
          <a:prstGeom prst="rect">
            <a:avLst/>
          </a:prstGeom>
        </p:spPr>
      </p:pic>
      <p:pic>
        <p:nvPicPr>
          <p:cNvPr id="3" name="Graphique 2" descr="Avertissement contour">
            <a:extLst>
              <a:ext uri="{FF2B5EF4-FFF2-40B4-BE49-F238E27FC236}">
                <a16:creationId xmlns:a16="http://schemas.microsoft.com/office/drawing/2014/main" id="{2870CC09-F7A9-2BE5-C37C-8433A013E0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4600" y="5371928"/>
            <a:ext cx="816957" cy="816957"/>
          </a:xfrm>
          <a:prstGeom prst="rect">
            <a:avLst/>
          </a:prstGeom>
        </p:spPr>
      </p:pic>
      <p:sp>
        <p:nvSpPr>
          <p:cNvPr id="7" name="Titre 4">
            <a:extLst>
              <a:ext uri="{FF2B5EF4-FFF2-40B4-BE49-F238E27FC236}">
                <a16:creationId xmlns:a16="http://schemas.microsoft.com/office/drawing/2014/main" id="{4D09062D-C39B-FEA2-3AC0-2E3A69455AB4}"/>
              </a:ext>
            </a:extLst>
          </p:cNvPr>
          <p:cNvSpPr txBox="1">
            <a:spLocks/>
          </p:cNvSpPr>
          <p:nvPr/>
        </p:nvSpPr>
        <p:spPr>
          <a:xfrm>
            <a:off x="1065971" y="1136870"/>
            <a:ext cx="7036904"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br>
              <a:rPr lang="fr-FR" sz="2400" dirty="0">
                <a:solidFill>
                  <a:schemeClr val="tx2"/>
                </a:solidFill>
                <a:latin typeface="Tw Cen MT"/>
                <a:cs typeface="Arial"/>
              </a:rPr>
            </a:br>
            <a:r>
              <a:rPr lang="fr-FR" sz="2400" dirty="0">
                <a:solidFill>
                  <a:schemeClr val="tx2"/>
                </a:solidFill>
                <a:latin typeface="Tw Cen MT"/>
                <a:cs typeface="Arial"/>
              </a:rPr>
              <a:t>Étude de cas - L'histoire de M. (3)</a:t>
            </a:r>
            <a:br>
              <a:rPr lang="fr-FR" sz="2400" dirty="0">
                <a:solidFill>
                  <a:schemeClr val="tx2"/>
                </a:solidFill>
              </a:rPr>
            </a:br>
            <a:endParaRPr lang="fr-FR" sz="2400" dirty="0"/>
          </a:p>
        </p:txBody>
      </p:sp>
    </p:spTree>
    <p:extLst>
      <p:ext uri="{BB962C8B-B14F-4D97-AF65-F5344CB8AC3E}">
        <p14:creationId xmlns:p14="http://schemas.microsoft.com/office/powerpoint/2010/main" val="2767338345"/>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space réservé du contenu 8">
            <a:extLst>
              <a:ext uri="{FF2B5EF4-FFF2-40B4-BE49-F238E27FC236}">
                <a16:creationId xmlns:a16="http://schemas.microsoft.com/office/drawing/2014/main" id="{3C2DC428-2313-2AC3-A0B4-BADF5A1F862D}"/>
              </a:ext>
            </a:extLst>
          </p:cNvPr>
          <p:cNvSpPr txBox="1">
            <a:spLocks/>
          </p:cNvSpPr>
          <p:nvPr/>
        </p:nvSpPr>
        <p:spPr>
          <a:xfrm>
            <a:off x="965610" y="1866898"/>
            <a:ext cx="7630767" cy="458965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4546A"/>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dirty="0">
                <a:latin typeface="TW Cen MT"/>
                <a:ea typeface="+mn-lt"/>
                <a:cs typeface="+mn-lt"/>
              </a:rPr>
              <a:t>Le fait que, malgré le signalement de M., l’ONGD n'a pas pris les mesures adaptées conformément à ses obligations d’employeur a plusieurs types de conséquences : </a:t>
            </a:r>
            <a:br>
              <a:rPr lang="fr-FR" dirty="0">
                <a:latin typeface="TW Cen MT"/>
                <a:ea typeface="+mn-lt"/>
                <a:cs typeface="+mn-lt"/>
              </a:rPr>
            </a:br>
            <a:endParaRPr lang="fr-FR" dirty="0">
              <a:latin typeface="TW Cen MT"/>
              <a:ea typeface="+mn-lt"/>
              <a:cs typeface="+mn-lt"/>
            </a:endParaRPr>
          </a:p>
          <a:p>
            <a:r>
              <a:rPr lang="fr-FR" dirty="0">
                <a:latin typeface="TW Cen MT"/>
                <a:ea typeface="+mn-lt"/>
                <a:cs typeface="+mn-lt"/>
              </a:rPr>
              <a:t>Au niveau des ressources humaines, cela engendre des démissions, ce qui représente une perte de talents pour l’ONGD</a:t>
            </a:r>
          </a:p>
          <a:p>
            <a:r>
              <a:rPr lang="fr-FR" dirty="0">
                <a:latin typeface="TW Cen MT"/>
                <a:ea typeface="+mn-lt"/>
                <a:cs typeface="+mn-lt"/>
              </a:rPr>
              <a:t>Sa réputation et son image sont dégradées ce qui va engendrer des impacts sur les recrutements mais aussi sur le maintien des partenariats existants</a:t>
            </a:r>
          </a:p>
          <a:p>
            <a:r>
              <a:rPr lang="fr-FR" dirty="0">
                <a:latin typeface="TW Cen MT"/>
                <a:ea typeface="+mn-lt"/>
                <a:cs typeface="+mn-lt"/>
              </a:rPr>
              <a:t>Enfin, il existe un risque juridique et financier car un ou une salarié·e peut lancer une procédure civile contre l’ONGD </a:t>
            </a:r>
          </a:p>
          <a:p>
            <a:r>
              <a:rPr lang="fr-FR" dirty="0">
                <a:latin typeface="TW Cen MT"/>
                <a:ea typeface="+mn-lt"/>
                <a:cs typeface="+mn-lt"/>
              </a:rPr>
              <a:t>Risque de perte de l’agrément ministériel. Le Ministère a une tolérance zéro par rapport à l’absence de réaction de l’ONGD en cas de signalement d’harcèlement d’exploitation ou d’abus sexuel.</a:t>
            </a:r>
          </a:p>
        </p:txBody>
      </p:sp>
      <p:sp>
        <p:nvSpPr>
          <p:cNvPr id="6" name="Titre 1">
            <a:extLst>
              <a:ext uri="{FF2B5EF4-FFF2-40B4-BE49-F238E27FC236}">
                <a16:creationId xmlns:a16="http://schemas.microsoft.com/office/drawing/2014/main" id="{9BD555F6-178B-AB1E-E8BD-05229C69F8E4}"/>
              </a:ext>
            </a:extLst>
          </p:cNvPr>
          <p:cNvSpPr txBox="1">
            <a:spLocks/>
          </p:cNvSpPr>
          <p:nvPr/>
        </p:nvSpPr>
        <p:spPr>
          <a:xfrm>
            <a:off x="1053548" y="902693"/>
            <a:ext cx="7036904"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br>
              <a:rPr lang="fr-FR" sz="2400" dirty="0">
                <a:solidFill>
                  <a:schemeClr val="tx2"/>
                </a:solidFill>
                <a:latin typeface="Tw Cen MT"/>
                <a:cs typeface="Arial"/>
              </a:rPr>
            </a:br>
            <a:r>
              <a:rPr lang="fr-FR" sz="2400" dirty="0">
                <a:solidFill>
                  <a:schemeClr val="tx2"/>
                </a:solidFill>
                <a:latin typeface="Tw Cen MT"/>
                <a:cs typeface="Arial"/>
              </a:rPr>
              <a:t>Étude de cas -</a:t>
            </a:r>
            <a:r>
              <a:rPr lang="fr-FR" sz="2400" dirty="0">
                <a:solidFill>
                  <a:schemeClr val="tx2"/>
                </a:solidFill>
                <a:ea typeface="+mn-lt"/>
                <a:cs typeface="+mn-lt"/>
              </a:rPr>
              <a:t> </a:t>
            </a:r>
            <a:r>
              <a:rPr lang="fr-FR" sz="2400" dirty="0">
                <a:solidFill>
                  <a:schemeClr val="tx2"/>
                </a:solidFill>
                <a:latin typeface="Tw Cen MT"/>
                <a:cs typeface="Arial"/>
              </a:rPr>
              <a:t>Réponses (3)</a:t>
            </a:r>
            <a:br>
              <a:rPr lang="fr-FR" sz="2400" dirty="0">
                <a:solidFill>
                  <a:schemeClr val="tx2"/>
                </a:solidFill>
                <a:cs typeface="Calibri"/>
              </a:rPr>
            </a:br>
            <a:endParaRPr lang="fr-FR" sz="2400" dirty="0"/>
          </a:p>
        </p:txBody>
      </p:sp>
    </p:spTree>
    <p:extLst>
      <p:ext uri="{BB962C8B-B14F-4D97-AF65-F5344CB8AC3E}">
        <p14:creationId xmlns:p14="http://schemas.microsoft.com/office/powerpoint/2010/main" val="419147591"/>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F94117-7581-A6DE-033A-A47045AE1360}"/>
              </a:ext>
            </a:extLst>
          </p:cNvPr>
          <p:cNvSpPr>
            <a:spLocks noGrp="1"/>
          </p:cNvSpPr>
          <p:nvPr>
            <p:ph type="title"/>
          </p:nvPr>
        </p:nvSpPr>
        <p:spPr>
          <a:xfrm>
            <a:off x="1659834" y="1176770"/>
            <a:ext cx="5476690" cy="1325563"/>
          </a:xfrm>
        </p:spPr>
        <p:txBody>
          <a:bodyPr>
            <a:normAutofit fontScale="90000"/>
          </a:bodyPr>
          <a:lstStyle/>
          <a:p>
            <a:br>
              <a:rPr lang="fr-FR" sz="3200" b="1" cap="small" dirty="0">
                <a:solidFill>
                  <a:srgbClr val="44546A"/>
                </a:solidFill>
                <a:latin typeface="Tw Cen MT"/>
                <a:ea typeface="+mn-lt"/>
                <a:cs typeface="+mn-lt"/>
              </a:rPr>
            </a:br>
            <a:r>
              <a:rPr lang="fr-FR" sz="3200" b="1" cap="small" dirty="0">
                <a:solidFill>
                  <a:srgbClr val="44546A"/>
                </a:solidFill>
                <a:latin typeface="Tw Cen MT"/>
                <a:ea typeface="+mn-lt"/>
                <a:cs typeface="+mn-lt"/>
              </a:rPr>
              <a:t>2. </a:t>
            </a:r>
            <a:r>
              <a:rPr lang="fr-FR" sz="3600" dirty="0">
                <a:solidFill>
                  <a:schemeClr val="tx2"/>
                </a:solidFill>
                <a:latin typeface="Tw Cen MT"/>
                <a:cs typeface="Arial"/>
              </a:rPr>
              <a:t>Les différents niveaux d'impact des violences</a:t>
            </a:r>
            <a:br>
              <a:rPr lang="fr-FR" dirty="0"/>
            </a:br>
            <a:endParaRPr lang="fr-FR" dirty="0"/>
          </a:p>
        </p:txBody>
      </p:sp>
      <p:sp>
        <p:nvSpPr>
          <p:cNvPr id="3" name="Content Placeholder 2">
            <a:extLst>
              <a:ext uri="{FF2B5EF4-FFF2-40B4-BE49-F238E27FC236}">
                <a16:creationId xmlns:a16="http://schemas.microsoft.com/office/drawing/2014/main" id="{F097F1B2-0B04-F566-4BD8-21E4057A1787}"/>
              </a:ext>
            </a:extLst>
          </p:cNvPr>
          <p:cNvSpPr>
            <a:spLocks noGrp="1"/>
          </p:cNvSpPr>
          <p:nvPr>
            <p:ph idx="1"/>
          </p:nvPr>
        </p:nvSpPr>
        <p:spPr>
          <a:xfrm>
            <a:off x="1065971" y="2825208"/>
            <a:ext cx="7630767" cy="599208"/>
          </a:xfrm>
        </p:spPr>
        <p:txBody>
          <a:bodyPr vert="horz" lIns="91440" tIns="45720" rIns="91440" bIns="45720" rtlCol="0" anchor="t">
            <a:noAutofit/>
          </a:bodyPr>
          <a:lstStyle/>
          <a:p>
            <a:pPr marL="0" indent="0">
              <a:buNone/>
            </a:pPr>
            <a:r>
              <a:rPr lang="fr-FR" dirty="0">
                <a:latin typeface="TW Cen MT"/>
                <a:ea typeface="+mn-lt"/>
                <a:cs typeface="+mn-lt"/>
              </a:rPr>
              <a:t>Comme vous venez de le voir dans l’étude de cas précédente, les violences ne sont pas des faits isolés. Elles ont des impacts à 3 niveaux :</a:t>
            </a:r>
          </a:p>
          <a:p>
            <a:pPr marL="0" indent="0">
              <a:buNone/>
            </a:pPr>
            <a:endParaRPr lang="fr-FR" dirty="0">
              <a:latin typeface="TW Cen MT"/>
              <a:ea typeface="+mn-lt"/>
              <a:cs typeface="+mn-lt"/>
            </a:endParaRPr>
          </a:p>
          <a:p>
            <a:pPr marL="0" indent="0">
              <a:buNone/>
            </a:pPr>
            <a:endParaRPr lang="fr-FR" dirty="0">
              <a:latin typeface="TW Cen MT"/>
              <a:ea typeface="+mn-lt"/>
              <a:cs typeface="+mn-lt"/>
            </a:endParaRPr>
          </a:p>
        </p:txBody>
      </p:sp>
      <p:pic>
        <p:nvPicPr>
          <p:cNvPr id="10" name="Graphique 9" descr="Enfants contour">
            <a:extLst>
              <a:ext uri="{FF2B5EF4-FFF2-40B4-BE49-F238E27FC236}">
                <a16:creationId xmlns:a16="http://schemas.microsoft.com/office/drawing/2014/main" id="{56E5380F-C5D7-9B6F-8F88-394662EE11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22192" y="3850614"/>
            <a:ext cx="1377393" cy="1377393"/>
          </a:xfrm>
          <a:prstGeom prst="rect">
            <a:avLst/>
          </a:prstGeom>
        </p:spPr>
      </p:pic>
      <p:pic>
        <p:nvPicPr>
          <p:cNvPr id="12" name="Graphique 11" descr="Badge d'employé contour">
            <a:extLst>
              <a:ext uri="{FF2B5EF4-FFF2-40B4-BE49-F238E27FC236}">
                <a16:creationId xmlns:a16="http://schemas.microsoft.com/office/drawing/2014/main" id="{6460678A-13D1-7B0B-2397-FC8351ED2C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35669" y="3850614"/>
            <a:ext cx="1221942" cy="1221942"/>
          </a:xfrm>
          <a:prstGeom prst="rect">
            <a:avLst/>
          </a:prstGeom>
        </p:spPr>
      </p:pic>
      <p:pic>
        <p:nvPicPr>
          <p:cNvPr id="14" name="Graphique 13" descr="Travail à domicile contour">
            <a:extLst>
              <a:ext uri="{FF2B5EF4-FFF2-40B4-BE49-F238E27FC236}">
                <a16:creationId xmlns:a16="http://schemas.microsoft.com/office/drawing/2014/main" id="{32240994-F46A-F959-6365-C347FC2C56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64166" y="3695163"/>
            <a:ext cx="1377393" cy="1377393"/>
          </a:xfrm>
          <a:prstGeom prst="rect">
            <a:avLst/>
          </a:prstGeom>
        </p:spPr>
      </p:pic>
      <p:sp>
        <p:nvSpPr>
          <p:cNvPr id="15" name="Content Placeholder 2">
            <a:extLst>
              <a:ext uri="{FF2B5EF4-FFF2-40B4-BE49-F238E27FC236}">
                <a16:creationId xmlns:a16="http://schemas.microsoft.com/office/drawing/2014/main" id="{6B2D7973-8ED7-A708-A7B5-19281BB9678D}"/>
              </a:ext>
            </a:extLst>
          </p:cNvPr>
          <p:cNvSpPr txBox="1">
            <a:spLocks/>
          </p:cNvSpPr>
          <p:nvPr/>
        </p:nvSpPr>
        <p:spPr>
          <a:xfrm>
            <a:off x="6264166" y="5017716"/>
            <a:ext cx="1694553" cy="599208"/>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4546A"/>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fr-FR" b="1" dirty="0">
                <a:latin typeface="TW Cen MT"/>
                <a:ea typeface="+mn-lt"/>
                <a:cs typeface="+mn-lt"/>
              </a:rPr>
              <a:t>La structure</a:t>
            </a:r>
          </a:p>
        </p:txBody>
      </p:sp>
      <p:sp>
        <p:nvSpPr>
          <p:cNvPr id="16" name="Content Placeholder 2">
            <a:extLst>
              <a:ext uri="{FF2B5EF4-FFF2-40B4-BE49-F238E27FC236}">
                <a16:creationId xmlns:a16="http://schemas.microsoft.com/office/drawing/2014/main" id="{39C9B16D-DED9-6843-93A1-6FBA4EA903C4}"/>
              </a:ext>
            </a:extLst>
          </p:cNvPr>
          <p:cNvSpPr txBox="1">
            <a:spLocks/>
          </p:cNvSpPr>
          <p:nvPr/>
        </p:nvSpPr>
        <p:spPr>
          <a:xfrm>
            <a:off x="3903663" y="5018448"/>
            <a:ext cx="1614450" cy="1036276"/>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4546A"/>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fr-FR" b="1" dirty="0">
                <a:latin typeface="TW Cen MT"/>
                <a:ea typeface="+mn-lt"/>
                <a:cs typeface="+mn-lt"/>
              </a:rPr>
              <a:t>Les membres de l’équipe</a:t>
            </a:r>
          </a:p>
        </p:txBody>
      </p:sp>
      <p:sp>
        <p:nvSpPr>
          <p:cNvPr id="17" name="Content Placeholder 2">
            <a:extLst>
              <a:ext uri="{FF2B5EF4-FFF2-40B4-BE49-F238E27FC236}">
                <a16:creationId xmlns:a16="http://schemas.microsoft.com/office/drawing/2014/main" id="{341254FA-D634-E1A1-480C-B9714AC5E2BD}"/>
              </a:ext>
            </a:extLst>
          </p:cNvPr>
          <p:cNvSpPr txBox="1">
            <a:spLocks/>
          </p:cNvSpPr>
          <p:nvPr/>
        </p:nvSpPr>
        <p:spPr>
          <a:xfrm>
            <a:off x="1659834" y="5017716"/>
            <a:ext cx="1773611" cy="599208"/>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4546A"/>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fr-FR" b="1" dirty="0">
                <a:latin typeface="TW Cen MT"/>
                <a:ea typeface="+mn-lt"/>
                <a:cs typeface="+mn-lt"/>
              </a:rPr>
              <a:t>La personne ciblée</a:t>
            </a:r>
          </a:p>
        </p:txBody>
      </p:sp>
    </p:spTree>
    <p:extLst>
      <p:ext uri="{BB962C8B-B14F-4D97-AF65-F5344CB8AC3E}">
        <p14:creationId xmlns:p14="http://schemas.microsoft.com/office/powerpoint/2010/main" val="3508291227"/>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space réservé du contenu 8">
            <a:extLst>
              <a:ext uri="{FF2B5EF4-FFF2-40B4-BE49-F238E27FC236}">
                <a16:creationId xmlns:a16="http://schemas.microsoft.com/office/drawing/2014/main" id="{A1885E2D-A529-A38F-25AA-005B33DC8484}"/>
              </a:ext>
            </a:extLst>
          </p:cNvPr>
          <p:cNvSpPr txBox="1">
            <a:spLocks/>
          </p:cNvSpPr>
          <p:nvPr/>
        </p:nvSpPr>
        <p:spPr>
          <a:xfrm>
            <a:off x="1065971" y="2245271"/>
            <a:ext cx="7630767" cy="403466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4546A"/>
                </a:solidFill>
                <a:latin typeface="Tw Cen MT" panose="020B06020201040206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900" kern="1200">
                <a:solidFill>
                  <a:srgbClr val="44546A"/>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454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2400" b="1" dirty="0">
                <a:latin typeface="TW Cen MT"/>
                <a:ea typeface="+mn-lt"/>
                <a:cs typeface="+mn-lt"/>
              </a:rPr>
              <a:t>		Les conséquences pour la personne ciblée</a:t>
            </a:r>
          </a:p>
          <a:p>
            <a:pPr marL="0" indent="0">
              <a:buNone/>
            </a:pPr>
            <a:br>
              <a:rPr lang="fr-FR" sz="2000" b="1" dirty="0">
                <a:latin typeface="TW Cen MT"/>
                <a:ea typeface="+mn-lt"/>
                <a:cs typeface="+mn-lt"/>
              </a:rPr>
            </a:br>
            <a:r>
              <a:rPr lang="fr-FR" sz="2000" b="1" dirty="0">
                <a:latin typeface="TW Cen MT"/>
                <a:ea typeface="+mn-lt"/>
                <a:cs typeface="+mn-lt"/>
              </a:rPr>
              <a:t>En termes de santé psychique :</a:t>
            </a:r>
            <a:r>
              <a:rPr lang="fr-FR" sz="2000" dirty="0">
                <a:latin typeface="TW Cen MT"/>
                <a:ea typeface="+mn-lt"/>
                <a:cs typeface="+mn-lt"/>
              </a:rPr>
              <a:t> les violences peuvent entraîner toutes sortes d’impacts sur l’état mental de la personne comme la perte d’estime de soi, la honte, un mal être, la peur, l’anxiété jusqu’à la dépression nerveuse. Cet état peut aussi avoir des effets sur son comportement, comme le fait de s’isoler, de se montrer irritable ou de se mettre à pleurer inopinément. Les troubles psychiques peuvent aussi avoir des conséquences somatiques (c’est à dire qui se répercute sur le corps) telles que : des troubles gastro-intestinaux, des troubles musculaires et articulaires, de l’hypertension. </a:t>
            </a:r>
            <a:endParaRPr lang="fr-FR" dirty="0"/>
          </a:p>
          <a:p>
            <a:pPr marL="0" indent="0">
              <a:buNone/>
            </a:pPr>
            <a:br>
              <a:rPr lang="fr-FR" b="1" dirty="0">
                <a:latin typeface="TW Cen MT"/>
                <a:ea typeface="+mn-lt"/>
                <a:cs typeface="+mn-lt"/>
              </a:rPr>
            </a:br>
            <a:endParaRPr lang="fr-FR" dirty="0"/>
          </a:p>
        </p:txBody>
      </p:sp>
      <p:pic>
        <p:nvPicPr>
          <p:cNvPr id="12" name="Graphique 11" descr="Badge d'employé contour">
            <a:extLst>
              <a:ext uri="{FF2B5EF4-FFF2-40B4-BE49-F238E27FC236}">
                <a16:creationId xmlns:a16="http://schemas.microsoft.com/office/drawing/2014/main" id="{DCF8DC1C-B46C-796F-918B-502B6C1476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8863" y="1589959"/>
            <a:ext cx="1221942" cy="1221942"/>
          </a:xfrm>
          <a:prstGeom prst="rect">
            <a:avLst/>
          </a:prstGeom>
        </p:spPr>
      </p:pic>
    </p:spTree>
    <p:extLst>
      <p:ext uri="{BB962C8B-B14F-4D97-AF65-F5344CB8AC3E}">
        <p14:creationId xmlns:p14="http://schemas.microsoft.com/office/powerpoint/2010/main" val="59187547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2B99A"/>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AF7891-0A82-B345-74CB-33AE9871558A}"/>
              </a:ext>
            </a:extLst>
          </p:cNvPr>
          <p:cNvSpPr>
            <a:spLocks noGrp="1"/>
          </p:cNvSpPr>
          <p:nvPr>
            <p:ph idx="1"/>
          </p:nvPr>
        </p:nvSpPr>
        <p:spPr>
          <a:xfrm>
            <a:off x="1513233" y="1039018"/>
            <a:ext cx="7951781" cy="4400149"/>
          </a:xfrm>
        </p:spPr>
        <p:txBody>
          <a:bodyPr vert="horz" lIns="91440" tIns="45720" rIns="91440" bIns="45720" rtlCol="0" anchor="ctr">
            <a:normAutofit/>
          </a:bodyPr>
          <a:lstStyle/>
          <a:p>
            <a:pPr algn="l" rtl="0" fontAlgn="base"/>
            <a:r>
              <a:rPr lang="fr-FR" sz="2000" b="1" i="0" u="none" strike="noStrike" dirty="0">
                <a:effectLst/>
                <a:latin typeface="Tw Cen MT" panose="020B0602020104020603" pitchFamily="34" charset="77"/>
              </a:rPr>
              <a:t>EAS : </a:t>
            </a:r>
            <a:r>
              <a:rPr lang="fr-FR" sz="2000" b="0" i="0" u="none" strike="noStrike" dirty="0">
                <a:effectLst/>
                <a:latin typeface="Tw Cen MT" panose="020B0602020104020603" pitchFamily="34" charset="77"/>
              </a:rPr>
              <a:t>Exploitation et Abus Sexuel​s</a:t>
            </a:r>
          </a:p>
          <a:p>
            <a:pPr fontAlgn="base"/>
            <a:r>
              <a:rPr lang="fr-FR" sz="2000" b="1" dirty="0">
                <a:latin typeface="Tw Cen MT" panose="020B0602020104020603" pitchFamily="34" charset="77"/>
              </a:rPr>
              <a:t>MAE</a:t>
            </a:r>
            <a:r>
              <a:rPr lang="fr-FR" sz="2000" dirty="0">
                <a:latin typeface="Tw Cen MT" panose="020B0602020104020603" pitchFamily="34" charset="77"/>
              </a:rPr>
              <a:t> : Ministère des Affaires étrangères et européennes</a:t>
            </a:r>
          </a:p>
          <a:p>
            <a:pPr fontAlgn="base"/>
            <a:r>
              <a:rPr lang="fr-FR" sz="2000" b="1" dirty="0">
                <a:latin typeface="Tw Cen MT" panose="020B0602020104020603" pitchFamily="34" charset="77"/>
              </a:rPr>
              <a:t>ONGD : </a:t>
            </a:r>
            <a:r>
              <a:rPr lang="fr-FR" sz="2000" dirty="0">
                <a:latin typeface="Tw Cen MT" panose="020B0602020104020603" pitchFamily="34" charset="77"/>
              </a:rPr>
              <a:t>Organisation Non Gouvernementale de Développement</a:t>
            </a:r>
            <a:r>
              <a:rPr lang="en-US" sz="2000" dirty="0">
                <a:latin typeface="Tw Cen MT" panose="020B0602020104020603" pitchFamily="34" charset="77"/>
              </a:rPr>
              <a:t>​</a:t>
            </a:r>
          </a:p>
          <a:p>
            <a:pPr fontAlgn="base"/>
            <a:r>
              <a:rPr lang="fr-FR" sz="2000" b="1" dirty="0">
                <a:latin typeface="Tw Cen MT" panose="020B0602020104020603" pitchFamily="34" charset="77"/>
              </a:rPr>
              <a:t>OIT</a:t>
            </a:r>
            <a:r>
              <a:rPr lang="fr-FR" sz="2000" dirty="0">
                <a:latin typeface="Tw Cen MT" panose="020B0602020104020603" pitchFamily="34" charset="77"/>
              </a:rPr>
              <a:t> : Organisation internationale du Travail </a:t>
            </a:r>
          </a:p>
          <a:p>
            <a:pPr algn="l" rtl="0" fontAlgn="base"/>
            <a:r>
              <a:rPr lang="fr-FR" sz="2000" b="1" i="0" u="none" strike="noStrike" dirty="0">
                <a:effectLst/>
                <a:latin typeface="Tw Cen MT" panose="020B0602020104020603" pitchFamily="34" charset="77"/>
              </a:rPr>
              <a:t>PSEA</a:t>
            </a:r>
            <a:r>
              <a:rPr lang="fr-FR" sz="2000" b="0" i="0" u="none" strike="noStrike" dirty="0">
                <a:effectLst/>
                <a:latin typeface="Tw Cen MT" panose="020B0602020104020603" pitchFamily="34" charset="77"/>
              </a:rPr>
              <a:t> : </a:t>
            </a:r>
            <a:r>
              <a:rPr lang="fr-LU" sz="2000" dirty="0">
                <a:latin typeface="Tw Cen MT" panose="020B0602020104020603" pitchFamily="34" charset="77"/>
              </a:rPr>
              <a:t>Protection from Sexual Exploitation and Abuse</a:t>
            </a:r>
            <a:endParaRPr lang="fr-FR" sz="2000" dirty="0">
              <a:latin typeface="Tw Cen MT" panose="020B0602020104020603" pitchFamily="34" charset="77"/>
            </a:endParaRPr>
          </a:p>
          <a:p>
            <a:pPr fontAlgn="base"/>
            <a:r>
              <a:rPr lang="fr-FR" sz="2000" b="1" dirty="0">
                <a:latin typeface="Tw Cen MT" panose="020B0602020104020603" pitchFamily="34" charset="77"/>
              </a:rPr>
              <a:t>RH : </a:t>
            </a:r>
            <a:r>
              <a:rPr lang="fr-FR" sz="2000" dirty="0">
                <a:latin typeface="Tw Cen MT" panose="020B0602020104020603" pitchFamily="34" charset="77"/>
              </a:rPr>
              <a:t>Ressources Humaines</a:t>
            </a:r>
            <a:r>
              <a:rPr lang="en-US" sz="2000" dirty="0">
                <a:latin typeface="Tw Cen MT" panose="020B0602020104020603" pitchFamily="34" charset="77"/>
              </a:rPr>
              <a:t>​</a:t>
            </a:r>
          </a:p>
          <a:p>
            <a:pPr fontAlgn="base"/>
            <a:r>
              <a:rPr lang="fr-FR" sz="2000" b="1" dirty="0">
                <a:latin typeface="Tw Cen MT" panose="020B0602020104020603" pitchFamily="34" charset="77"/>
              </a:rPr>
              <a:t>SEAH</a:t>
            </a:r>
            <a:r>
              <a:rPr lang="fr-FR" sz="2000" dirty="0">
                <a:latin typeface="Tw Cen MT" panose="020B0602020104020603" pitchFamily="34" charset="77"/>
              </a:rPr>
              <a:t> : </a:t>
            </a:r>
            <a:r>
              <a:rPr lang="fr-LU" sz="2000" dirty="0">
                <a:latin typeface="Tw Cen MT" panose="020B0602020104020603" pitchFamily="34" charset="77"/>
              </a:rPr>
              <a:t>Sexual Exploitation, Abuse and Harassment </a:t>
            </a:r>
            <a:endParaRPr lang="fr-FR" sz="2000" b="0" i="0" u="none" strike="noStrike" dirty="0">
              <a:effectLst/>
              <a:latin typeface="Tw Cen MT" panose="020B0602020104020603" pitchFamily="34" charset="77"/>
            </a:endParaRPr>
          </a:p>
          <a:p>
            <a:pPr algn="l" rtl="0" fontAlgn="base"/>
            <a:r>
              <a:rPr lang="fr-FR" sz="2000" b="1" i="0" u="none" strike="noStrike" dirty="0">
                <a:effectLst/>
                <a:latin typeface="Tw Cen MT" panose="020B0602020104020603" pitchFamily="34" charset="77"/>
              </a:rPr>
              <a:t>VSS : </a:t>
            </a:r>
            <a:r>
              <a:rPr lang="fr-FR" sz="2000" b="0" i="0" u="none" strike="noStrike" dirty="0">
                <a:effectLst/>
                <a:latin typeface="Tw Cen MT" panose="020B0602020104020603" pitchFamily="34" charset="77"/>
              </a:rPr>
              <a:t>Violences Sexistes et Sexuelles</a:t>
            </a:r>
          </a:p>
          <a:p>
            <a:pPr marL="0" indent="0" algn="l" rtl="0" fontAlgn="base">
              <a:buNone/>
            </a:pPr>
            <a:endParaRPr lang="en-US" sz="2000" b="0" i="0" u="none" strike="noStrike" dirty="0">
              <a:effectLst/>
              <a:latin typeface="Tw Cen MT" panose="020B0602020104020603" pitchFamily="34" charset="77"/>
            </a:endParaRPr>
          </a:p>
        </p:txBody>
      </p:sp>
      <p:sp>
        <p:nvSpPr>
          <p:cNvPr id="6" name="Title 1">
            <a:extLst>
              <a:ext uri="{FF2B5EF4-FFF2-40B4-BE49-F238E27FC236}">
                <a16:creationId xmlns:a16="http://schemas.microsoft.com/office/drawing/2014/main" id="{26EB5D4D-9EF7-5CEC-EB5F-23EA487E7E7F}"/>
              </a:ext>
            </a:extLst>
          </p:cNvPr>
          <p:cNvSpPr txBox="1">
            <a:spLocks/>
          </p:cNvSpPr>
          <p:nvPr/>
        </p:nvSpPr>
        <p:spPr>
          <a:xfrm>
            <a:off x="1513233" y="681037"/>
            <a:ext cx="7630767" cy="1325563"/>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r>
              <a:rPr lang="fr-FR" sz="3200" dirty="0">
                <a:solidFill>
                  <a:schemeClr val="tx2"/>
                </a:solidFill>
                <a:latin typeface="Tw Cen MT"/>
                <a:cs typeface="Arial"/>
              </a:rPr>
              <a:t>Liste des acronymes</a:t>
            </a:r>
            <a:endParaRPr lang="en-US" sz="3200" dirty="0">
              <a:solidFill>
                <a:schemeClr val="tx2"/>
              </a:solidFill>
              <a:latin typeface="Tw Cen MT"/>
              <a:cs typeface="Arial"/>
            </a:endParaRPr>
          </a:p>
        </p:txBody>
      </p:sp>
    </p:spTree>
    <p:extLst>
      <p:ext uri="{BB962C8B-B14F-4D97-AF65-F5344CB8AC3E}">
        <p14:creationId xmlns:p14="http://schemas.microsoft.com/office/powerpoint/2010/main" val="4111435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97F1B2-0B04-F566-4BD8-21E4057A1787}"/>
              </a:ext>
            </a:extLst>
          </p:cNvPr>
          <p:cNvSpPr>
            <a:spLocks noGrp="1"/>
          </p:cNvSpPr>
          <p:nvPr>
            <p:ph idx="1"/>
          </p:nvPr>
        </p:nvSpPr>
        <p:spPr>
          <a:xfrm>
            <a:off x="1065971" y="3453135"/>
            <a:ext cx="7630767" cy="4351338"/>
          </a:xfrm>
        </p:spPr>
        <p:txBody>
          <a:bodyPr vert="horz" lIns="91440" tIns="45720" rIns="91440" bIns="45720" rtlCol="0" anchor="t">
            <a:noAutofit/>
          </a:bodyPr>
          <a:lstStyle/>
          <a:p>
            <a:pPr marL="0" indent="0">
              <a:buNone/>
            </a:pPr>
            <a:r>
              <a:rPr lang="fr-FR" b="1" dirty="0">
                <a:latin typeface="TW Cen MT"/>
                <a:ea typeface="+mn-lt"/>
                <a:cs typeface="+mn-lt"/>
              </a:rPr>
              <a:t>En termes d'impact sur le travail :</a:t>
            </a:r>
            <a:r>
              <a:rPr lang="fr-FR" dirty="0">
                <a:latin typeface="TW Cen MT"/>
                <a:ea typeface="+mn-lt"/>
                <a:cs typeface="+mn-lt"/>
              </a:rPr>
              <a:t> subir des violences dans le cadre de son activité professionnelle va naturellement avoir un impact sur le travail. La personne peut ainsi mettre en place des stratégies d’évitement pouvant se manifester par un changement d'horaires, des retards, des absences répétées ou encore des arrêts de travail. Il peut également y avoir des effets sur la qualité du travail avec une baisse de la concentration et même des refus de certaines missions ou tâches. </a:t>
            </a:r>
            <a:endParaRPr lang="fr-FR" dirty="0">
              <a:latin typeface="TW Cen MT"/>
              <a:cs typeface="Calibri"/>
            </a:endParaRPr>
          </a:p>
        </p:txBody>
      </p:sp>
      <p:sp>
        <p:nvSpPr>
          <p:cNvPr id="10" name="ZoneTexte 9">
            <a:extLst>
              <a:ext uri="{FF2B5EF4-FFF2-40B4-BE49-F238E27FC236}">
                <a16:creationId xmlns:a16="http://schemas.microsoft.com/office/drawing/2014/main" id="{E6F428A0-4E37-EE2F-F2FA-7B70723F8D5B}"/>
              </a:ext>
            </a:extLst>
          </p:cNvPr>
          <p:cNvSpPr txBox="1"/>
          <p:nvPr/>
        </p:nvSpPr>
        <p:spPr>
          <a:xfrm>
            <a:off x="2785242" y="1797784"/>
            <a:ext cx="4908332" cy="1631216"/>
          </a:xfrm>
          <a:prstGeom prst="rect">
            <a:avLst/>
          </a:prstGeom>
          <a:noFill/>
        </p:spPr>
        <p:txBody>
          <a:bodyPr wrap="square" rtlCol="0">
            <a:spAutoFit/>
          </a:bodyPr>
          <a:lstStyle/>
          <a:p>
            <a:r>
              <a:rPr lang="fr-FR" sz="2000" b="1" dirty="0">
                <a:solidFill>
                  <a:srgbClr val="44546A"/>
                </a:solidFill>
                <a:latin typeface="TW Cen MT"/>
                <a:ea typeface="+mn-lt"/>
                <a:cs typeface="+mn-lt"/>
              </a:rPr>
              <a:t>En termes de santé physique : </a:t>
            </a:r>
            <a:r>
              <a:rPr lang="fr-FR" sz="2000" dirty="0">
                <a:solidFill>
                  <a:srgbClr val="44546A"/>
                </a:solidFill>
                <a:latin typeface="TW Cen MT"/>
                <a:ea typeface="+mn-lt"/>
                <a:cs typeface="+mn-lt"/>
              </a:rPr>
              <a:t>la personne peut avoir l’air fatigué. On peut noter un changement d’apparence physique, elle peut avoir beaucoup grossi ou maigri par exemple. </a:t>
            </a:r>
          </a:p>
          <a:p>
            <a:endParaRPr lang="fr-FR" sz="2000" dirty="0">
              <a:solidFill>
                <a:srgbClr val="44546A"/>
              </a:solidFill>
            </a:endParaRPr>
          </a:p>
        </p:txBody>
      </p:sp>
      <p:pic>
        <p:nvPicPr>
          <p:cNvPr id="2" name="Graphique 1" descr="Badge d'employé contour">
            <a:extLst>
              <a:ext uri="{FF2B5EF4-FFF2-40B4-BE49-F238E27FC236}">
                <a16:creationId xmlns:a16="http://schemas.microsoft.com/office/drawing/2014/main" id="{57BE4030-5D2F-FA98-0C18-373B558998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8863" y="1589959"/>
            <a:ext cx="1221942" cy="1221942"/>
          </a:xfrm>
          <a:prstGeom prst="rect">
            <a:avLst/>
          </a:prstGeom>
        </p:spPr>
      </p:pic>
    </p:spTree>
    <p:extLst>
      <p:ext uri="{BB962C8B-B14F-4D97-AF65-F5344CB8AC3E}">
        <p14:creationId xmlns:p14="http://schemas.microsoft.com/office/powerpoint/2010/main" val="692352197"/>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97F1B2-0B04-F566-4BD8-21E4057A1787}"/>
              </a:ext>
            </a:extLst>
          </p:cNvPr>
          <p:cNvSpPr>
            <a:spLocks noGrp="1"/>
          </p:cNvSpPr>
          <p:nvPr>
            <p:ph idx="1"/>
          </p:nvPr>
        </p:nvSpPr>
        <p:spPr>
          <a:xfrm>
            <a:off x="1065970" y="2410641"/>
            <a:ext cx="7630767" cy="3475152"/>
          </a:xfrm>
        </p:spPr>
        <p:txBody>
          <a:bodyPr vert="horz" lIns="91440" tIns="45720" rIns="91440" bIns="45720" rtlCol="0" anchor="t">
            <a:noAutofit/>
          </a:bodyPr>
          <a:lstStyle/>
          <a:p>
            <a:pPr marL="0" indent="0">
              <a:buNone/>
            </a:pPr>
            <a:r>
              <a:rPr lang="fr-FR" sz="2400" b="1" dirty="0">
                <a:ea typeface="+mn-lt"/>
                <a:cs typeface="+mn-lt"/>
              </a:rPr>
              <a:t>		Les conséquences pour les membres de l'équipe</a:t>
            </a:r>
          </a:p>
          <a:p>
            <a:pPr marL="0" indent="0">
              <a:buNone/>
            </a:pPr>
            <a:endParaRPr lang="fr-FR" b="1" dirty="0">
              <a:ea typeface="+mn-lt"/>
              <a:cs typeface="+mn-lt"/>
            </a:endParaRPr>
          </a:p>
          <a:p>
            <a:pPr marL="0" indent="0">
              <a:buNone/>
            </a:pPr>
            <a:r>
              <a:rPr lang="fr-FR" b="1" dirty="0">
                <a:ea typeface="+mn-lt"/>
                <a:cs typeface="+mn-lt"/>
              </a:rPr>
              <a:t>Au niveau de l’ambiance et des relations entre collègues : </a:t>
            </a:r>
            <a:r>
              <a:rPr lang="fr-FR" dirty="0">
                <a:ea typeface="+mn-lt"/>
                <a:cs typeface="+mn-lt"/>
              </a:rPr>
              <a:t>soit en raison de la prise de parti pour la personne victime ou pour la personne mise en cause, ou encore en raison du défaut de prise de décision, il peut y avoir une perte de confiance envers des membres voir de l’ensemble de l’équipe. </a:t>
            </a:r>
          </a:p>
          <a:p>
            <a:pPr marL="0" indent="0">
              <a:buNone/>
            </a:pPr>
            <a:r>
              <a:rPr lang="fr-FR" dirty="0">
                <a:ea typeface="+mn-lt"/>
                <a:cs typeface="+mn-lt"/>
              </a:rPr>
              <a:t>Des tensions entre collègues, voire même des divisions, peuvent apparaître. Un sentiment de peur et/ou d’insécurité peut également se créer.</a:t>
            </a:r>
            <a:endParaRPr lang="fr-FR" dirty="0"/>
          </a:p>
        </p:txBody>
      </p:sp>
      <p:pic>
        <p:nvPicPr>
          <p:cNvPr id="5" name="Graphique 4" descr="Enfants contour">
            <a:extLst>
              <a:ext uri="{FF2B5EF4-FFF2-40B4-BE49-F238E27FC236}">
                <a16:creationId xmlns:a16="http://schemas.microsoft.com/office/drawing/2014/main" id="{37C34103-A4B5-EF11-B84E-70C1ED54DD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824" y="1797784"/>
            <a:ext cx="1377393" cy="1377393"/>
          </a:xfrm>
          <a:prstGeom prst="rect">
            <a:avLst/>
          </a:prstGeom>
        </p:spPr>
      </p:pic>
    </p:spTree>
    <p:extLst>
      <p:ext uri="{BB962C8B-B14F-4D97-AF65-F5344CB8AC3E}">
        <p14:creationId xmlns:p14="http://schemas.microsoft.com/office/powerpoint/2010/main" val="308919290"/>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97F1B2-0B04-F566-4BD8-21E4057A1787}"/>
              </a:ext>
            </a:extLst>
          </p:cNvPr>
          <p:cNvSpPr>
            <a:spLocks noGrp="1"/>
          </p:cNvSpPr>
          <p:nvPr>
            <p:ph idx="1"/>
          </p:nvPr>
        </p:nvSpPr>
        <p:spPr>
          <a:xfrm>
            <a:off x="1065971" y="3270030"/>
            <a:ext cx="7630767" cy="4351338"/>
          </a:xfrm>
        </p:spPr>
        <p:txBody>
          <a:bodyPr vert="horz" lIns="91440" tIns="45720" rIns="91440" bIns="45720" rtlCol="0" anchor="t">
            <a:noAutofit/>
          </a:bodyPr>
          <a:lstStyle/>
          <a:p>
            <a:pPr marL="0" indent="0">
              <a:buNone/>
            </a:pPr>
            <a:r>
              <a:rPr lang="fr-FR" dirty="0">
                <a:latin typeface="TW Cen MT"/>
                <a:ea typeface="+mn-lt"/>
                <a:cs typeface="+mn-lt"/>
              </a:rPr>
              <a:t>Il peut aussi y avoir une augmentation de la charge de travail, ce qui peut ajouter des pressions supplémentaires et même amener à un épuisement pour certain·e·s membres de l’équipe. Peut alors s’ensuivre une baisse de productivité ou de la qualité du travail réalisé etc.</a:t>
            </a:r>
            <a:endParaRPr lang="fr-FR" dirty="0"/>
          </a:p>
        </p:txBody>
      </p:sp>
      <p:pic>
        <p:nvPicPr>
          <p:cNvPr id="2" name="Graphique 1" descr="Enfants contour">
            <a:extLst>
              <a:ext uri="{FF2B5EF4-FFF2-40B4-BE49-F238E27FC236}">
                <a16:creationId xmlns:a16="http://schemas.microsoft.com/office/drawing/2014/main" id="{76E86BA2-4954-B090-698A-3019ACCBCB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829" y="1797784"/>
            <a:ext cx="1377393" cy="1377393"/>
          </a:xfrm>
          <a:prstGeom prst="rect">
            <a:avLst/>
          </a:prstGeom>
        </p:spPr>
      </p:pic>
      <p:sp>
        <p:nvSpPr>
          <p:cNvPr id="5" name="ZoneTexte 4">
            <a:extLst>
              <a:ext uri="{FF2B5EF4-FFF2-40B4-BE49-F238E27FC236}">
                <a16:creationId xmlns:a16="http://schemas.microsoft.com/office/drawing/2014/main" id="{A7CF547A-816D-C31E-964B-6890E5240D9D}"/>
              </a:ext>
            </a:extLst>
          </p:cNvPr>
          <p:cNvSpPr txBox="1"/>
          <p:nvPr/>
        </p:nvSpPr>
        <p:spPr>
          <a:xfrm>
            <a:off x="2564524" y="1797784"/>
            <a:ext cx="6043449" cy="1631216"/>
          </a:xfrm>
          <a:prstGeom prst="rect">
            <a:avLst/>
          </a:prstGeom>
          <a:noFill/>
        </p:spPr>
        <p:txBody>
          <a:bodyPr wrap="square" rtlCol="0">
            <a:spAutoFit/>
          </a:bodyPr>
          <a:lstStyle/>
          <a:p>
            <a:r>
              <a:rPr lang="fr-FR" sz="2000" b="1" dirty="0">
                <a:solidFill>
                  <a:srgbClr val="44546A"/>
                </a:solidFill>
                <a:latin typeface="TW Cen MT"/>
                <a:ea typeface="+mn-lt"/>
                <a:cs typeface="+mn-lt"/>
              </a:rPr>
              <a:t>Au niveau des conditions de travail : </a:t>
            </a:r>
            <a:r>
              <a:rPr lang="fr-FR" sz="2000" dirty="0">
                <a:solidFill>
                  <a:srgbClr val="44546A"/>
                </a:solidFill>
                <a:latin typeface="TW Cen MT"/>
                <a:ea typeface="+mn-lt"/>
                <a:cs typeface="+mn-lt"/>
              </a:rPr>
              <a:t>le travail effectué risque également d’être impacté du fait d’absences répétées et/ou du stress causé par la situation de violence.</a:t>
            </a:r>
          </a:p>
          <a:p>
            <a:endParaRPr lang="fr-FR" sz="2000" dirty="0">
              <a:solidFill>
                <a:srgbClr val="44546A"/>
              </a:solidFill>
            </a:endParaRPr>
          </a:p>
        </p:txBody>
      </p:sp>
    </p:spTree>
    <p:extLst>
      <p:ext uri="{BB962C8B-B14F-4D97-AF65-F5344CB8AC3E}">
        <p14:creationId xmlns:p14="http://schemas.microsoft.com/office/powerpoint/2010/main" val="2664589688"/>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97F1B2-0B04-F566-4BD8-21E4057A1787}"/>
              </a:ext>
            </a:extLst>
          </p:cNvPr>
          <p:cNvSpPr>
            <a:spLocks noGrp="1"/>
          </p:cNvSpPr>
          <p:nvPr>
            <p:ph idx="1"/>
          </p:nvPr>
        </p:nvSpPr>
        <p:spPr>
          <a:xfrm>
            <a:off x="1065971" y="1661950"/>
            <a:ext cx="7630767" cy="4812421"/>
          </a:xfrm>
        </p:spPr>
        <p:txBody>
          <a:bodyPr vert="horz" lIns="91440" tIns="45720" rIns="91440" bIns="45720" rtlCol="0" anchor="t">
            <a:noAutofit/>
          </a:bodyPr>
          <a:lstStyle/>
          <a:p>
            <a:pPr marL="0" indent="0">
              <a:buNone/>
            </a:pPr>
            <a:r>
              <a:rPr lang="fr-FR" sz="2400" b="1" dirty="0">
                <a:ea typeface="+mn-lt"/>
                <a:cs typeface="+mn-lt"/>
              </a:rPr>
              <a:t>		Les conséquences pour l'ensemble </a:t>
            </a:r>
            <a:br>
              <a:rPr lang="fr-FR" sz="2400" b="1" dirty="0">
                <a:ea typeface="+mn-lt"/>
                <a:cs typeface="+mn-lt"/>
              </a:rPr>
            </a:br>
            <a:r>
              <a:rPr lang="fr-FR" sz="2400" b="1" dirty="0">
                <a:ea typeface="+mn-lt"/>
                <a:cs typeface="+mn-lt"/>
              </a:rPr>
              <a:t>		de la structure</a:t>
            </a:r>
          </a:p>
          <a:p>
            <a:pPr marL="0" indent="0">
              <a:buNone/>
            </a:pPr>
            <a:endParaRPr lang="fr-FR" b="1" dirty="0">
              <a:ea typeface="+mn-lt"/>
              <a:cs typeface="+mn-lt"/>
            </a:endParaRPr>
          </a:p>
          <a:p>
            <a:pPr marL="0" indent="0">
              <a:buNone/>
            </a:pPr>
            <a:r>
              <a:rPr lang="fr-FR" b="1" dirty="0">
                <a:ea typeface="+mn-lt"/>
                <a:cs typeface="+mn-lt"/>
              </a:rPr>
              <a:t>En interne : </a:t>
            </a:r>
            <a:r>
              <a:rPr lang="fr-FR" dirty="0">
                <a:ea typeface="+mn-lt"/>
                <a:cs typeface="+mn-lt"/>
              </a:rPr>
              <a:t>une perte de confiance des membres de l’organisation envers la structure peut s’installer et même s’intensifier en fonction de comment l’ONGD va gérer la situation. Des personnes peuvent décider de démissionner et il peut y avoir des licenciements. En tant qu’employeur, l’ONGD voit également sa responsabilité engagée (cf. section 4 du chapitre 1). Par ailleurs, dans certains cas, cela peut même déboucher sur une crise institutionnelle. </a:t>
            </a:r>
            <a:br>
              <a:rPr lang="fr-FR" dirty="0">
                <a:ea typeface="+mn-lt"/>
                <a:cs typeface="+mn-lt"/>
              </a:rPr>
            </a:br>
            <a:endParaRPr lang="fr-FR" dirty="0">
              <a:ea typeface="+mn-lt"/>
              <a:cs typeface="+mn-lt"/>
            </a:endParaRPr>
          </a:p>
          <a:p>
            <a:pPr marL="0" indent="0">
              <a:buNone/>
            </a:pPr>
            <a:r>
              <a:rPr lang="fr-FR" b="1" dirty="0">
                <a:ea typeface="+mn-lt"/>
                <a:cs typeface="+mn-lt"/>
              </a:rPr>
              <a:t>En externe : </a:t>
            </a:r>
            <a:r>
              <a:rPr lang="fr-FR" dirty="0">
                <a:ea typeface="+mn-lt"/>
                <a:cs typeface="+mn-lt"/>
              </a:rPr>
              <a:t>des faits de violences, et leur traitement ou non par l'ONGD, viennent entacher négativement la réputation et l’image de l’organisation. Cela risque d’entraîner des difficultés de recrutement et même une perte de partenariats de financements et/ou de l’agrément ministériel. </a:t>
            </a:r>
          </a:p>
        </p:txBody>
      </p:sp>
      <p:pic>
        <p:nvPicPr>
          <p:cNvPr id="7" name="Graphique 6" descr="Travail à domicile contour">
            <a:extLst>
              <a:ext uri="{FF2B5EF4-FFF2-40B4-BE49-F238E27FC236}">
                <a16:creationId xmlns:a16="http://schemas.microsoft.com/office/drawing/2014/main" id="{2EB4C8C7-D0F9-0BEA-A130-C6494C6FB2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3842" y="1088867"/>
            <a:ext cx="1377393" cy="1377393"/>
          </a:xfrm>
          <a:prstGeom prst="rect">
            <a:avLst/>
          </a:prstGeom>
        </p:spPr>
      </p:pic>
    </p:spTree>
    <p:extLst>
      <p:ext uri="{BB962C8B-B14F-4D97-AF65-F5344CB8AC3E}">
        <p14:creationId xmlns:p14="http://schemas.microsoft.com/office/powerpoint/2010/main" val="3111130635"/>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FD698A-6623-D633-FB34-F20AC4E21172}"/>
              </a:ext>
            </a:extLst>
          </p:cNvPr>
          <p:cNvSpPr>
            <a:spLocks noGrp="1"/>
          </p:cNvSpPr>
          <p:nvPr>
            <p:ph type="title"/>
          </p:nvPr>
        </p:nvSpPr>
        <p:spPr>
          <a:xfrm>
            <a:off x="1659834" y="1342981"/>
            <a:ext cx="7036904" cy="1325563"/>
          </a:xfrm>
        </p:spPr>
        <p:txBody>
          <a:bodyPr>
            <a:normAutofit/>
          </a:bodyPr>
          <a:lstStyle/>
          <a:p>
            <a:br>
              <a:rPr lang="fr-FR" sz="3200" b="1" cap="small" dirty="0">
                <a:solidFill>
                  <a:srgbClr val="44546A"/>
                </a:solidFill>
                <a:latin typeface="Tw Cen MT"/>
                <a:ea typeface="+mn-lt"/>
                <a:cs typeface="+mn-lt"/>
              </a:rPr>
            </a:br>
            <a:r>
              <a:rPr lang="fr-FR" sz="2700" cap="small" dirty="0">
                <a:solidFill>
                  <a:srgbClr val="44546A"/>
                </a:solidFill>
                <a:latin typeface="Tw Cen MT" panose="020B0602020104020603" pitchFamily="34" charset="0"/>
                <a:ea typeface="+mn-lt"/>
                <a:cs typeface="+mn-lt"/>
              </a:rPr>
              <a:t>Les Mécanismes </a:t>
            </a:r>
            <a:r>
              <a:rPr lang="fr-FR" sz="2700" b="1" cap="small" dirty="0">
                <a:solidFill>
                  <a:srgbClr val="44546A"/>
                </a:solidFill>
                <a:latin typeface="Tw Cen MT"/>
                <a:ea typeface="+mn-lt"/>
                <a:cs typeface="+mn-lt"/>
              </a:rPr>
              <a:t>De Violences</a:t>
            </a:r>
            <a:br>
              <a:rPr lang="fr-FR" dirty="0">
                <a:cs typeface="Calibri" panose="020F0502020204030204"/>
              </a:rPr>
            </a:br>
            <a:endParaRPr lang="fr-FR" dirty="0"/>
          </a:p>
        </p:txBody>
      </p:sp>
      <p:sp>
        <p:nvSpPr>
          <p:cNvPr id="3" name="Content Placeholder 2">
            <a:extLst>
              <a:ext uri="{FF2B5EF4-FFF2-40B4-BE49-F238E27FC236}">
                <a16:creationId xmlns:a16="http://schemas.microsoft.com/office/drawing/2014/main" id="{F097F1B2-0B04-F566-4BD8-21E4057A1787}"/>
              </a:ext>
            </a:extLst>
          </p:cNvPr>
          <p:cNvSpPr>
            <a:spLocks noGrp="1"/>
          </p:cNvSpPr>
          <p:nvPr>
            <p:ph idx="1"/>
          </p:nvPr>
        </p:nvSpPr>
        <p:spPr>
          <a:xfrm>
            <a:off x="1065971" y="2839106"/>
            <a:ext cx="7630767" cy="4351338"/>
          </a:xfrm>
        </p:spPr>
        <p:txBody>
          <a:bodyPr vert="horz" lIns="91440" tIns="45720" rIns="91440" bIns="45720" rtlCol="0" anchor="t">
            <a:noAutofit/>
          </a:bodyPr>
          <a:lstStyle/>
          <a:p>
            <a:pPr marL="0" indent="0">
              <a:buNone/>
            </a:pPr>
            <a:r>
              <a:rPr lang="fr-FR" dirty="0">
                <a:solidFill>
                  <a:schemeClr val="tx2"/>
                </a:solidFill>
                <a:ea typeface="+mn-lt"/>
                <a:cs typeface="+mn-lt"/>
              </a:rPr>
              <a:t>Au-delà des conséquences que vous venez de voir, un autre aspect d'une situation de violences qu'il est important de maîtriser est la question des mécanismes de violences. Ceux-ci forment un cycle qui est constitué de plusieurs étapes.</a:t>
            </a:r>
            <a:br>
              <a:rPr lang="fr-FR" dirty="0">
                <a:solidFill>
                  <a:schemeClr val="tx2"/>
                </a:solidFill>
                <a:ea typeface="+mn-lt"/>
                <a:cs typeface="+mn-lt"/>
              </a:rPr>
            </a:br>
            <a:endParaRPr lang="fr-FR" dirty="0">
              <a:solidFill>
                <a:schemeClr val="tx2"/>
              </a:solidFill>
              <a:cs typeface="Calibri" panose="020F0502020204030204"/>
            </a:endParaRPr>
          </a:p>
          <a:p>
            <a:pPr marL="0" indent="0">
              <a:lnSpc>
                <a:spcPct val="100000"/>
              </a:lnSpc>
              <a:buNone/>
            </a:pPr>
            <a:r>
              <a:rPr lang="fr-FR" dirty="0">
                <a:solidFill>
                  <a:schemeClr val="tx2"/>
                </a:solidFill>
                <a:ea typeface="+mn-lt"/>
                <a:cs typeface="+mn-lt"/>
              </a:rPr>
              <a:t>Dans l'étude de cas qui va suivre, nous vous proposons d'identifier ces étapes à travers la situation de L., racontée par elle-même.</a:t>
            </a:r>
            <a:endParaRPr lang="fr-FR" dirty="0">
              <a:solidFill>
                <a:schemeClr val="tx2"/>
              </a:solidFill>
              <a:cs typeface="Calibri"/>
            </a:endParaRPr>
          </a:p>
        </p:txBody>
      </p:sp>
    </p:spTree>
    <p:extLst>
      <p:ext uri="{BB962C8B-B14F-4D97-AF65-F5344CB8AC3E}">
        <p14:creationId xmlns:p14="http://schemas.microsoft.com/office/powerpoint/2010/main" val="4102022109"/>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Image 14" descr="Une image contenant Graphique, ver, art&#10;&#10;Description générée automatiquement">
            <a:extLst>
              <a:ext uri="{FF2B5EF4-FFF2-40B4-BE49-F238E27FC236}">
                <a16:creationId xmlns:a16="http://schemas.microsoft.com/office/drawing/2014/main" id="{0E538734-4D0F-14D9-380B-4DE7C6B5BB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65461">
            <a:off x="6458863" y="-670103"/>
            <a:ext cx="4877687" cy="3658265"/>
          </a:xfrm>
          <a:prstGeom prst="rect">
            <a:avLst/>
          </a:prstGeom>
        </p:spPr>
      </p:pic>
      <p:sp>
        <p:nvSpPr>
          <p:cNvPr id="2" name="Titre 1">
            <a:extLst>
              <a:ext uri="{FF2B5EF4-FFF2-40B4-BE49-F238E27FC236}">
                <a16:creationId xmlns:a16="http://schemas.microsoft.com/office/drawing/2014/main" id="{5EC67EDB-6852-B45F-D00C-DAAB9A318587}"/>
              </a:ext>
            </a:extLst>
          </p:cNvPr>
          <p:cNvSpPr>
            <a:spLocks noGrp="1"/>
          </p:cNvSpPr>
          <p:nvPr>
            <p:ph type="title"/>
          </p:nvPr>
        </p:nvSpPr>
        <p:spPr>
          <a:xfrm>
            <a:off x="1065971" y="1159029"/>
            <a:ext cx="7373836" cy="1325563"/>
          </a:xfrm>
        </p:spPr>
        <p:txBody>
          <a:bodyPr>
            <a:noAutofit/>
          </a:bodyPr>
          <a:lstStyle/>
          <a:p>
            <a:r>
              <a:rPr lang="fr-FR" sz="2900" b="1" dirty="0">
                <a:solidFill>
                  <a:schemeClr val="tx2"/>
                </a:solidFill>
                <a:latin typeface="Tw Cen MT"/>
                <a:ea typeface="+mj-ea"/>
                <a:cs typeface="Arial"/>
              </a:rPr>
              <a:t>3. Étude de cas – </a:t>
            </a:r>
            <a:r>
              <a:rPr lang="fr-FR" sz="2400" b="1" dirty="0">
                <a:solidFill>
                  <a:schemeClr val="tx2"/>
                </a:solidFill>
                <a:latin typeface="Tw Cen MT"/>
                <a:ea typeface="+mj-ea"/>
                <a:cs typeface="Arial"/>
              </a:rPr>
              <a:t>L'histoire de L. </a:t>
            </a:r>
            <a:br>
              <a:rPr lang="fr-FR" sz="2400" dirty="0">
                <a:solidFill>
                  <a:schemeClr val="tx2"/>
                </a:solidFill>
                <a:ea typeface="+mj-ea"/>
              </a:rPr>
            </a:br>
            <a:endParaRPr lang="fr-FR" sz="2400" dirty="0"/>
          </a:p>
        </p:txBody>
      </p:sp>
      <p:sp>
        <p:nvSpPr>
          <p:cNvPr id="3" name="Content Placeholder 2">
            <a:extLst>
              <a:ext uri="{FF2B5EF4-FFF2-40B4-BE49-F238E27FC236}">
                <a16:creationId xmlns:a16="http://schemas.microsoft.com/office/drawing/2014/main" id="{F097F1B2-0B04-F566-4BD8-21E4057A1787}"/>
              </a:ext>
            </a:extLst>
          </p:cNvPr>
          <p:cNvSpPr>
            <a:spLocks noGrp="1"/>
          </p:cNvSpPr>
          <p:nvPr>
            <p:ph idx="1"/>
          </p:nvPr>
        </p:nvSpPr>
        <p:spPr/>
        <p:txBody>
          <a:bodyPr vert="horz" lIns="91440" tIns="45720" rIns="91440" bIns="45720" rtlCol="0" anchor="t">
            <a:noAutofit/>
          </a:bodyPr>
          <a:lstStyle/>
          <a:p>
            <a:pPr marL="0" indent="0">
              <a:buNone/>
            </a:pPr>
            <a:r>
              <a:rPr lang="fr-FR" b="1" dirty="0">
                <a:ea typeface="+mn-lt"/>
                <a:cs typeface="+mn-lt"/>
              </a:rPr>
              <a:t>Semaine 1</a:t>
            </a:r>
          </a:p>
          <a:p>
            <a:pPr marL="0" indent="0">
              <a:buNone/>
            </a:pPr>
            <a:r>
              <a:rPr lang="fr-FR" dirty="0">
                <a:cs typeface="Calibri"/>
              </a:rPr>
              <a:t>« Quand je suis arrivée dans le service, H. a tout de suite été chaleureux avec moi et vraiment compréhensif sur ma situation de "nouvelle" dans ce pays et dans cette organisation. Tout de suite, il m’a prise sous son aile même s’il n’était pas mon encadrant. »</a:t>
            </a:r>
            <a:br>
              <a:rPr lang="fr-FR" dirty="0">
                <a:cs typeface="Calibri"/>
              </a:rPr>
            </a:br>
            <a:endParaRPr lang="fr-FR" dirty="0">
              <a:cs typeface="Calibri"/>
            </a:endParaRPr>
          </a:p>
          <a:p>
            <a:pPr marL="0" indent="0">
              <a:lnSpc>
                <a:spcPct val="100000"/>
              </a:lnSpc>
              <a:spcBef>
                <a:spcPts val="700"/>
              </a:spcBef>
              <a:buNone/>
            </a:pPr>
            <a:r>
              <a:rPr lang="fr-FR" b="1" dirty="0">
                <a:cs typeface="Calibri"/>
              </a:rPr>
              <a:t>Semaine 6</a:t>
            </a:r>
          </a:p>
          <a:p>
            <a:pPr marL="0" indent="0">
              <a:buNone/>
            </a:pPr>
            <a:r>
              <a:rPr lang="fr-FR" dirty="0">
                <a:cs typeface="Calibri"/>
              </a:rPr>
              <a:t>« Au fur et à mesure des mois, H. est devenu très personnel avec moi, il me faisait des remarques sur ma tenue. Ça me mettait un peu mal à l’aise mais je me disais que ce n’était pas méchant et qu’il voulait me complimenter. Il me disait qu’il fallait que je me méfie de mes collègues, qu’elles parlaient souvent dans notre dos et qu’elles étaient jalouses de notre relation un peu privilégiée. »</a:t>
            </a:r>
            <a:endParaRPr lang="fr-FR" dirty="0"/>
          </a:p>
          <a:p>
            <a:pPr marL="0" indent="0">
              <a:buNone/>
            </a:pPr>
            <a:endParaRPr lang="fr-FR" dirty="0">
              <a:cs typeface="Calibri"/>
            </a:endParaRPr>
          </a:p>
          <a:p>
            <a:pPr marL="0" indent="0">
              <a:buNone/>
            </a:pPr>
            <a:endParaRPr lang="fr-FR" dirty="0">
              <a:cs typeface="Calibri"/>
            </a:endParaRPr>
          </a:p>
        </p:txBody>
      </p:sp>
    </p:spTree>
    <p:extLst>
      <p:ext uri="{BB962C8B-B14F-4D97-AF65-F5344CB8AC3E}">
        <p14:creationId xmlns:p14="http://schemas.microsoft.com/office/powerpoint/2010/main" val="1620595168"/>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97F1B2-0B04-F566-4BD8-21E4057A1787}"/>
              </a:ext>
            </a:extLst>
          </p:cNvPr>
          <p:cNvSpPr>
            <a:spLocks noGrp="1"/>
          </p:cNvSpPr>
          <p:nvPr>
            <p:ph idx="1"/>
          </p:nvPr>
        </p:nvSpPr>
        <p:spPr>
          <a:xfrm>
            <a:off x="1065971" y="1703989"/>
            <a:ext cx="7630767" cy="4351338"/>
          </a:xfrm>
        </p:spPr>
        <p:txBody>
          <a:bodyPr vert="horz" lIns="91440" tIns="45720" rIns="91440" bIns="45720" rtlCol="0" anchor="t">
            <a:noAutofit/>
          </a:bodyPr>
          <a:lstStyle/>
          <a:p>
            <a:pPr marL="0" indent="0">
              <a:buNone/>
            </a:pPr>
            <a:r>
              <a:rPr lang="fr-FR" b="1" dirty="0">
                <a:latin typeface="TW Cen MT"/>
                <a:ea typeface="+mn-lt"/>
                <a:cs typeface="+mn-lt"/>
              </a:rPr>
              <a:t>Semaine 10</a:t>
            </a:r>
          </a:p>
          <a:p>
            <a:pPr marL="0" indent="0">
              <a:buNone/>
            </a:pPr>
            <a:r>
              <a:rPr lang="fr-FR" dirty="0">
                <a:latin typeface="TW Cen MT"/>
                <a:cs typeface="Calibri"/>
              </a:rPr>
              <a:t>« H. est ensuite devenu mon supérieur direct. Dès lors, il a commencé à me donner des retours très négatifs sur mon travail, en disant qu’il n’était « ni fait ni à faire ». Il disait aussi que je n’étais vraiment pas douée pour ce poste, que je ne servais à rien. J’étais vraiment déstabilisée et je faisais de plus en plus d’erreurs. Les remarques sur mon physique ne faisaient qu’augmenter. Je ne savais plus comment me comporter. »</a:t>
            </a:r>
            <a:br>
              <a:rPr lang="fr-FR" dirty="0">
                <a:latin typeface="TW Cen MT"/>
                <a:cs typeface="Calibri"/>
              </a:rPr>
            </a:br>
            <a:endParaRPr lang="fr-FR" dirty="0">
              <a:latin typeface="TW Cen MT"/>
              <a:cs typeface="Calibri"/>
            </a:endParaRPr>
          </a:p>
          <a:p>
            <a:pPr marL="0" indent="0">
              <a:buNone/>
            </a:pPr>
            <a:r>
              <a:rPr lang="fr-FR" b="1" dirty="0">
                <a:latin typeface="TW Cen MT"/>
                <a:cs typeface="Calibri"/>
              </a:rPr>
              <a:t>Semaine 12</a:t>
            </a:r>
          </a:p>
          <a:p>
            <a:pPr marL="0" indent="0">
              <a:buNone/>
            </a:pPr>
            <a:r>
              <a:rPr lang="fr-FR" dirty="0">
                <a:latin typeface="TW Cen MT"/>
                <a:cs typeface="Calibri"/>
              </a:rPr>
              <a:t>« Je vivais à l’époque une séparation et H. était au courant que c’était difficile pour moi. Parfois, quand il me faisait des remarques sur mon physique, il me disait que je devais bien aimer ça puisque je le tentais avec mes tenues. »</a:t>
            </a:r>
          </a:p>
        </p:txBody>
      </p:sp>
    </p:spTree>
    <p:extLst>
      <p:ext uri="{BB962C8B-B14F-4D97-AF65-F5344CB8AC3E}">
        <p14:creationId xmlns:p14="http://schemas.microsoft.com/office/powerpoint/2010/main" val="541246059"/>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97F1B2-0B04-F566-4BD8-21E4057A1787}"/>
              </a:ext>
            </a:extLst>
          </p:cNvPr>
          <p:cNvSpPr>
            <a:spLocks noGrp="1"/>
          </p:cNvSpPr>
          <p:nvPr>
            <p:ph idx="1"/>
          </p:nvPr>
        </p:nvSpPr>
        <p:spPr>
          <a:xfrm>
            <a:off x="1065971" y="1703991"/>
            <a:ext cx="7630767" cy="4351338"/>
          </a:xfrm>
        </p:spPr>
        <p:txBody>
          <a:bodyPr vert="horz" lIns="91440" tIns="45720" rIns="91440" bIns="45720" rtlCol="0" anchor="t">
            <a:noAutofit/>
          </a:bodyPr>
          <a:lstStyle/>
          <a:p>
            <a:pPr marL="0" indent="0">
              <a:buNone/>
            </a:pPr>
            <a:r>
              <a:rPr lang="fr-FR" b="1" dirty="0">
                <a:latin typeface="TW Cen MT"/>
                <a:ea typeface="+mn-lt"/>
                <a:cs typeface="+mn-lt"/>
              </a:rPr>
              <a:t>Semaine 14</a:t>
            </a:r>
          </a:p>
          <a:p>
            <a:pPr marL="0" indent="0">
              <a:buNone/>
            </a:pPr>
            <a:r>
              <a:rPr lang="fr-FR" dirty="0">
                <a:latin typeface="TW Cen MT"/>
                <a:cs typeface="Calibri"/>
              </a:rPr>
              <a:t>« Un matin, il m’a convoquée dans son bureau. Il m’a dit que si je n’étais pas "gentille" et que je parlais de ce qu’il se passait entre nous, ça aurait de lourdes conséquences sur moi. Comme il était mon manager et était très proche du directeur, j’ai senti que mon emploi était en jeu, or je ne pouvais pas me permettre de le perdre durant cette période de ma vie. Alors j’ai été encore plus discrète que ce que j’étais déjà. »</a:t>
            </a:r>
            <a:br>
              <a:rPr lang="fr-FR" dirty="0">
                <a:latin typeface="TW Cen MT"/>
                <a:cs typeface="Calibri"/>
              </a:rPr>
            </a:br>
            <a:endParaRPr lang="fr-FR" dirty="0">
              <a:latin typeface="TW Cen MT"/>
              <a:cs typeface="Calibri"/>
            </a:endParaRPr>
          </a:p>
          <a:p>
            <a:pPr marL="0" indent="0">
              <a:buNone/>
            </a:pPr>
            <a:r>
              <a:rPr lang="fr-FR" b="1" dirty="0">
                <a:latin typeface="TW Cen MT"/>
                <a:cs typeface="Calibri"/>
              </a:rPr>
              <a:t>Semaine 15</a:t>
            </a:r>
          </a:p>
          <a:p>
            <a:pPr marL="0" indent="0">
              <a:buNone/>
            </a:pPr>
            <a:r>
              <a:rPr lang="fr-FR" dirty="0">
                <a:latin typeface="TW Cen MT"/>
                <a:cs typeface="Calibri"/>
              </a:rPr>
              <a:t>« Lors des réunions et des séminaires d’équipe, H. était très sympa avec le reste de l’équipe. Il faisait des blagues, était proche des gens. Je ne pouvais pas parler de ce que je vivais, personne ne m’aurait crue. »</a:t>
            </a:r>
          </a:p>
        </p:txBody>
      </p:sp>
    </p:spTree>
    <p:extLst>
      <p:ext uri="{BB962C8B-B14F-4D97-AF65-F5344CB8AC3E}">
        <p14:creationId xmlns:p14="http://schemas.microsoft.com/office/powerpoint/2010/main" val="3224121113"/>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6149F8-6EC2-01DD-58B1-B48D5DFB36F4}"/>
              </a:ext>
            </a:extLst>
          </p:cNvPr>
          <p:cNvSpPr/>
          <p:nvPr/>
        </p:nvSpPr>
        <p:spPr>
          <a:xfrm>
            <a:off x="2291385" y="2796969"/>
            <a:ext cx="4047055" cy="1562311"/>
          </a:xfrm>
          <a:custGeom>
            <a:avLst/>
            <a:gdLst>
              <a:gd name="connsiteX0" fmla="*/ 0 w 4047055"/>
              <a:gd name="connsiteY0" fmla="*/ 0 h 1562311"/>
              <a:gd name="connsiteX1" fmla="*/ 593568 w 4047055"/>
              <a:gd name="connsiteY1" fmla="*/ 0 h 1562311"/>
              <a:gd name="connsiteX2" fmla="*/ 1308548 w 4047055"/>
              <a:gd name="connsiteY2" fmla="*/ 0 h 1562311"/>
              <a:gd name="connsiteX3" fmla="*/ 1942586 w 4047055"/>
              <a:gd name="connsiteY3" fmla="*/ 0 h 1562311"/>
              <a:gd name="connsiteX4" fmla="*/ 2536154 w 4047055"/>
              <a:gd name="connsiteY4" fmla="*/ 0 h 1562311"/>
              <a:gd name="connsiteX5" fmla="*/ 3251134 w 4047055"/>
              <a:gd name="connsiteY5" fmla="*/ 0 h 1562311"/>
              <a:gd name="connsiteX6" fmla="*/ 4047055 w 4047055"/>
              <a:gd name="connsiteY6" fmla="*/ 0 h 1562311"/>
              <a:gd name="connsiteX7" fmla="*/ 4047055 w 4047055"/>
              <a:gd name="connsiteY7" fmla="*/ 520770 h 1562311"/>
              <a:gd name="connsiteX8" fmla="*/ 4047055 w 4047055"/>
              <a:gd name="connsiteY8" fmla="*/ 1010294 h 1562311"/>
              <a:gd name="connsiteX9" fmla="*/ 4047055 w 4047055"/>
              <a:gd name="connsiteY9" fmla="*/ 1562311 h 1562311"/>
              <a:gd name="connsiteX10" fmla="*/ 3453487 w 4047055"/>
              <a:gd name="connsiteY10" fmla="*/ 1562311 h 1562311"/>
              <a:gd name="connsiteX11" fmla="*/ 2900389 w 4047055"/>
              <a:gd name="connsiteY11" fmla="*/ 1562311 h 1562311"/>
              <a:gd name="connsiteX12" fmla="*/ 2185410 w 4047055"/>
              <a:gd name="connsiteY12" fmla="*/ 1562311 h 1562311"/>
              <a:gd name="connsiteX13" fmla="*/ 1591842 w 4047055"/>
              <a:gd name="connsiteY13" fmla="*/ 1562311 h 1562311"/>
              <a:gd name="connsiteX14" fmla="*/ 876862 w 4047055"/>
              <a:gd name="connsiteY14" fmla="*/ 1562311 h 1562311"/>
              <a:gd name="connsiteX15" fmla="*/ 0 w 4047055"/>
              <a:gd name="connsiteY15" fmla="*/ 1562311 h 1562311"/>
              <a:gd name="connsiteX16" fmla="*/ 0 w 4047055"/>
              <a:gd name="connsiteY16" fmla="*/ 1057164 h 1562311"/>
              <a:gd name="connsiteX17" fmla="*/ 0 w 4047055"/>
              <a:gd name="connsiteY17" fmla="*/ 520770 h 1562311"/>
              <a:gd name="connsiteX18" fmla="*/ 0 w 4047055"/>
              <a:gd name="connsiteY18" fmla="*/ 0 h 156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7055" h="1562311" fill="none" extrusionOk="0">
                <a:moveTo>
                  <a:pt x="0" y="0"/>
                </a:moveTo>
                <a:cubicBezTo>
                  <a:pt x="287803" y="-13492"/>
                  <a:pt x="330913" y="1071"/>
                  <a:pt x="593568" y="0"/>
                </a:cubicBezTo>
                <a:cubicBezTo>
                  <a:pt x="856223" y="-1071"/>
                  <a:pt x="1075526" y="-9356"/>
                  <a:pt x="1308548" y="0"/>
                </a:cubicBezTo>
                <a:cubicBezTo>
                  <a:pt x="1541570" y="9356"/>
                  <a:pt x="1731014" y="-3648"/>
                  <a:pt x="1942586" y="0"/>
                </a:cubicBezTo>
                <a:cubicBezTo>
                  <a:pt x="2154158" y="3648"/>
                  <a:pt x="2295754" y="-7225"/>
                  <a:pt x="2536154" y="0"/>
                </a:cubicBezTo>
                <a:cubicBezTo>
                  <a:pt x="2776554" y="7225"/>
                  <a:pt x="3013008" y="-16137"/>
                  <a:pt x="3251134" y="0"/>
                </a:cubicBezTo>
                <a:cubicBezTo>
                  <a:pt x="3489260" y="16137"/>
                  <a:pt x="3870673" y="-20387"/>
                  <a:pt x="4047055" y="0"/>
                </a:cubicBezTo>
                <a:cubicBezTo>
                  <a:pt x="4072593" y="195268"/>
                  <a:pt x="4048775" y="402784"/>
                  <a:pt x="4047055" y="520770"/>
                </a:cubicBezTo>
                <a:cubicBezTo>
                  <a:pt x="4045336" y="638756"/>
                  <a:pt x="4038956" y="811619"/>
                  <a:pt x="4047055" y="1010294"/>
                </a:cubicBezTo>
                <a:cubicBezTo>
                  <a:pt x="4055154" y="1208969"/>
                  <a:pt x="4052597" y="1376851"/>
                  <a:pt x="4047055" y="1562311"/>
                </a:cubicBezTo>
                <a:cubicBezTo>
                  <a:pt x="3876487" y="1582348"/>
                  <a:pt x="3747068" y="1543650"/>
                  <a:pt x="3453487" y="1562311"/>
                </a:cubicBezTo>
                <a:cubicBezTo>
                  <a:pt x="3159906" y="1580972"/>
                  <a:pt x="3040423" y="1564995"/>
                  <a:pt x="2900389" y="1562311"/>
                </a:cubicBezTo>
                <a:cubicBezTo>
                  <a:pt x="2760355" y="1559627"/>
                  <a:pt x="2518280" y="1550647"/>
                  <a:pt x="2185410" y="1562311"/>
                </a:cubicBezTo>
                <a:cubicBezTo>
                  <a:pt x="1852540" y="1573975"/>
                  <a:pt x="1818229" y="1560407"/>
                  <a:pt x="1591842" y="1562311"/>
                </a:cubicBezTo>
                <a:cubicBezTo>
                  <a:pt x="1365455" y="1564215"/>
                  <a:pt x="1079342" y="1540987"/>
                  <a:pt x="876862" y="1562311"/>
                </a:cubicBezTo>
                <a:cubicBezTo>
                  <a:pt x="674382" y="1583635"/>
                  <a:pt x="263956" y="1577953"/>
                  <a:pt x="0" y="1562311"/>
                </a:cubicBezTo>
                <a:cubicBezTo>
                  <a:pt x="13896" y="1378348"/>
                  <a:pt x="-14226" y="1265365"/>
                  <a:pt x="0" y="1057164"/>
                </a:cubicBezTo>
                <a:cubicBezTo>
                  <a:pt x="14226" y="848963"/>
                  <a:pt x="-14075" y="668039"/>
                  <a:pt x="0" y="520770"/>
                </a:cubicBezTo>
                <a:cubicBezTo>
                  <a:pt x="14075" y="373501"/>
                  <a:pt x="10668" y="106311"/>
                  <a:pt x="0" y="0"/>
                </a:cubicBezTo>
                <a:close/>
              </a:path>
              <a:path w="4047055" h="1562311" stroke="0" extrusionOk="0">
                <a:moveTo>
                  <a:pt x="0" y="0"/>
                </a:moveTo>
                <a:cubicBezTo>
                  <a:pt x="270353" y="4921"/>
                  <a:pt x="333380" y="10367"/>
                  <a:pt x="634039" y="0"/>
                </a:cubicBezTo>
                <a:cubicBezTo>
                  <a:pt x="934698" y="-10367"/>
                  <a:pt x="982502" y="10446"/>
                  <a:pt x="1187136" y="0"/>
                </a:cubicBezTo>
                <a:cubicBezTo>
                  <a:pt x="1391770" y="-10446"/>
                  <a:pt x="1580717" y="5894"/>
                  <a:pt x="1942586" y="0"/>
                </a:cubicBezTo>
                <a:cubicBezTo>
                  <a:pt x="2304455" y="-5894"/>
                  <a:pt x="2407360" y="6256"/>
                  <a:pt x="2576625" y="0"/>
                </a:cubicBezTo>
                <a:cubicBezTo>
                  <a:pt x="2745890" y="-6256"/>
                  <a:pt x="3019178" y="29079"/>
                  <a:pt x="3210664" y="0"/>
                </a:cubicBezTo>
                <a:cubicBezTo>
                  <a:pt x="3402150" y="-29079"/>
                  <a:pt x="3852897" y="-22407"/>
                  <a:pt x="4047055" y="0"/>
                </a:cubicBezTo>
                <a:cubicBezTo>
                  <a:pt x="4043072" y="187684"/>
                  <a:pt x="4039922" y="308464"/>
                  <a:pt x="4047055" y="489524"/>
                </a:cubicBezTo>
                <a:cubicBezTo>
                  <a:pt x="4054188" y="670584"/>
                  <a:pt x="4044646" y="891668"/>
                  <a:pt x="4047055" y="1010294"/>
                </a:cubicBezTo>
                <a:cubicBezTo>
                  <a:pt x="4049465" y="1128920"/>
                  <a:pt x="4060351" y="1326239"/>
                  <a:pt x="4047055" y="1562311"/>
                </a:cubicBezTo>
                <a:cubicBezTo>
                  <a:pt x="3870263" y="1533566"/>
                  <a:pt x="3633696" y="1588702"/>
                  <a:pt x="3453487" y="1562311"/>
                </a:cubicBezTo>
                <a:cubicBezTo>
                  <a:pt x="3273278" y="1535920"/>
                  <a:pt x="2990333" y="1568984"/>
                  <a:pt x="2778978" y="1562311"/>
                </a:cubicBezTo>
                <a:cubicBezTo>
                  <a:pt x="2567623" y="1555638"/>
                  <a:pt x="2317139" y="1556946"/>
                  <a:pt x="2144939" y="1562311"/>
                </a:cubicBezTo>
                <a:cubicBezTo>
                  <a:pt x="1972739" y="1567676"/>
                  <a:pt x="1569393" y="1542080"/>
                  <a:pt x="1389489" y="1562311"/>
                </a:cubicBezTo>
                <a:cubicBezTo>
                  <a:pt x="1209585" y="1582543"/>
                  <a:pt x="997381" y="1548293"/>
                  <a:pt x="634039" y="1562311"/>
                </a:cubicBezTo>
                <a:cubicBezTo>
                  <a:pt x="270697" y="1576330"/>
                  <a:pt x="184579" y="1532031"/>
                  <a:pt x="0" y="1562311"/>
                </a:cubicBezTo>
                <a:cubicBezTo>
                  <a:pt x="-18374" y="1343645"/>
                  <a:pt x="19587" y="1282997"/>
                  <a:pt x="0" y="1041541"/>
                </a:cubicBezTo>
                <a:cubicBezTo>
                  <a:pt x="-19587" y="800085"/>
                  <a:pt x="24687" y="685073"/>
                  <a:pt x="0" y="536393"/>
                </a:cubicBezTo>
                <a:cubicBezTo>
                  <a:pt x="-24687" y="387713"/>
                  <a:pt x="1632" y="264847"/>
                  <a:pt x="0" y="0"/>
                </a:cubicBezTo>
                <a:close/>
              </a:path>
            </a:pathLst>
          </a:custGeom>
          <a:solidFill>
            <a:schemeClr val="bg1"/>
          </a:solidFill>
          <a:ln w="25400">
            <a:solidFill>
              <a:srgbClr val="E5D182"/>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Content Placeholder 2">
            <a:extLst>
              <a:ext uri="{FF2B5EF4-FFF2-40B4-BE49-F238E27FC236}">
                <a16:creationId xmlns:a16="http://schemas.microsoft.com/office/drawing/2014/main" id="{F097F1B2-0B04-F566-4BD8-21E4057A1787}"/>
              </a:ext>
            </a:extLst>
          </p:cNvPr>
          <p:cNvSpPr>
            <a:spLocks noGrp="1"/>
          </p:cNvSpPr>
          <p:nvPr>
            <p:ph idx="1"/>
          </p:nvPr>
        </p:nvSpPr>
        <p:spPr>
          <a:xfrm>
            <a:off x="2575163" y="2991179"/>
            <a:ext cx="3479497" cy="1711431"/>
          </a:xfrm>
        </p:spPr>
        <p:txBody>
          <a:bodyPr vert="horz" lIns="91440" tIns="45720" rIns="91440" bIns="45720" rtlCol="0" anchor="t">
            <a:noAutofit/>
          </a:bodyPr>
          <a:lstStyle/>
          <a:p>
            <a:pPr marL="0" indent="0">
              <a:buNone/>
            </a:pPr>
            <a:r>
              <a:rPr lang="fr-FR" b="1" dirty="0">
                <a:latin typeface="TW Cen MT"/>
                <a:cs typeface="Calibri"/>
              </a:rPr>
              <a:t>Quels sont les 5 mécanismes du cycle de violences que vous avez pu identifier tout au long de l'histoire de L. ?</a:t>
            </a:r>
            <a:endParaRPr lang="fr-FR" dirty="0">
              <a:cs typeface="Calibri"/>
            </a:endParaRPr>
          </a:p>
        </p:txBody>
      </p:sp>
      <p:pic>
        <p:nvPicPr>
          <p:cNvPr id="14" name="Image 13" descr="Une image contenant Graphique, ver, art&#10;&#10;Description générée automatiquement">
            <a:extLst>
              <a:ext uri="{FF2B5EF4-FFF2-40B4-BE49-F238E27FC236}">
                <a16:creationId xmlns:a16="http://schemas.microsoft.com/office/drawing/2014/main" id="{16D4D115-1897-B328-B9FD-FF3607A11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7916" y="1503753"/>
            <a:ext cx="7373476" cy="5530107"/>
          </a:xfrm>
          <a:prstGeom prst="rect">
            <a:avLst/>
          </a:prstGeom>
        </p:spPr>
      </p:pic>
      <p:pic>
        <p:nvPicPr>
          <p:cNvPr id="16" name="Graphique 15" descr="Engrenages contour">
            <a:extLst>
              <a:ext uri="{FF2B5EF4-FFF2-40B4-BE49-F238E27FC236}">
                <a16:creationId xmlns:a16="http://schemas.microsoft.com/office/drawing/2014/main" id="{194CAD3E-89D8-89B2-1064-704B028F56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51161">
            <a:off x="377383" y="1586818"/>
            <a:ext cx="2226090" cy="2226090"/>
          </a:xfrm>
          <a:prstGeom prst="rect">
            <a:avLst/>
          </a:prstGeom>
        </p:spPr>
      </p:pic>
      <p:pic>
        <p:nvPicPr>
          <p:cNvPr id="18" name="Graphique 17" descr="Engrenage contour">
            <a:extLst>
              <a:ext uri="{FF2B5EF4-FFF2-40B4-BE49-F238E27FC236}">
                <a16:creationId xmlns:a16="http://schemas.microsoft.com/office/drawing/2014/main" id="{D52F4A69-6FCF-20BA-2E19-177B0A750C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1161">
            <a:off x="748417" y="3458482"/>
            <a:ext cx="1371597" cy="1371597"/>
          </a:xfrm>
          <a:prstGeom prst="rect">
            <a:avLst/>
          </a:prstGeom>
        </p:spPr>
      </p:pic>
    </p:spTree>
    <p:extLst>
      <p:ext uri="{BB962C8B-B14F-4D97-AF65-F5344CB8AC3E}">
        <p14:creationId xmlns:p14="http://schemas.microsoft.com/office/powerpoint/2010/main" val="1669406309"/>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97F1B2-0B04-F566-4BD8-21E4057A1787}"/>
              </a:ext>
            </a:extLst>
          </p:cNvPr>
          <p:cNvSpPr>
            <a:spLocks noGrp="1"/>
          </p:cNvSpPr>
          <p:nvPr>
            <p:ph idx="1"/>
          </p:nvPr>
        </p:nvSpPr>
        <p:spPr>
          <a:xfrm>
            <a:off x="1374613" y="1546334"/>
            <a:ext cx="7364166" cy="4351338"/>
          </a:xfrm>
        </p:spPr>
        <p:txBody>
          <a:bodyPr vert="horz" lIns="91440" tIns="45720" rIns="91440" bIns="45720" rtlCol="0" anchor="t">
            <a:noAutofit/>
          </a:bodyPr>
          <a:lstStyle/>
          <a:p>
            <a:pPr marL="0" indent="0">
              <a:buNone/>
            </a:pPr>
            <a:endParaRPr lang="fr-FR" sz="2200" b="1" dirty="0">
              <a:latin typeface="TW Cen MT"/>
              <a:ea typeface="+mn-lt"/>
              <a:cs typeface="+mn-lt"/>
            </a:endParaRPr>
          </a:p>
          <a:p>
            <a:pPr marL="0" indent="0" algn="ctr">
              <a:buNone/>
            </a:pPr>
            <a:endParaRPr lang="fr-FR" sz="2400" b="1" dirty="0">
              <a:latin typeface="TW Cen MT"/>
              <a:cs typeface="Calibri"/>
            </a:endParaRPr>
          </a:p>
          <a:p>
            <a:pPr marL="0" indent="0" algn="ctr">
              <a:buNone/>
            </a:pPr>
            <a:endParaRPr lang="fr-FR" dirty="0">
              <a:cs typeface="Calibri"/>
            </a:endParaRPr>
          </a:p>
        </p:txBody>
      </p:sp>
      <p:graphicFrame>
        <p:nvGraphicFramePr>
          <p:cNvPr id="4" name="Tableau 3">
            <a:extLst>
              <a:ext uri="{FF2B5EF4-FFF2-40B4-BE49-F238E27FC236}">
                <a16:creationId xmlns:a16="http://schemas.microsoft.com/office/drawing/2014/main" id="{18802391-91A9-146D-6583-3AEE1C307991}"/>
              </a:ext>
            </a:extLst>
          </p:cNvPr>
          <p:cNvGraphicFramePr>
            <a:graphicFrameLocks noGrp="1"/>
          </p:cNvGraphicFramePr>
          <p:nvPr>
            <p:extLst>
              <p:ext uri="{D42A27DB-BD31-4B8C-83A1-F6EECF244321}">
                <p14:modId xmlns:p14="http://schemas.microsoft.com/office/powerpoint/2010/main" val="3243544730"/>
              </p:ext>
            </p:extLst>
          </p:nvPr>
        </p:nvGraphicFramePr>
        <p:xfrm>
          <a:off x="1072055" y="1523802"/>
          <a:ext cx="7779253" cy="4458462"/>
        </p:xfrm>
        <a:graphic>
          <a:graphicData uri="http://schemas.openxmlformats.org/drawingml/2006/table">
            <a:tbl>
              <a:tblPr firstRow="1" bandRow="1">
                <a:tableStyleId>{5940675A-B579-460E-94D1-54222C63F5DA}</a:tableStyleId>
              </a:tblPr>
              <a:tblGrid>
                <a:gridCol w="3647090">
                  <a:extLst>
                    <a:ext uri="{9D8B030D-6E8A-4147-A177-3AD203B41FA5}">
                      <a16:colId xmlns:a16="http://schemas.microsoft.com/office/drawing/2014/main" val="2029919714"/>
                    </a:ext>
                  </a:extLst>
                </a:gridCol>
                <a:gridCol w="4132163">
                  <a:extLst>
                    <a:ext uri="{9D8B030D-6E8A-4147-A177-3AD203B41FA5}">
                      <a16:colId xmlns:a16="http://schemas.microsoft.com/office/drawing/2014/main" val="2466615534"/>
                    </a:ext>
                  </a:extLst>
                </a:gridCol>
              </a:tblGrid>
              <a:tr h="857631">
                <a:tc>
                  <a:txBody>
                    <a:bodyPr/>
                    <a:lstStyle/>
                    <a:p>
                      <a:pPr marL="0" algn="l" defTabSz="914400" rtl="0" eaLnBrk="1" fontAlgn="t" latinLnBrk="0" hangingPunct="1">
                        <a:spcBef>
                          <a:spcPts val="0"/>
                        </a:spcBef>
                        <a:spcAft>
                          <a:spcPts val="0"/>
                        </a:spcAft>
                      </a:pPr>
                      <a:br>
                        <a:rPr lang="fr-FR" sz="1800" b="1" kern="1200" dirty="0">
                          <a:solidFill>
                            <a:srgbClr val="44546A"/>
                          </a:solidFill>
                          <a:effectLst/>
                          <a:latin typeface="Tw Cen MT" panose="020B0602020104020603" pitchFamily="34" charset="77"/>
                        </a:rPr>
                      </a:br>
                      <a:r>
                        <a:rPr lang="fr-FR" sz="1800" b="1" kern="1200" dirty="0">
                          <a:solidFill>
                            <a:srgbClr val="44546A"/>
                          </a:solidFill>
                          <a:effectLst/>
                          <a:latin typeface="Tw Cen MT" panose="020B0602020104020603" pitchFamily="34" charset="77"/>
                        </a:rPr>
                        <a:t>« Isolement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5D182">
                        <a:alpha val="31765"/>
                      </a:srgbClr>
                    </a:solidFill>
                  </a:tcPr>
                </a:tc>
                <a:tc>
                  <a:txBody>
                    <a:bodyPr/>
                    <a:lstStyle/>
                    <a:p>
                      <a:pPr marL="0" algn="l" rtl="0" eaLnBrk="1" fontAlgn="t" latinLnBrk="0" hangingPunct="1">
                        <a:spcBef>
                          <a:spcPts val="0"/>
                        </a:spcBef>
                        <a:spcAft>
                          <a:spcPts val="0"/>
                        </a:spcAft>
                      </a:pPr>
                      <a:r>
                        <a:rPr lang="fr-FR" sz="1800" b="0" kern="1200" dirty="0">
                          <a:solidFill>
                            <a:srgbClr val="44546A"/>
                          </a:solidFill>
                          <a:effectLst/>
                          <a:latin typeface="Tw Cen MT" panose="020B0602020104020603" pitchFamily="34" charset="77"/>
                        </a:rPr>
                        <a:t>Relation privilégiée, isolement, mal à l’aise, remarques sur le physique, agissement sexiste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5D182">
                        <a:alpha val="31765"/>
                      </a:srgbClr>
                    </a:solidFill>
                  </a:tcPr>
                </a:tc>
                <a:extLst>
                  <a:ext uri="{0D108BD9-81ED-4DB2-BD59-A6C34878D82A}">
                    <a16:rowId xmlns:a16="http://schemas.microsoft.com/office/drawing/2014/main" val="2363446721"/>
                  </a:ext>
                </a:extLst>
              </a:tr>
              <a:tr h="857630">
                <a:tc>
                  <a:txBody>
                    <a:bodyPr/>
                    <a:lstStyle/>
                    <a:p>
                      <a:pPr marL="0" rtl="0" fontAlgn="t" latinLnBrk="0">
                        <a:spcBef>
                          <a:spcPts val="0"/>
                        </a:spcBef>
                        <a:spcAft>
                          <a:spcPts val="0"/>
                        </a:spcAft>
                      </a:pPr>
                      <a:br>
                        <a:rPr lang="fr-FR" sz="1800" b="1" dirty="0">
                          <a:solidFill>
                            <a:srgbClr val="44546A"/>
                          </a:solidFill>
                          <a:effectLst/>
                          <a:latin typeface="Tw Cen MT" panose="020B0602020104020603" pitchFamily="34" charset="77"/>
                        </a:rPr>
                      </a:br>
                      <a:r>
                        <a:rPr lang="fr-FR" sz="1800" b="1" dirty="0">
                          <a:solidFill>
                            <a:srgbClr val="44546A"/>
                          </a:solidFill>
                          <a:effectLst/>
                          <a:latin typeface="Tw Cen MT" panose="020B0602020104020603" pitchFamily="34" charset="77"/>
                        </a:rPr>
                        <a:t>« Dévalorisation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5D182">
                        <a:alpha val="31765"/>
                      </a:srgbClr>
                    </a:solidFill>
                  </a:tcPr>
                </a:tc>
                <a:tc>
                  <a:txBody>
                    <a:bodyPr/>
                    <a:lstStyle/>
                    <a:p>
                      <a:pPr marL="0" rtl="0" fontAlgn="t" latinLnBrk="0">
                        <a:spcBef>
                          <a:spcPts val="0"/>
                        </a:spcBef>
                        <a:spcAft>
                          <a:spcPts val="0"/>
                        </a:spcAft>
                      </a:pPr>
                      <a:r>
                        <a:rPr lang="fr-FR" sz="1800" dirty="0">
                          <a:solidFill>
                            <a:srgbClr val="44546A"/>
                          </a:solidFill>
                          <a:effectLst/>
                          <a:latin typeface="Tw Cen MT" panose="020B0602020104020603" pitchFamily="34" charset="77"/>
                        </a:rPr>
                        <a:t>Perte de confiance, déstabilisée, harcèlement moral, propos dévalorisants, harcèlement sexuel</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5D182">
                        <a:alpha val="31765"/>
                      </a:srgbClr>
                    </a:solidFill>
                  </a:tcPr>
                </a:tc>
                <a:extLst>
                  <a:ext uri="{0D108BD9-81ED-4DB2-BD59-A6C34878D82A}">
                    <a16:rowId xmlns:a16="http://schemas.microsoft.com/office/drawing/2014/main" val="2494148123"/>
                  </a:ext>
                </a:extLst>
              </a:tr>
              <a:tr h="857631">
                <a:tc>
                  <a:txBody>
                    <a:bodyPr/>
                    <a:lstStyle/>
                    <a:p>
                      <a:pPr marL="0" rtl="0" fontAlgn="t" latinLnBrk="0">
                        <a:spcBef>
                          <a:spcPts val="0"/>
                        </a:spcBef>
                        <a:spcAft>
                          <a:spcPts val="0"/>
                        </a:spcAft>
                      </a:pPr>
                      <a:br>
                        <a:rPr lang="fr-FR" sz="1800" b="1" dirty="0">
                          <a:solidFill>
                            <a:srgbClr val="44546A"/>
                          </a:solidFill>
                          <a:effectLst/>
                          <a:latin typeface="Tw Cen MT" panose="020B0602020104020603" pitchFamily="34" charset="77"/>
                        </a:rPr>
                      </a:br>
                      <a:r>
                        <a:rPr lang="fr-FR" sz="1800" b="1" dirty="0">
                          <a:solidFill>
                            <a:srgbClr val="44546A"/>
                          </a:solidFill>
                          <a:effectLst/>
                          <a:latin typeface="Tw Cen MT" panose="020B0602020104020603" pitchFamily="34" charset="77"/>
                        </a:rPr>
                        <a:t>« Inversion de la culpabilité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5D182">
                        <a:alpha val="31765"/>
                      </a:srgbClr>
                    </a:solidFill>
                  </a:tcPr>
                </a:tc>
                <a:tc>
                  <a:txBody>
                    <a:bodyPr/>
                    <a:lstStyle/>
                    <a:p>
                      <a:pPr marL="0" rtl="0" fontAlgn="t" latinLnBrk="0">
                        <a:spcBef>
                          <a:spcPts val="0"/>
                        </a:spcBef>
                        <a:spcAft>
                          <a:spcPts val="0"/>
                        </a:spcAft>
                      </a:pPr>
                      <a:r>
                        <a:rPr lang="fr-FR" sz="1800" dirty="0">
                          <a:solidFill>
                            <a:srgbClr val="44546A"/>
                          </a:solidFill>
                          <a:effectLst/>
                          <a:latin typeface="Tw Cen MT" panose="020B0602020104020603" pitchFamily="34" charset="77"/>
                        </a:rPr>
                        <a:t>Abus de pouvoir, propos sexistes et à connotation sexuelle, touche à sa vie personnel</a:t>
                      </a:r>
                      <a:r>
                        <a:rPr lang="fr-FR" sz="1800" kern="1200" dirty="0">
                          <a:solidFill>
                            <a:srgbClr val="44546A"/>
                          </a:solidFill>
                          <a:effectLst/>
                          <a:latin typeface="Tw Cen MT" panose="020B0602020104020603" pitchFamily="34" charset="77"/>
                        </a:rPr>
                        <a:t>le, </a:t>
                      </a:r>
                      <a:r>
                        <a:rPr lang="fr-FR" sz="1800" kern="1200" noProof="0" dirty="0">
                          <a:solidFill>
                            <a:srgbClr val="44546A"/>
                          </a:solidFill>
                          <a:effectLst/>
                          <a:latin typeface="Tw Cen MT" panose="020B0602020104020603" pitchFamily="34" charset="77"/>
                        </a:rPr>
                        <a:t>culpabilité</a:t>
                      </a:r>
                      <a:endParaRPr lang="fr-FR" sz="1800" kern="1200" dirty="0">
                        <a:solidFill>
                          <a:srgbClr val="44546A"/>
                        </a:solidFill>
                        <a:effectLst/>
                        <a:latin typeface="Tw Cen MT" panose="020B0602020104020603" pitchFamily="34" charset="77"/>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5D182">
                        <a:alpha val="31765"/>
                      </a:srgbClr>
                    </a:solidFill>
                  </a:tcPr>
                </a:tc>
                <a:extLst>
                  <a:ext uri="{0D108BD9-81ED-4DB2-BD59-A6C34878D82A}">
                    <a16:rowId xmlns:a16="http://schemas.microsoft.com/office/drawing/2014/main" val="3994937671"/>
                  </a:ext>
                </a:extLst>
              </a:tr>
              <a:tr h="857631">
                <a:tc>
                  <a:txBody>
                    <a:bodyPr/>
                    <a:lstStyle/>
                    <a:p>
                      <a:pPr marL="0" rtl="0" fontAlgn="t" latinLnBrk="0">
                        <a:spcBef>
                          <a:spcPts val="0"/>
                        </a:spcBef>
                        <a:spcAft>
                          <a:spcPts val="0"/>
                        </a:spcAft>
                      </a:pPr>
                      <a:br>
                        <a:rPr lang="fr-FR" sz="1800" b="1" dirty="0">
                          <a:solidFill>
                            <a:srgbClr val="44546A"/>
                          </a:solidFill>
                          <a:effectLst/>
                          <a:latin typeface="Tw Cen MT" panose="020B0602020104020603" pitchFamily="34" charset="77"/>
                        </a:rPr>
                      </a:br>
                      <a:r>
                        <a:rPr lang="fr-FR" sz="1800" b="1" dirty="0">
                          <a:solidFill>
                            <a:srgbClr val="44546A"/>
                          </a:solidFill>
                          <a:effectLst/>
                          <a:latin typeface="Tw Cen MT" panose="020B0602020104020603" pitchFamily="34" charset="77"/>
                        </a:rPr>
                        <a:t>« Instauration d’un climat de peur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5D182">
                        <a:alpha val="31765"/>
                      </a:srgbClr>
                    </a:solidFill>
                  </a:tcPr>
                </a:tc>
                <a:tc>
                  <a:txBody>
                    <a:bodyPr/>
                    <a:lstStyle/>
                    <a:p>
                      <a:pPr marL="0" rtl="0" fontAlgn="t" latinLnBrk="0">
                        <a:spcBef>
                          <a:spcPts val="0"/>
                        </a:spcBef>
                        <a:spcAft>
                          <a:spcPts val="0"/>
                        </a:spcAft>
                      </a:pPr>
                      <a:br>
                        <a:rPr lang="fr-FR" sz="1800" dirty="0">
                          <a:solidFill>
                            <a:srgbClr val="44546A"/>
                          </a:solidFill>
                          <a:effectLst/>
                          <a:latin typeface="Tw Cen MT" panose="020B0602020104020603" pitchFamily="34" charset="77"/>
                        </a:rPr>
                      </a:br>
                      <a:r>
                        <a:rPr lang="fr-FR" sz="1800" dirty="0">
                          <a:solidFill>
                            <a:srgbClr val="44546A"/>
                          </a:solidFill>
                          <a:effectLst/>
                          <a:latin typeface="Tw Cen MT" panose="020B0602020104020603" pitchFamily="34" charset="77"/>
                        </a:rPr>
                        <a:t>Pression hiérarchique, menaces, intimidation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5D182">
                        <a:alpha val="31765"/>
                      </a:srgbClr>
                    </a:solidFill>
                  </a:tcPr>
                </a:tc>
                <a:extLst>
                  <a:ext uri="{0D108BD9-81ED-4DB2-BD59-A6C34878D82A}">
                    <a16:rowId xmlns:a16="http://schemas.microsoft.com/office/drawing/2014/main" val="1518343100"/>
                  </a:ext>
                </a:extLst>
              </a:tr>
              <a:tr h="857631">
                <a:tc>
                  <a:txBody>
                    <a:bodyPr/>
                    <a:lstStyle/>
                    <a:p>
                      <a:pPr marL="0" rtl="0" fontAlgn="t" latinLnBrk="0">
                        <a:spcBef>
                          <a:spcPts val="0"/>
                        </a:spcBef>
                        <a:spcAft>
                          <a:spcPts val="0"/>
                        </a:spcAft>
                      </a:pPr>
                      <a:br>
                        <a:rPr lang="fr-FR" sz="1800" b="1" dirty="0">
                          <a:solidFill>
                            <a:srgbClr val="44546A"/>
                          </a:solidFill>
                          <a:effectLst/>
                          <a:latin typeface="Tw Cen MT" panose="020B0602020104020603" pitchFamily="34" charset="77"/>
                        </a:rPr>
                      </a:br>
                      <a:r>
                        <a:rPr lang="fr-FR" sz="1800" b="1" dirty="0">
                          <a:solidFill>
                            <a:srgbClr val="44546A"/>
                          </a:solidFill>
                          <a:effectLst/>
                          <a:latin typeface="Tw Cen MT" panose="020B0602020104020603" pitchFamily="34" charset="77"/>
                        </a:rPr>
                        <a:t>« Assurer son impunité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5D182">
                        <a:alpha val="31765"/>
                      </a:srgbClr>
                    </a:solidFill>
                  </a:tcPr>
                </a:tc>
                <a:tc>
                  <a:txBody>
                    <a:bodyPr/>
                    <a:lstStyle/>
                    <a:p>
                      <a:pPr marL="0" rtl="0" fontAlgn="t" latinLnBrk="0">
                        <a:spcBef>
                          <a:spcPts val="0"/>
                        </a:spcBef>
                        <a:spcAft>
                          <a:spcPts val="0"/>
                        </a:spcAft>
                      </a:pPr>
                      <a:r>
                        <a:rPr lang="fr-FR" sz="1800" dirty="0">
                          <a:solidFill>
                            <a:srgbClr val="44546A"/>
                          </a:solidFill>
                          <a:effectLst/>
                          <a:latin typeface="Tw Cen MT" panose="020B0602020104020603" pitchFamily="34" charset="77"/>
                        </a:rPr>
                        <a:t>Isolement de la communauté de travail, impunité</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5D182">
                        <a:alpha val="31765"/>
                      </a:srgbClr>
                    </a:solidFill>
                  </a:tcPr>
                </a:tc>
                <a:extLst>
                  <a:ext uri="{0D108BD9-81ED-4DB2-BD59-A6C34878D82A}">
                    <a16:rowId xmlns:a16="http://schemas.microsoft.com/office/drawing/2014/main" val="2404908954"/>
                  </a:ext>
                </a:extLst>
              </a:tr>
            </a:tbl>
          </a:graphicData>
        </a:graphic>
      </p:graphicFrame>
    </p:spTree>
    <p:extLst>
      <p:ext uri="{BB962C8B-B14F-4D97-AF65-F5344CB8AC3E}">
        <p14:creationId xmlns:p14="http://schemas.microsoft.com/office/powerpoint/2010/main" val="204396624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4005E7-7B06-B8C1-3EDA-A866D10661FA}"/>
              </a:ext>
            </a:extLst>
          </p:cNvPr>
          <p:cNvSpPr/>
          <p:nvPr/>
        </p:nvSpPr>
        <p:spPr>
          <a:xfrm>
            <a:off x="5123355" y="1685905"/>
            <a:ext cx="3763140" cy="4524293"/>
          </a:xfrm>
          <a:prstGeom prst="rect">
            <a:avLst/>
          </a:prstGeom>
          <a:noFill/>
          <a:ln w="25400">
            <a:solidFill>
              <a:srgbClr val="E5D1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9E6E44B4-E140-05CE-D486-AFD1ED821BD5}"/>
              </a:ext>
            </a:extLst>
          </p:cNvPr>
          <p:cNvSpPr/>
          <p:nvPr/>
        </p:nvSpPr>
        <p:spPr>
          <a:xfrm>
            <a:off x="5123355" y="1685905"/>
            <a:ext cx="3763140" cy="1214950"/>
          </a:xfrm>
          <a:prstGeom prst="rect">
            <a:avLst/>
          </a:prstGeom>
          <a:solidFill>
            <a:srgbClr val="E5D1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2311EDC3-37A9-B5CD-7906-E94D2C751F66}"/>
              </a:ext>
            </a:extLst>
          </p:cNvPr>
          <p:cNvSpPr/>
          <p:nvPr/>
        </p:nvSpPr>
        <p:spPr>
          <a:xfrm>
            <a:off x="1218322" y="1456608"/>
            <a:ext cx="3647529" cy="1202509"/>
          </a:xfrm>
          <a:prstGeom prst="rect">
            <a:avLst/>
          </a:prstGeom>
          <a:solidFill>
            <a:srgbClr val="8FCA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Content Placeholder 2">
            <a:extLst>
              <a:ext uri="{FF2B5EF4-FFF2-40B4-BE49-F238E27FC236}">
                <a16:creationId xmlns:a16="http://schemas.microsoft.com/office/drawing/2014/main" id="{F097F1B2-0B04-F566-4BD8-21E4057A1787}"/>
              </a:ext>
            </a:extLst>
          </p:cNvPr>
          <p:cNvSpPr>
            <a:spLocks noGrp="1"/>
          </p:cNvSpPr>
          <p:nvPr>
            <p:ph idx="1"/>
          </p:nvPr>
        </p:nvSpPr>
        <p:spPr>
          <a:xfrm>
            <a:off x="1397620" y="1481878"/>
            <a:ext cx="3352620" cy="5035909"/>
          </a:xfrm>
        </p:spPr>
        <p:txBody>
          <a:bodyPr vert="horz" lIns="91440" tIns="45720" rIns="91440" bIns="45720" rtlCol="0" anchor="t">
            <a:noAutofit/>
          </a:bodyPr>
          <a:lstStyle/>
          <a:p>
            <a:pPr marL="0" indent="0">
              <a:lnSpc>
                <a:spcPct val="110000"/>
              </a:lnSpc>
              <a:spcBef>
                <a:spcPts val="700"/>
              </a:spcBef>
              <a:spcAft>
                <a:spcPts val="400"/>
              </a:spcAft>
              <a:buNone/>
            </a:pPr>
            <a:r>
              <a:rPr lang="fr-FR" b="1" dirty="0">
                <a:solidFill>
                  <a:schemeClr val="tx2"/>
                </a:solidFill>
                <a:latin typeface="Tw Cen MT"/>
                <a:ea typeface="+mn-lt"/>
                <a:cs typeface="+mn-lt"/>
              </a:rPr>
              <a:t>Chapitre 1 : Savoir identifier </a:t>
            </a:r>
            <a:br>
              <a:rPr lang="fr-FR" b="1" dirty="0">
                <a:solidFill>
                  <a:schemeClr val="tx2"/>
                </a:solidFill>
                <a:latin typeface="Tw Cen MT"/>
                <a:ea typeface="+mn-lt"/>
                <a:cs typeface="+mn-lt"/>
              </a:rPr>
            </a:br>
            <a:r>
              <a:rPr lang="fr-FR" b="1" dirty="0">
                <a:solidFill>
                  <a:schemeClr val="tx2"/>
                </a:solidFill>
                <a:latin typeface="Tw Cen MT"/>
                <a:ea typeface="+mn-lt"/>
                <a:cs typeface="+mn-lt"/>
              </a:rPr>
              <a:t>et qualifier les violences </a:t>
            </a:r>
            <a:br>
              <a:rPr lang="fr-FR" b="1" dirty="0">
                <a:solidFill>
                  <a:schemeClr val="tx2"/>
                </a:solidFill>
                <a:latin typeface="Tw Cen MT"/>
                <a:ea typeface="+mn-lt"/>
                <a:cs typeface="+mn-lt"/>
              </a:rPr>
            </a:br>
            <a:r>
              <a:rPr lang="fr-FR" b="1" dirty="0">
                <a:solidFill>
                  <a:schemeClr val="tx2"/>
                </a:solidFill>
                <a:latin typeface="Tw Cen MT"/>
                <a:ea typeface="+mn-lt"/>
                <a:cs typeface="+mn-lt"/>
              </a:rPr>
              <a:t>sexistes et sexuelles </a:t>
            </a:r>
            <a:br>
              <a:rPr lang="fr-FR" sz="2000" b="1" dirty="0">
                <a:solidFill>
                  <a:schemeClr val="tx2"/>
                </a:solidFill>
                <a:latin typeface="Tw Cen MT"/>
                <a:ea typeface="+mn-lt"/>
                <a:cs typeface="+mn-lt"/>
              </a:rPr>
            </a:br>
            <a:endParaRPr lang="fr-FR" sz="1800" dirty="0">
              <a:solidFill>
                <a:schemeClr val="tx2"/>
              </a:solidFill>
              <a:latin typeface="Tw Cen MT"/>
              <a:ea typeface="+mn-lt"/>
              <a:cs typeface="+mn-lt"/>
            </a:endParaRPr>
          </a:p>
          <a:p>
            <a:pPr marL="0" indent="0">
              <a:lnSpc>
                <a:spcPct val="100000"/>
              </a:lnSpc>
              <a:spcBef>
                <a:spcPts val="0"/>
              </a:spcBef>
              <a:buNone/>
            </a:pPr>
            <a:r>
              <a:rPr lang="fr-FR" b="0" i="0" u="none" strike="noStrike" dirty="0">
                <a:effectLst/>
                <a:latin typeface="Tw Cen MT" panose="020B0602020104020603" pitchFamily="34" charset="77"/>
              </a:rPr>
              <a:t>Ce chapitre vous permettra de connaître les définitions légales pour des faits de violences sexistes et sexuelles ainsi que pour l’exploitation et les abus sexuels. Il vous rappelle également la responsabilité des ONGD en matière de protection des personnes salariées et des </a:t>
            </a:r>
            <a:br>
              <a:rPr lang="fr-FR" b="0" i="0" u="none" strike="noStrike" dirty="0">
                <a:effectLst/>
                <a:latin typeface="Tw Cen MT" panose="020B0602020104020603" pitchFamily="34" charset="77"/>
              </a:rPr>
            </a:br>
            <a:r>
              <a:rPr lang="fr-FR" dirty="0">
                <a:latin typeface="Tw Cen MT" panose="020B0602020104020603" pitchFamily="34" charset="77"/>
              </a:rPr>
              <a:t>populations locales</a:t>
            </a:r>
            <a:r>
              <a:rPr lang="fr-FR" b="0" i="0" u="none" strike="noStrike" dirty="0">
                <a:effectLst/>
                <a:latin typeface="Tw Cen MT" panose="020B0602020104020603" pitchFamily="34" charset="77"/>
              </a:rPr>
              <a:t>. Il vous présentera également quelques chiffres-clés.</a:t>
            </a:r>
            <a:endParaRPr lang="fr-FR" dirty="0">
              <a:latin typeface="Tw Cen MT"/>
              <a:cs typeface="Calibri"/>
            </a:endParaRPr>
          </a:p>
        </p:txBody>
      </p:sp>
      <p:sp>
        <p:nvSpPr>
          <p:cNvPr id="6" name="Content Placeholder 2">
            <a:extLst>
              <a:ext uri="{FF2B5EF4-FFF2-40B4-BE49-F238E27FC236}">
                <a16:creationId xmlns:a16="http://schemas.microsoft.com/office/drawing/2014/main" id="{24519F59-5BE6-01FB-02EC-F5EC99809006}"/>
              </a:ext>
            </a:extLst>
          </p:cNvPr>
          <p:cNvSpPr txBox="1">
            <a:spLocks/>
          </p:cNvSpPr>
          <p:nvPr/>
        </p:nvSpPr>
        <p:spPr>
          <a:xfrm>
            <a:off x="5238967" y="1719366"/>
            <a:ext cx="3647528" cy="4511852"/>
          </a:xfrm>
          <a:prstGeom prst="rect">
            <a:avLst/>
          </a:prstGeom>
        </p:spPr>
        <p:txBody>
          <a:bodyPr vert="horz" lIns="91440" tIns="45720" rIns="91440" bIns="45720" rtlCol="0" anchor="t">
            <a:normAutofit fontScale="92500" lnSpcReduction="10000"/>
          </a:bodyPr>
          <a:lstStyle>
            <a:lvl1pPr marL="258366" indent="-258366" algn="l" defTabSz="685800" rtl="0" eaLnBrk="1" latinLnBrk="0" hangingPunct="1">
              <a:lnSpc>
                <a:spcPct val="120000"/>
              </a:lnSpc>
              <a:spcBef>
                <a:spcPts val="750"/>
              </a:spcBef>
              <a:spcAft>
                <a:spcPts val="45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1pPr>
            <a:lvl2pPr marL="5965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2pPr>
            <a:lvl3pPr marL="9441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3pPr>
            <a:lvl4pPr marL="12823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4pPr>
            <a:lvl5pPr marL="16299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1975104"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6pPr>
            <a:lvl7pPr marL="224028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7pPr>
            <a:lvl8pPr marL="2670048"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8pPr>
            <a:lvl9pPr marL="301752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a:solidFill>
                  <a:schemeClr val="tx1"/>
                </a:solidFill>
                <a:effectLst/>
                <a:latin typeface="+mn-lt"/>
                <a:ea typeface="+mn-ea"/>
                <a:cs typeface="+mn-cs"/>
              </a:defRPr>
            </a:lvl9pPr>
          </a:lstStyle>
          <a:p>
            <a:pPr marL="0" indent="0">
              <a:spcBef>
                <a:spcPts val="700"/>
              </a:spcBef>
              <a:spcAft>
                <a:spcPts val="400"/>
              </a:spcAft>
              <a:buNone/>
            </a:pPr>
            <a:r>
              <a:rPr lang="fr-FR" sz="2000" b="1" dirty="0">
                <a:solidFill>
                  <a:schemeClr val="tx2"/>
                </a:solidFill>
                <a:latin typeface="Tw Cen MT"/>
                <a:ea typeface="+mn-lt"/>
                <a:cs typeface="+mn-lt"/>
              </a:rPr>
              <a:t>Chapitre 2 : Comprendre les conséquences et les mécanismes des violences sexistes et sexuelles</a:t>
            </a:r>
            <a:br>
              <a:rPr lang="fr-FR" sz="2000" b="1" dirty="0">
                <a:solidFill>
                  <a:schemeClr val="tx2"/>
                </a:solidFill>
                <a:latin typeface="Tw Cen MT"/>
                <a:ea typeface="+mn-lt"/>
                <a:cs typeface="+mn-lt"/>
              </a:rPr>
            </a:br>
            <a:br>
              <a:rPr lang="en-US" sz="2000" dirty="0">
                <a:solidFill>
                  <a:schemeClr val="tx2"/>
                </a:solidFill>
                <a:ea typeface="+mn-lt"/>
                <a:cs typeface="Calibri" panose="020F0502020204030204"/>
              </a:rPr>
            </a:br>
            <a:r>
              <a:rPr lang="fr-FR" sz="2000" b="0" i="0" u="none" strike="noStrike" dirty="0">
                <a:solidFill>
                  <a:srgbClr val="44546A"/>
                </a:solidFill>
                <a:effectLst/>
                <a:latin typeface="Tw Cen MT" panose="020B0602020104020603" pitchFamily="34" charset="77"/>
              </a:rPr>
              <a:t>Ce chapitre précise les conséquences que les violences sexistes et sexuelles engendrent pour les victimes, les équipes et les </a:t>
            </a:r>
            <a:r>
              <a:rPr lang="fr-FR" sz="2100" dirty="0">
                <a:solidFill>
                  <a:srgbClr val="44546A"/>
                </a:solidFill>
                <a:latin typeface="Tw Cen MT" panose="020B0602020104020603" pitchFamily="34" charset="77"/>
              </a:rPr>
              <a:t>organisations</a:t>
            </a:r>
            <a:r>
              <a:rPr lang="fr-FR" sz="2000" b="0" i="0" u="none" strike="noStrike" dirty="0">
                <a:solidFill>
                  <a:srgbClr val="44546A"/>
                </a:solidFill>
                <a:effectLst/>
                <a:latin typeface="Tw Cen MT" panose="020B0602020104020603" pitchFamily="34" charset="77"/>
              </a:rPr>
              <a:t>. Il vous permettra également de comprendre les mécanismes pouvant être observés dans une situation de violence.</a:t>
            </a:r>
            <a:endParaRPr lang="fr-FR" sz="2000" dirty="0">
              <a:solidFill>
                <a:srgbClr val="44546A"/>
              </a:solidFill>
              <a:latin typeface="Tw Cen MT"/>
              <a:ea typeface="+mn-lt"/>
              <a:cs typeface="+mn-lt"/>
            </a:endParaRPr>
          </a:p>
        </p:txBody>
      </p:sp>
      <p:sp>
        <p:nvSpPr>
          <p:cNvPr id="7" name="Title 1">
            <a:extLst>
              <a:ext uri="{FF2B5EF4-FFF2-40B4-BE49-F238E27FC236}">
                <a16:creationId xmlns:a16="http://schemas.microsoft.com/office/drawing/2014/main" id="{2E0BEA3F-E65A-EDA2-0F1D-D4B7E9278D53}"/>
              </a:ext>
            </a:extLst>
          </p:cNvPr>
          <p:cNvSpPr txBox="1">
            <a:spLocks/>
          </p:cNvSpPr>
          <p:nvPr/>
        </p:nvSpPr>
        <p:spPr>
          <a:xfrm>
            <a:off x="1513233" y="681037"/>
            <a:ext cx="7630767" cy="1325563"/>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r>
              <a:rPr lang="fr-FR" sz="3200" dirty="0">
                <a:solidFill>
                  <a:schemeClr val="tx2"/>
                </a:solidFill>
                <a:latin typeface="Tw Cen MT"/>
                <a:cs typeface="Arial"/>
              </a:rPr>
              <a:t>Programme de l’autoformation</a:t>
            </a:r>
            <a:endParaRPr lang="en-US" sz="3200" dirty="0">
              <a:solidFill>
                <a:schemeClr val="tx2"/>
              </a:solidFill>
              <a:latin typeface="Tw Cen MT"/>
              <a:cs typeface="Arial"/>
            </a:endParaRPr>
          </a:p>
        </p:txBody>
      </p:sp>
      <p:sp>
        <p:nvSpPr>
          <p:cNvPr id="11" name="Rectangle 10">
            <a:extLst>
              <a:ext uri="{FF2B5EF4-FFF2-40B4-BE49-F238E27FC236}">
                <a16:creationId xmlns:a16="http://schemas.microsoft.com/office/drawing/2014/main" id="{443C702F-8FBC-1933-0F11-14BDBAE893EE}"/>
              </a:ext>
            </a:extLst>
          </p:cNvPr>
          <p:cNvSpPr/>
          <p:nvPr/>
        </p:nvSpPr>
        <p:spPr>
          <a:xfrm>
            <a:off x="1218322" y="1444167"/>
            <a:ext cx="3647529" cy="5048351"/>
          </a:xfrm>
          <a:prstGeom prst="rect">
            <a:avLst/>
          </a:prstGeom>
          <a:noFill/>
          <a:ln w="25400">
            <a:solidFill>
              <a:srgbClr val="8FCA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03258496"/>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97F1B2-0B04-F566-4BD8-21E4057A1787}"/>
              </a:ext>
            </a:extLst>
          </p:cNvPr>
          <p:cNvSpPr>
            <a:spLocks noGrp="1"/>
          </p:cNvSpPr>
          <p:nvPr>
            <p:ph idx="1"/>
          </p:nvPr>
        </p:nvSpPr>
        <p:spPr/>
        <p:txBody>
          <a:bodyPr vert="horz" lIns="91440" tIns="45720" rIns="91440" bIns="45720" rtlCol="0" anchor="t">
            <a:noAutofit/>
          </a:bodyPr>
          <a:lstStyle/>
          <a:p>
            <a:pPr marL="0" indent="0">
              <a:buNone/>
            </a:pPr>
            <a:endParaRPr lang="fr-FR" sz="2200" b="1" dirty="0">
              <a:latin typeface="TW Cen MT"/>
              <a:ea typeface="+mn-lt"/>
              <a:cs typeface="+mn-lt"/>
            </a:endParaRPr>
          </a:p>
          <a:p>
            <a:pPr marL="0" indent="0" algn="ctr">
              <a:buNone/>
            </a:pPr>
            <a:endParaRPr lang="fr-FR" sz="2400" b="1" dirty="0">
              <a:latin typeface="TW Cen MT"/>
              <a:cs typeface="Calibri"/>
            </a:endParaRPr>
          </a:p>
          <a:p>
            <a:pPr marL="0" indent="0" algn="ctr">
              <a:buNone/>
            </a:pPr>
            <a:endParaRPr lang="fr-FR" dirty="0">
              <a:cs typeface="Calibri"/>
            </a:endParaRPr>
          </a:p>
        </p:txBody>
      </p:sp>
      <p:graphicFrame>
        <p:nvGraphicFramePr>
          <p:cNvPr id="6" name="Diagramme 5">
            <a:extLst>
              <a:ext uri="{FF2B5EF4-FFF2-40B4-BE49-F238E27FC236}">
                <a16:creationId xmlns:a16="http://schemas.microsoft.com/office/drawing/2014/main" id="{382EF5AC-CACD-1FAF-6EF4-74BEED8803CC}"/>
              </a:ext>
            </a:extLst>
          </p:cNvPr>
          <p:cNvGraphicFramePr/>
          <p:nvPr>
            <p:extLst>
              <p:ext uri="{D42A27DB-BD31-4B8C-83A1-F6EECF244321}">
                <p14:modId xmlns:p14="http://schemas.microsoft.com/office/powerpoint/2010/main" val="935933735"/>
              </p:ext>
            </p:extLst>
          </p:nvPr>
        </p:nvGraphicFramePr>
        <p:xfrm>
          <a:off x="929337" y="839678"/>
          <a:ext cx="9097532" cy="4677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112149"/>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Visage humain, habits, femme, personne&#10;&#10;Description générée automatiquement">
            <a:hlinkClick r:id="rId2"/>
            <a:extLst>
              <a:ext uri="{FF2B5EF4-FFF2-40B4-BE49-F238E27FC236}">
                <a16:creationId xmlns:a16="http://schemas.microsoft.com/office/drawing/2014/main" id="{C7BF53D0-5D26-4F3E-184B-B8EA23F968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5311"/>
            <a:ext cx="9144000" cy="6858000"/>
          </a:xfrm>
          <a:prstGeom prst="rect">
            <a:avLst/>
          </a:prstGeom>
        </p:spPr>
      </p:pic>
      <p:sp>
        <p:nvSpPr>
          <p:cNvPr id="2" name="Titre 1">
            <a:extLst>
              <a:ext uri="{FF2B5EF4-FFF2-40B4-BE49-F238E27FC236}">
                <a16:creationId xmlns:a16="http://schemas.microsoft.com/office/drawing/2014/main" id="{8DB07BFC-03FD-7095-F2E7-4999421A0BAD}"/>
              </a:ext>
            </a:extLst>
          </p:cNvPr>
          <p:cNvSpPr>
            <a:spLocks noGrp="1"/>
          </p:cNvSpPr>
          <p:nvPr>
            <p:ph type="title"/>
          </p:nvPr>
        </p:nvSpPr>
        <p:spPr/>
        <p:txBody>
          <a:bodyPr>
            <a:normAutofit fontScale="90000"/>
          </a:bodyPr>
          <a:lstStyle/>
          <a:p>
            <a:br>
              <a:rPr lang="fr-FR" sz="3200" b="1" dirty="0">
                <a:solidFill>
                  <a:srgbClr val="44546A"/>
                </a:solidFill>
                <a:latin typeface="TW Cen MT"/>
                <a:cs typeface="Arial"/>
              </a:rPr>
            </a:br>
            <a:r>
              <a:rPr lang="fr-FR" sz="3200" b="1" dirty="0">
                <a:solidFill>
                  <a:srgbClr val="44546A"/>
                </a:solidFill>
                <a:latin typeface="TW Cen MT"/>
                <a:cs typeface="Arial"/>
              </a:rPr>
              <a:t>4. Les mécanismes des violences</a:t>
            </a:r>
            <a:r>
              <a:rPr lang="en-US" sz="3200" b="1" dirty="0">
                <a:latin typeface="TW Cen MT"/>
                <a:cs typeface="Arial"/>
              </a:rPr>
              <a:t>​</a:t>
            </a:r>
            <a:br>
              <a:rPr lang="fr-FR" sz="3200" b="1" dirty="0">
                <a:latin typeface="TW Cen MT"/>
              </a:rPr>
            </a:br>
            <a:endParaRPr lang="fr-FR" dirty="0"/>
          </a:p>
        </p:txBody>
      </p:sp>
      <p:sp>
        <p:nvSpPr>
          <p:cNvPr id="3" name="Content Placeholder 2">
            <a:extLst>
              <a:ext uri="{FF2B5EF4-FFF2-40B4-BE49-F238E27FC236}">
                <a16:creationId xmlns:a16="http://schemas.microsoft.com/office/drawing/2014/main" id="{F097F1B2-0B04-F566-4BD8-21E4057A1787}"/>
              </a:ext>
            </a:extLst>
          </p:cNvPr>
          <p:cNvSpPr>
            <a:spLocks noGrp="1"/>
          </p:cNvSpPr>
          <p:nvPr>
            <p:ph idx="1"/>
          </p:nvPr>
        </p:nvSpPr>
        <p:spPr/>
        <p:txBody>
          <a:bodyPr vert="horz" lIns="91440" tIns="45720" rIns="91440" bIns="45720" rtlCol="0" anchor="t">
            <a:noAutofit/>
          </a:bodyPr>
          <a:lstStyle/>
          <a:p>
            <a:pPr marL="0" indent="0">
              <a:buNone/>
            </a:pPr>
            <a:endParaRPr lang="fr-FR" sz="2200" b="1" dirty="0">
              <a:latin typeface="TW Cen MT"/>
              <a:ea typeface="+mn-lt"/>
              <a:cs typeface="+mn-lt"/>
            </a:endParaRPr>
          </a:p>
          <a:p>
            <a:pPr marL="0" indent="0" algn="ctr">
              <a:buNone/>
            </a:pPr>
            <a:endParaRPr lang="fr-FR" sz="2400" b="1" dirty="0">
              <a:latin typeface="TW Cen MT"/>
              <a:cs typeface="Calibri"/>
            </a:endParaRPr>
          </a:p>
          <a:p>
            <a:pPr marL="0" indent="0" algn="ctr">
              <a:buNone/>
            </a:pPr>
            <a:endParaRPr lang="fr-FR" dirty="0">
              <a:cs typeface="Calibri"/>
            </a:endParaRPr>
          </a:p>
        </p:txBody>
      </p:sp>
      <p:sp>
        <p:nvSpPr>
          <p:cNvPr id="7" name="Title 1">
            <a:extLst>
              <a:ext uri="{FF2B5EF4-FFF2-40B4-BE49-F238E27FC236}">
                <a16:creationId xmlns:a16="http://schemas.microsoft.com/office/drawing/2014/main" id="{0960D35E-398F-DDE8-09C4-9E469C811048}"/>
              </a:ext>
            </a:extLst>
          </p:cNvPr>
          <p:cNvSpPr txBox="1">
            <a:spLocks/>
          </p:cNvSpPr>
          <p:nvPr/>
        </p:nvSpPr>
        <p:spPr>
          <a:xfrm>
            <a:off x="903890" y="3081665"/>
            <a:ext cx="2348489"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457200"/>
            <a:r>
              <a:rPr lang="en-US" sz="2000" dirty="0">
                <a:solidFill>
                  <a:srgbClr val="44546A"/>
                </a:solidFill>
                <a:latin typeface="Tw Cen MT"/>
              </a:rPr>
              <a:t>Interview de</a:t>
            </a:r>
            <a:br>
              <a:rPr lang="en-US" sz="2000" dirty="0">
                <a:solidFill>
                  <a:srgbClr val="44546A"/>
                </a:solidFill>
                <a:latin typeface="Tw Cen MT"/>
              </a:rPr>
            </a:br>
            <a:r>
              <a:rPr lang="en-US" sz="2000" dirty="0">
                <a:solidFill>
                  <a:srgbClr val="44546A"/>
                </a:solidFill>
                <a:latin typeface="Tw Cen MT"/>
              </a:rPr>
              <a:t>Mme Mariama BAH</a:t>
            </a:r>
            <a:br>
              <a:rPr lang="en-US" sz="2000" dirty="0">
                <a:solidFill>
                  <a:srgbClr val="44546A"/>
                </a:solidFill>
                <a:latin typeface="Tw Cen MT"/>
              </a:rPr>
            </a:br>
            <a:br>
              <a:rPr lang="en-US" sz="2000" dirty="0">
                <a:solidFill>
                  <a:srgbClr val="44546A"/>
                </a:solidFill>
                <a:latin typeface="Tw Cen MT"/>
              </a:rPr>
            </a:br>
            <a:r>
              <a:rPr lang="en-US" sz="1700" dirty="0">
                <a:solidFill>
                  <a:srgbClr val="E5D182"/>
                </a:solidFill>
                <a:latin typeface="Tw Cen MT"/>
              </a:rPr>
              <a:t>Experte Genre</a:t>
            </a:r>
            <a:br>
              <a:rPr lang="en-US" sz="1700" dirty="0">
                <a:solidFill>
                  <a:srgbClr val="E5D182"/>
                </a:solidFill>
                <a:latin typeface="Tw Cen MT"/>
              </a:rPr>
            </a:br>
            <a:r>
              <a:rPr lang="en-US" sz="2000" dirty="0">
                <a:solidFill>
                  <a:srgbClr val="44546A"/>
                </a:solidFill>
                <a:latin typeface="Tw Cen MT"/>
              </a:rPr>
              <a:t>Groupe Egaé</a:t>
            </a:r>
            <a:endParaRPr lang="fr-FR" sz="2000" dirty="0">
              <a:solidFill>
                <a:srgbClr val="44546A"/>
              </a:solidFill>
              <a:latin typeface="Tw Cen MT"/>
              <a:ea typeface="+mn-ea"/>
              <a:cs typeface="+mn-cs"/>
            </a:endParaRPr>
          </a:p>
        </p:txBody>
      </p:sp>
    </p:spTree>
    <p:extLst>
      <p:ext uri="{BB962C8B-B14F-4D97-AF65-F5344CB8AC3E}">
        <p14:creationId xmlns:p14="http://schemas.microsoft.com/office/powerpoint/2010/main" val="4245186327"/>
      </p:ext>
    </p:extLst>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97F1B2-0B04-F566-4BD8-21E4057A1787}"/>
              </a:ext>
            </a:extLst>
          </p:cNvPr>
          <p:cNvSpPr>
            <a:spLocks noGrp="1"/>
          </p:cNvSpPr>
          <p:nvPr>
            <p:ph idx="1"/>
          </p:nvPr>
        </p:nvSpPr>
        <p:spPr>
          <a:xfrm>
            <a:off x="1065971" y="2891657"/>
            <a:ext cx="7279243" cy="4351338"/>
          </a:xfrm>
        </p:spPr>
        <p:txBody>
          <a:bodyPr vert="horz" lIns="91440" tIns="45720" rIns="91440" bIns="45720" rtlCol="0" anchor="t">
            <a:noAutofit/>
          </a:bodyPr>
          <a:lstStyle/>
          <a:p>
            <a:pPr marL="0" indent="0">
              <a:buNone/>
            </a:pPr>
            <a:r>
              <a:rPr lang="fr-FR" dirty="0">
                <a:latin typeface="TW Cen MT"/>
                <a:cs typeface="Calibri"/>
              </a:rPr>
              <a:t>Ce chapitre vous a permis d'aller plus loin sur le sujet des violences sexistes et sexuelles. Vous avez pu aborder, à travers des mises en situations, l'impact que peut avoir une situation de violence et l'ampleur que cela peut prendre. </a:t>
            </a:r>
          </a:p>
          <a:p>
            <a:pPr marL="0" indent="0">
              <a:buNone/>
            </a:pPr>
            <a:endParaRPr lang="fr-FR" dirty="0">
              <a:latin typeface="TW Cen MT"/>
              <a:cs typeface="Calibri"/>
            </a:endParaRPr>
          </a:p>
          <a:p>
            <a:pPr marL="0" indent="0">
              <a:buNone/>
            </a:pPr>
            <a:r>
              <a:rPr lang="fr-FR" dirty="0">
                <a:latin typeface="TW Cen MT"/>
                <a:cs typeface="Calibri"/>
              </a:rPr>
              <a:t>Nous vous proposons maintenant de commencer à voir l'aspect plus pratique de ces questions dans le chapitre suivant sur les procédures et les sanctions possibles.</a:t>
            </a:r>
          </a:p>
        </p:txBody>
      </p:sp>
      <p:sp>
        <p:nvSpPr>
          <p:cNvPr id="4" name="Titre 5">
            <a:extLst>
              <a:ext uri="{FF2B5EF4-FFF2-40B4-BE49-F238E27FC236}">
                <a16:creationId xmlns:a16="http://schemas.microsoft.com/office/drawing/2014/main" id="{6A00D3A3-F39D-D126-9D8C-B02C90C4CBB7}"/>
              </a:ext>
            </a:extLst>
          </p:cNvPr>
          <p:cNvSpPr txBox="1">
            <a:spLocks/>
          </p:cNvSpPr>
          <p:nvPr/>
        </p:nvSpPr>
        <p:spPr>
          <a:xfrm>
            <a:off x="1812234" y="1457435"/>
            <a:ext cx="7036904"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r>
              <a:rPr lang="fr-FR" sz="3200" dirty="0">
                <a:solidFill>
                  <a:srgbClr val="E5D182"/>
                </a:solidFill>
              </a:rPr>
              <a:t>Conclusion du chapitre</a:t>
            </a:r>
          </a:p>
        </p:txBody>
      </p:sp>
    </p:spTree>
    <p:extLst>
      <p:ext uri="{BB962C8B-B14F-4D97-AF65-F5344CB8AC3E}">
        <p14:creationId xmlns:p14="http://schemas.microsoft.com/office/powerpoint/2010/main" val="1879921258"/>
      </p:ext>
    </p:extLst>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7FA082C0-49F1-0220-F759-8851C75612FB}"/>
              </a:ext>
            </a:extLst>
          </p:cNvPr>
          <p:cNvSpPr>
            <a:spLocks noGrp="1"/>
          </p:cNvSpPr>
          <p:nvPr>
            <p:ph type="body" idx="1"/>
          </p:nvPr>
        </p:nvSpPr>
        <p:spPr/>
        <p:txBody>
          <a:bodyPr>
            <a:normAutofit/>
          </a:bodyPr>
          <a:lstStyle/>
          <a:p>
            <a:r>
              <a:rPr lang="fr-FR" b="1" dirty="0">
                <a:solidFill>
                  <a:schemeClr val="tx2">
                    <a:lumMod val="90000"/>
                  </a:schemeClr>
                </a:solidFill>
                <a:latin typeface="Tw Cen MT" panose="020B0602020104020603" pitchFamily="34" charset="77"/>
              </a:rPr>
              <a:t>Les procédures </a:t>
            </a:r>
            <a:br>
              <a:rPr lang="fr-FR" b="1" dirty="0">
                <a:solidFill>
                  <a:schemeClr val="tx2">
                    <a:lumMod val="90000"/>
                  </a:schemeClr>
                </a:solidFill>
                <a:latin typeface="Tw Cen MT" panose="020B0602020104020603" pitchFamily="34" charset="77"/>
              </a:rPr>
            </a:br>
            <a:r>
              <a:rPr lang="fr-FR" b="1" dirty="0">
                <a:solidFill>
                  <a:schemeClr val="tx2">
                    <a:lumMod val="90000"/>
                  </a:schemeClr>
                </a:solidFill>
                <a:latin typeface="Tw Cen MT" panose="020B0602020104020603" pitchFamily="34" charset="77"/>
              </a:rPr>
              <a:t>et les sanctions possibles</a:t>
            </a:r>
          </a:p>
          <a:p>
            <a:endParaRPr lang="fr-FR" dirty="0">
              <a:latin typeface="Tw Cen MT" panose="020B0602020104020603" pitchFamily="34" charset="77"/>
            </a:endParaRPr>
          </a:p>
        </p:txBody>
      </p:sp>
    </p:spTree>
    <p:extLst>
      <p:ext uri="{BB962C8B-B14F-4D97-AF65-F5344CB8AC3E}">
        <p14:creationId xmlns:p14="http://schemas.microsoft.com/office/powerpoint/2010/main" val="6170924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F0F4D24-3C3D-E808-1597-D70348B9A297}"/>
              </a:ext>
            </a:extLst>
          </p:cNvPr>
          <p:cNvSpPr>
            <a:spLocks noGrp="1"/>
          </p:cNvSpPr>
          <p:nvPr>
            <p:ph idx="1"/>
          </p:nvPr>
        </p:nvSpPr>
        <p:spPr>
          <a:xfrm>
            <a:off x="1065971" y="2113892"/>
            <a:ext cx="7630767" cy="4351338"/>
          </a:xfrm>
        </p:spPr>
        <p:txBody>
          <a:bodyPr vert="horz" lIns="91440" tIns="45720" rIns="91440" bIns="45720" rtlCol="0" anchor="t">
            <a:normAutofit/>
          </a:bodyPr>
          <a:lstStyle/>
          <a:p>
            <a:pPr marL="0" indent="0">
              <a:buNone/>
            </a:pPr>
            <a:r>
              <a:rPr lang="fr-FR" dirty="0">
                <a:latin typeface="TW Cen MT"/>
                <a:ea typeface="+mn-lt"/>
                <a:cs typeface="+mn-lt"/>
              </a:rPr>
              <a:t>Que faire lorsqu'on est confronté·e, en tant que témoin ou victime, à une situation de violences sexistes et sexuelles au travail ?</a:t>
            </a:r>
          </a:p>
          <a:p>
            <a:pPr marL="0" indent="0">
              <a:buNone/>
            </a:pPr>
            <a:r>
              <a:rPr lang="fr-FR" dirty="0">
                <a:latin typeface="TW Cen MT"/>
                <a:ea typeface="+mn-lt"/>
                <a:cs typeface="+mn-lt"/>
              </a:rPr>
              <a:t>Ce chapitre a pour objectif de répondre à cette question en présentant les différentes procédures pouvant être enclenchées face à une situation de violence : </a:t>
            </a:r>
            <a:endParaRPr lang="fr-FR" dirty="0">
              <a:latin typeface="TW Cen MT"/>
            </a:endParaRPr>
          </a:p>
        </p:txBody>
      </p:sp>
      <p:sp>
        <p:nvSpPr>
          <p:cNvPr id="5" name="ZoneTexte 4">
            <a:extLst>
              <a:ext uri="{FF2B5EF4-FFF2-40B4-BE49-F238E27FC236}">
                <a16:creationId xmlns:a16="http://schemas.microsoft.com/office/drawing/2014/main" id="{EBB042A5-C9D3-B566-F279-EA5139489C1D}"/>
              </a:ext>
            </a:extLst>
          </p:cNvPr>
          <p:cNvSpPr txBox="1"/>
          <p:nvPr/>
        </p:nvSpPr>
        <p:spPr>
          <a:xfrm>
            <a:off x="1065971" y="5269620"/>
            <a:ext cx="790986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a:solidFill>
                  <a:srgbClr val="44546A"/>
                </a:solidFill>
                <a:latin typeface="Tw Cen MT"/>
              </a:rPr>
              <a:t>Ces procédures sont </a:t>
            </a:r>
            <a:r>
              <a:rPr lang="fr-FR" sz="2000" b="1" dirty="0">
                <a:solidFill>
                  <a:srgbClr val="44546A"/>
                </a:solidFill>
                <a:latin typeface="Tw Cen MT"/>
              </a:rPr>
              <a:t>indépendantes</a:t>
            </a:r>
            <a:r>
              <a:rPr lang="fr-FR" sz="2000" dirty="0">
                <a:solidFill>
                  <a:srgbClr val="44546A"/>
                </a:solidFill>
                <a:latin typeface="Tw Cen MT"/>
              </a:rPr>
              <a:t>. Cela signifie qu’il n’est pas nécessaire que la présupposée</a:t>
            </a:r>
            <a:r>
              <a:rPr lang="fr-FR" sz="2000" i="0" u="none" strike="noStrike" dirty="0">
                <a:solidFill>
                  <a:srgbClr val="FF0000"/>
                </a:solidFill>
                <a:effectLst/>
                <a:latin typeface="Tw Cen MT" panose="020B0602020104020603" pitchFamily="34" charset="77"/>
              </a:rPr>
              <a:t> </a:t>
            </a:r>
            <a:r>
              <a:rPr lang="fr-FR" sz="2000" dirty="0">
                <a:solidFill>
                  <a:srgbClr val="44546A"/>
                </a:solidFill>
                <a:latin typeface="Tw Cen MT"/>
              </a:rPr>
              <a:t>victime ait déposé plainte pour que l’employeur enclenche une procédure disciplinaire. À l'inverse, ces procédures peuvent se dérouler en même temps. </a:t>
            </a:r>
          </a:p>
        </p:txBody>
      </p:sp>
      <p:graphicFrame>
        <p:nvGraphicFramePr>
          <p:cNvPr id="6" name="Diagramme 6">
            <a:extLst>
              <a:ext uri="{FF2B5EF4-FFF2-40B4-BE49-F238E27FC236}">
                <a16:creationId xmlns:a16="http://schemas.microsoft.com/office/drawing/2014/main" id="{AA916E0A-7DB1-1775-2CC3-C1761F18081C}"/>
              </a:ext>
            </a:extLst>
          </p:cNvPr>
          <p:cNvGraphicFramePr/>
          <p:nvPr>
            <p:extLst>
              <p:ext uri="{D42A27DB-BD31-4B8C-83A1-F6EECF244321}">
                <p14:modId xmlns:p14="http://schemas.microsoft.com/office/powerpoint/2010/main" val="3469578688"/>
              </p:ext>
            </p:extLst>
          </p:nvPr>
        </p:nvGraphicFramePr>
        <p:xfrm>
          <a:off x="1065971" y="3583849"/>
          <a:ext cx="7630766" cy="1740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re 5">
            <a:extLst>
              <a:ext uri="{FF2B5EF4-FFF2-40B4-BE49-F238E27FC236}">
                <a16:creationId xmlns:a16="http://schemas.microsoft.com/office/drawing/2014/main" id="{0D5BFDD9-F3CB-84D2-679E-E2B9997F5DC9}"/>
              </a:ext>
            </a:extLst>
          </p:cNvPr>
          <p:cNvSpPr>
            <a:spLocks noGrp="1"/>
          </p:cNvSpPr>
          <p:nvPr>
            <p:ph type="title"/>
          </p:nvPr>
        </p:nvSpPr>
        <p:spPr>
          <a:xfrm>
            <a:off x="1659834" y="863600"/>
            <a:ext cx="7036904" cy="1325563"/>
          </a:xfrm>
        </p:spPr>
        <p:txBody>
          <a:bodyPr>
            <a:normAutofit/>
          </a:bodyPr>
          <a:lstStyle/>
          <a:p>
            <a:r>
              <a:rPr lang="fr-FR" sz="3200" dirty="0">
                <a:solidFill>
                  <a:srgbClr val="E5AC82"/>
                </a:solidFill>
              </a:rPr>
              <a:t>Introduction</a:t>
            </a:r>
          </a:p>
        </p:txBody>
      </p:sp>
    </p:spTree>
    <p:extLst>
      <p:ext uri="{BB962C8B-B14F-4D97-AF65-F5344CB8AC3E}">
        <p14:creationId xmlns:p14="http://schemas.microsoft.com/office/powerpoint/2010/main" val="26578243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584285-F281-C3B6-8560-0A36F8F53EF8}"/>
              </a:ext>
            </a:extLst>
          </p:cNvPr>
          <p:cNvSpPr>
            <a:spLocks noGrp="1"/>
          </p:cNvSpPr>
          <p:nvPr>
            <p:ph type="title"/>
          </p:nvPr>
        </p:nvSpPr>
        <p:spPr/>
        <p:txBody>
          <a:bodyPr>
            <a:normAutofit fontScale="90000"/>
          </a:bodyPr>
          <a:lstStyle/>
          <a:p>
            <a:br>
              <a:rPr lang="fr-FR" sz="3200" b="1" dirty="0">
                <a:solidFill>
                  <a:srgbClr val="E5AC82"/>
                </a:solidFill>
                <a:latin typeface="Tw Cen MT"/>
                <a:ea typeface="+mj-ea"/>
                <a:cs typeface="Arial"/>
              </a:rPr>
            </a:br>
            <a:r>
              <a:rPr lang="fr-FR" sz="3200" b="1" dirty="0">
                <a:solidFill>
                  <a:srgbClr val="E5AC82"/>
                </a:solidFill>
                <a:latin typeface="Tw Cen MT"/>
                <a:ea typeface="+mj-ea"/>
                <a:cs typeface="Arial"/>
              </a:rPr>
              <a:t>Programme du chapitre</a:t>
            </a:r>
            <a:br>
              <a:rPr lang="fr-FR" sz="3200" b="1" dirty="0">
                <a:solidFill>
                  <a:srgbClr val="E5AC82"/>
                </a:solidFill>
                <a:latin typeface="Tw Cen MT"/>
                <a:ea typeface="+mj-ea"/>
                <a:cs typeface="Arial"/>
              </a:rPr>
            </a:br>
            <a:endParaRPr lang="fr-FR" dirty="0">
              <a:solidFill>
                <a:srgbClr val="E5AC82"/>
              </a:solidFill>
            </a:endParaRPr>
          </a:p>
        </p:txBody>
      </p:sp>
      <p:sp>
        <p:nvSpPr>
          <p:cNvPr id="3" name="Content Placeholder 2">
            <a:extLst>
              <a:ext uri="{FF2B5EF4-FFF2-40B4-BE49-F238E27FC236}">
                <a16:creationId xmlns:a16="http://schemas.microsoft.com/office/drawing/2014/main" id="{F097F1B2-0B04-F566-4BD8-21E4057A1787}"/>
              </a:ext>
            </a:extLst>
          </p:cNvPr>
          <p:cNvSpPr>
            <a:spLocks noGrp="1"/>
          </p:cNvSpPr>
          <p:nvPr>
            <p:ph idx="1"/>
          </p:nvPr>
        </p:nvSpPr>
        <p:spPr/>
        <p:txBody>
          <a:bodyPr vert="horz" lIns="91440" tIns="45720" rIns="91440" bIns="45720" rtlCol="0" anchor="t">
            <a:noAutofit/>
          </a:bodyPr>
          <a:lstStyle/>
          <a:p>
            <a:pPr marL="342900" indent="-342900">
              <a:buAutoNum type="arabicPeriod"/>
            </a:pPr>
            <a:r>
              <a:rPr lang="fr-FR" sz="2200" b="1" dirty="0">
                <a:solidFill>
                  <a:schemeClr val="tx2"/>
                </a:solidFill>
                <a:latin typeface="Tw Cen MT"/>
                <a:ea typeface="+mn-lt"/>
                <a:cs typeface="+mn-lt"/>
              </a:rPr>
              <a:t>La procédure interne (disciplinaire)</a:t>
            </a:r>
          </a:p>
          <a:p>
            <a:pPr marL="342900" indent="-342900">
              <a:buAutoNum type="arabicPeriod"/>
            </a:pPr>
            <a:r>
              <a:rPr lang="fr-FR" sz="2200" b="1" dirty="0">
                <a:solidFill>
                  <a:schemeClr val="tx2"/>
                </a:solidFill>
                <a:latin typeface="Tw Cen MT"/>
                <a:ea typeface="+mn-lt"/>
                <a:cs typeface="+mn-lt"/>
              </a:rPr>
              <a:t>Vidéo - La mise en place d'une procédure interne : </a:t>
            </a:r>
            <a:br>
              <a:rPr lang="fr-FR" sz="2200" b="1" dirty="0">
                <a:solidFill>
                  <a:schemeClr val="tx2"/>
                </a:solidFill>
                <a:latin typeface="Tw Cen MT"/>
                <a:ea typeface="+mn-lt"/>
                <a:cs typeface="+mn-lt"/>
              </a:rPr>
            </a:br>
            <a:r>
              <a:rPr lang="fr-FR" sz="2200" b="1" dirty="0">
                <a:solidFill>
                  <a:schemeClr val="tx2"/>
                </a:solidFill>
                <a:latin typeface="Tw Cen MT"/>
                <a:ea typeface="+mn-lt"/>
                <a:cs typeface="+mn-lt"/>
              </a:rPr>
              <a:t>l'expérience de ECPAT Luxembourg</a:t>
            </a:r>
          </a:p>
          <a:p>
            <a:pPr marL="342900" indent="-342900">
              <a:buAutoNum type="arabicPeriod"/>
            </a:pPr>
            <a:r>
              <a:rPr lang="fr-FR" sz="2200" b="1" dirty="0">
                <a:solidFill>
                  <a:schemeClr val="tx2"/>
                </a:solidFill>
                <a:latin typeface="Tw Cen MT"/>
                <a:ea typeface="+mn-lt"/>
                <a:cs typeface="+mn-lt"/>
              </a:rPr>
              <a:t>La procédure civile</a:t>
            </a:r>
          </a:p>
          <a:p>
            <a:pPr marL="342900" indent="-342900">
              <a:buAutoNum type="arabicPeriod"/>
            </a:pPr>
            <a:r>
              <a:rPr lang="fr-FR" sz="2200" b="1" dirty="0">
                <a:solidFill>
                  <a:schemeClr val="tx2"/>
                </a:solidFill>
                <a:latin typeface="Tw Cen MT"/>
                <a:ea typeface="+mn-lt"/>
                <a:cs typeface="+mn-lt"/>
              </a:rPr>
              <a:t>La procédure pénale</a:t>
            </a:r>
          </a:p>
        </p:txBody>
      </p:sp>
    </p:spTree>
    <p:extLst>
      <p:ext uri="{BB962C8B-B14F-4D97-AF65-F5344CB8AC3E}">
        <p14:creationId xmlns:p14="http://schemas.microsoft.com/office/powerpoint/2010/main" val="2369768385"/>
      </p:ext>
    </p:extLst>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BB042A5-C9D3-B566-F279-EA5139489C1D}"/>
              </a:ext>
            </a:extLst>
          </p:cNvPr>
          <p:cNvSpPr txBox="1"/>
          <p:nvPr/>
        </p:nvSpPr>
        <p:spPr>
          <a:xfrm>
            <a:off x="1080360" y="2199537"/>
            <a:ext cx="7036904"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sz="2000" dirty="0">
              <a:solidFill>
                <a:srgbClr val="44546A"/>
              </a:solidFill>
              <a:latin typeface="Tw Cen MT" panose="020B0602020104020603" pitchFamily="34" charset="77"/>
            </a:endParaRPr>
          </a:p>
          <a:p>
            <a:r>
              <a:rPr lang="fr-FR" sz="2000" dirty="0">
                <a:solidFill>
                  <a:srgbClr val="44546A"/>
                </a:solidFill>
                <a:latin typeface="Tw Cen MT" panose="020B0602020104020603" pitchFamily="34" charset="77"/>
              </a:rPr>
              <a:t>Cela a deux implications importantes : </a:t>
            </a:r>
            <a:endParaRPr lang="fr-FR" sz="2000" dirty="0">
              <a:solidFill>
                <a:srgbClr val="44546A"/>
              </a:solidFill>
              <a:latin typeface="Tw Cen MT" panose="020B0602020104020603" pitchFamily="34" charset="77"/>
              <a:cs typeface="Calibri" panose="020F0502020204030204"/>
            </a:endParaRPr>
          </a:p>
          <a:p>
            <a:endParaRPr lang="fr-FR" sz="2000" dirty="0">
              <a:solidFill>
                <a:srgbClr val="44546A"/>
              </a:solidFill>
              <a:latin typeface="Tw Cen MT" panose="020B0602020104020603" pitchFamily="34" charset="77"/>
            </a:endParaRPr>
          </a:p>
          <a:p>
            <a:pPr marL="285750" indent="-285750">
              <a:buFont typeface="Arial"/>
              <a:buChar char="•"/>
            </a:pPr>
            <a:r>
              <a:rPr lang="fr-FR" sz="2000" dirty="0">
                <a:solidFill>
                  <a:srgbClr val="44546A"/>
                </a:solidFill>
                <a:latin typeface="Tw Cen MT" panose="020B0602020104020603" pitchFamily="34" charset="77"/>
              </a:rPr>
              <a:t>Il n’est pas nécessaire que la </a:t>
            </a:r>
            <a:r>
              <a:rPr lang="fr-FR" sz="2000" b="1" dirty="0">
                <a:solidFill>
                  <a:srgbClr val="44546A"/>
                </a:solidFill>
                <a:latin typeface="Tw Cen MT" panose="020B0602020104020603" pitchFamily="34" charset="77"/>
              </a:rPr>
              <a:t>présupposée</a:t>
            </a:r>
            <a:r>
              <a:rPr lang="fr-FR" sz="2000" b="1" i="0" u="none" strike="noStrike" dirty="0">
                <a:solidFill>
                  <a:srgbClr val="FF0000"/>
                </a:solidFill>
                <a:effectLst/>
                <a:latin typeface="Tw Cen MT" panose="020B0602020104020603" pitchFamily="34" charset="77"/>
              </a:rPr>
              <a:t> </a:t>
            </a:r>
            <a:r>
              <a:rPr lang="fr-FR" sz="2000" b="1" dirty="0">
                <a:solidFill>
                  <a:srgbClr val="44546A"/>
                </a:solidFill>
                <a:latin typeface="Tw Cen MT" panose="020B0602020104020603" pitchFamily="34" charset="77"/>
              </a:rPr>
              <a:t>victime </a:t>
            </a:r>
            <a:r>
              <a:rPr lang="fr-FR" sz="2000" dirty="0">
                <a:solidFill>
                  <a:srgbClr val="44546A"/>
                </a:solidFill>
                <a:latin typeface="Tw Cen MT" panose="020B0602020104020603" pitchFamily="34" charset="77"/>
              </a:rPr>
              <a:t>ait déposé plainte pour que l’employeur enclenche une procédure interne. La procédure interne découle des obligations de l'employeur et non pas d'un dépôt de plainte.</a:t>
            </a:r>
          </a:p>
          <a:p>
            <a:pPr marL="285750" indent="-285750">
              <a:buFont typeface="Arial"/>
              <a:buChar char="•"/>
            </a:pPr>
            <a:endParaRPr lang="fr-FR" sz="2000" dirty="0">
              <a:solidFill>
                <a:srgbClr val="44546A"/>
              </a:solidFill>
              <a:latin typeface="Tw Cen MT" panose="020B0602020104020603" pitchFamily="34" charset="77"/>
            </a:endParaRPr>
          </a:p>
          <a:p>
            <a:pPr marL="285750" indent="-285750">
              <a:buFont typeface="Arial"/>
              <a:buChar char="•"/>
            </a:pPr>
            <a:r>
              <a:rPr lang="fr-FR" sz="2000" dirty="0">
                <a:solidFill>
                  <a:srgbClr val="44546A"/>
                </a:solidFill>
                <a:latin typeface="Tw Cen MT" panose="020B0602020104020603" pitchFamily="34" charset="77"/>
              </a:rPr>
              <a:t>Les procédures peuvent se dérouler en même temps, selon leurs propres objectifs et temporalités.</a:t>
            </a:r>
            <a:endParaRPr lang="fr-FR" sz="2000" dirty="0">
              <a:solidFill>
                <a:srgbClr val="44546A"/>
              </a:solidFill>
              <a:latin typeface="Tw Cen MT" panose="020B0602020104020603" pitchFamily="34" charset="77"/>
              <a:cs typeface="Calibri"/>
            </a:endParaRPr>
          </a:p>
        </p:txBody>
      </p:sp>
      <p:sp>
        <p:nvSpPr>
          <p:cNvPr id="6" name="Titre 5">
            <a:extLst>
              <a:ext uri="{FF2B5EF4-FFF2-40B4-BE49-F238E27FC236}">
                <a16:creationId xmlns:a16="http://schemas.microsoft.com/office/drawing/2014/main" id="{AC81AA0A-42AE-7D85-3237-FB8752E98E32}"/>
              </a:ext>
            </a:extLst>
          </p:cNvPr>
          <p:cNvSpPr>
            <a:spLocks noGrp="1"/>
          </p:cNvSpPr>
          <p:nvPr>
            <p:ph type="title"/>
          </p:nvPr>
        </p:nvSpPr>
        <p:spPr>
          <a:xfrm>
            <a:off x="1080360" y="1126359"/>
            <a:ext cx="7036904" cy="1325563"/>
          </a:xfrm>
        </p:spPr>
        <p:txBody>
          <a:bodyPr>
            <a:normAutofit/>
          </a:bodyPr>
          <a:lstStyle/>
          <a:p>
            <a:br>
              <a:rPr lang="fr-FR" sz="2000" dirty="0">
                <a:latin typeface="Tw Cen MT"/>
              </a:rPr>
            </a:br>
            <a:r>
              <a:rPr lang="fr-FR" sz="2000" dirty="0">
                <a:latin typeface="Tw Cen MT"/>
              </a:rPr>
              <a:t>Ces différentes procédures internes, civiles et pénales </a:t>
            </a:r>
            <a:br>
              <a:rPr lang="fr-FR" sz="2000" dirty="0">
                <a:latin typeface="Tw Cen MT"/>
              </a:rPr>
            </a:br>
            <a:r>
              <a:rPr lang="fr-FR" sz="2000" dirty="0">
                <a:latin typeface="Tw Cen MT"/>
              </a:rPr>
              <a:t>sont </a:t>
            </a:r>
            <a:r>
              <a:rPr lang="fr-FR" sz="2000" b="1" dirty="0">
                <a:latin typeface="Tw Cen MT"/>
              </a:rPr>
              <a:t>indépendantes</a:t>
            </a:r>
            <a:r>
              <a:rPr lang="fr-FR" sz="2000" dirty="0">
                <a:latin typeface="Tw Cen MT"/>
              </a:rPr>
              <a:t>. </a:t>
            </a:r>
            <a:br>
              <a:rPr lang="fr-FR" sz="2000" dirty="0">
                <a:cs typeface="Calibri" panose="020F0502020204030204"/>
              </a:rPr>
            </a:br>
            <a:endParaRPr lang="fr-FR" sz="2000" dirty="0"/>
          </a:p>
        </p:txBody>
      </p:sp>
    </p:spTree>
    <p:extLst>
      <p:ext uri="{BB962C8B-B14F-4D97-AF65-F5344CB8AC3E}">
        <p14:creationId xmlns:p14="http://schemas.microsoft.com/office/powerpoint/2010/main" val="32289502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8D6A96D-15F8-5C26-C07D-FC42909893A9}"/>
              </a:ext>
            </a:extLst>
          </p:cNvPr>
          <p:cNvSpPr>
            <a:spLocks noGrp="1"/>
          </p:cNvSpPr>
          <p:nvPr>
            <p:ph type="title"/>
          </p:nvPr>
        </p:nvSpPr>
        <p:spPr/>
        <p:txBody>
          <a:bodyPr>
            <a:normAutofit fontScale="90000"/>
          </a:bodyPr>
          <a:lstStyle/>
          <a:p>
            <a:br>
              <a:rPr lang="fr-FR" b="1" dirty="0">
                <a:latin typeface="TW Cen MT"/>
                <a:cs typeface="Calibri" panose="020F0502020204030204"/>
              </a:rPr>
            </a:br>
            <a:r>
              <a:rPr lang="fr-FR" b="1" dirty="0">
                <a:latin typeface="TW Cen MT"/>
                <a:cs typeface="Calibri" panose="020F0502020204030204"/>
              </a:rPr>
              <a:t>1. La procédure interne</a:t>
            </a:r>
            <a:br>
              <a:rPr lang="fr-FR" b="1" dirty="0">
                <a:latin typeface="TW Cen MT"/>
                <a:cs typeface="Calibri" panose="020F0502020204030204"/>
              </a:rPr>
            </a:br>
            <a:endParaRPr lang="fr-FR" dirty="0"/>
          </a:p>
        </p:txBody>
      </p:sp>
      <p:sp>
        <p:nvSpPr>
          <p:cNvPr id="3" name="Espace réservé du contenu 2">
            <a:extLst>
              <a:ext uri="{FF2B5EF4-FFF2-40B4-BE49-F238E27FC236}">
                <a16:creationId xmlns:a16="http://schemas.microsoft.com/office/drawing/2014/main" id="{94D79185-55A1-5F39-26A1-5F5B56ED6679}"/>
              </a:ext>
            </a:extLst>
          </p:cNvPr>
          <p:cNvSpPr>
            <a:spLocks noGrp="1"/>
          </p:cNvSpPr>
          <p:nvPr>
            <p:ph idx="1"/>
          </p:nvPr>
        </p:nvSpPr>
        <p:spPr>
          <a:xfrm>
            <a:off x="1065972" y="2324099"/>
            <a:ext cx="4030136" cy="2485407"/>
          </a:xfrm>
        </p:spPr>
        <p:txBody>
          <a:bodyPr vert="horz" lIns="91440" tIns="45720" rIns="91440" bIns="45720" rtlCol="0" anchor="t">
            <a:normAutofit/>
          </a:bodyPr>
          <a:lstStyle/>
          <a:p>
            <a:pPr marL="0" indent="0">
              <a:buNone/>
            </a:pPr>
            <a:r>
              <a:rPr lang="fr-FR" dirty="0">
                <a:latin typeface="TW Cen MT"/>
                <a:ea typeface="+mn-lt"/>
                <a:cs typeface="+mn-lt"/>
              </a:rPr>
              <a:t>La procédure interne (disciplinaire) a pour objectif de </a:t>
            </a:r>
            <a:r>
              <a:rPr lang="fr-FR" b="1" dirty="0">
                <a:latin typeface="TW Cen MT"/>
                <a:ea typeface="+mn-lt"/>
                <a:cs typeface="+mn-lt"/>
              </a:rPr>
              <a:t>sanctionner une faute</a:t>
            </a:r>
            <a:r>
              <a:rPr lang="fr-FR" dirty="0">
                <a:latin typeface="TW Cen MT"/>
                <a:ea typeface="+mn-lt"/>
                <a:cs typeface="+mn-lt"/>
              </a:rPr>
              <a:t> commise par un·e salarié·e, membre effectif, bénévole ou volontaire d’une même organisation. </a:t>
            </a:r>
          </a:p>
          <a:p>
            <a:pPr marL="0" indent="0">
              <a:buNone/>
            </a:pPr>
            <a:r>
              <a:rPr lang="fr-FR" dirty="0">
                <a:latin typeface="TW Cen MT"/>
                <a:cs typeface="Calibri" panose="020F0502020204030204"/>
              </a:rPr>
              <a:t>Les quatre types de violences sexistes et sexuelles peuvent faire l'objet de sanctions : </a:t>
            </a:r>
          </a:p>
          <a:p>
            <a:pPr marL="0" indent="0">
              <a:buNone/>
            </a:pPr>
            <a:endParaRPr lang="fr-FR" dirty="0">
              <a:latin typeface="TW Cen MT"/>
              <a:cs typeface="Calibri" panose="020F0502020204030204"/>
            </a:endParaRPr>
          </a:p>
          <a:p>
            <a:pPr marL="0" indent="0">
              <a:buNone/>
            </a:pPr>
            <a:endParaRPr lang="fr-FR" dirty="0">
              <a:latin typeface="TW Cen MT"/>
              <a:cs typeface="Calibri" panose="020F0502020204030204"/>
            </a:endParaRPr>
          </a:p>
        </p:txBody>
      </p:sp>
      <p:graphicFrame>
        <p:nvGraphicFramePr>
          <p:cNvPr id="6" name="Diagramme 5">
            <a:extLst>
              <a:ext uri="{FF2B5EF4-FFF2-40B4-BE49-F238E27FC236}">
                <a16:creationId xmlns:a16="http://schemas.microsoft.com/office/drawing/2014/main" id="{21421769-895C-108B-6095-89B5CA74F55B}"/>
              </a:ext>
            </a:extLst>
          </p:cNvPr>
          <p:cNvGraphicFramePr/>
          <p:nvPr>
            <p:extLst>
              <p:ext uri="{D42A27DB-BD31-4B8C-83A1-F6EECF244321}">
                <p14:modId xmlns:p14="http://schemas.microsoft.com/office/powerpoint/2010/main" val="3536751587"/>
              </p:ext>
            </p:extLst>
          </p:nvPr>
        </p:nvGraphicFramePr>
        <p:xfrm>
          <a:off x="4462513" y="2468644"/>
          <a:ext cx="4530200" cy="406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65589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4D79185-55A1-5F39-26A1-5F5B56ED6679}"/>
              </a:ext>
            </a:extLst>
          </p:cNvPr>
          <p:cNvSpPr>
            <a:spLocks noGrp="1"/>
          </p:cNvSpPr>
          <p:nvPr>
            <p:ph idx="1"/>
          </p:nvPr>
        </p:nvSpPr>
        <p:spPr>
          <a:xfrm>
            <a:off x="1065971" y="1505165"/>
            <a:ext cx="7630767" cy="4351338"/>
          </a:xfrm>
        </p:spPr>
        <p:txBody>
          <a:bodyPr vert="horz" lIns="91440" tIns="45720" rIns="91440" bIns="45720" rtlCol="0" anchor="t">
            <a:normAutofit/>
          </a:bodyPr>
          <a:lstStyle/>
          <a:p>
            <a:pPr marL="0" indent="0">
              <a:buNone/>
            </a:pPr>
            <a:r>
              <a:rPr lang="fr-FR" sz="2000" dirty="0">
                <a:latin typeface="TW Cen MT"/>
                <a:cs typeface="Calibri" panose="020F0502020204030204"/>
              </a:rPr>
              <a:t>Le déclenchement d'une procédure interne découle des</a:t>
            </a:r>
            <a:r>
              <a:rPr lang="fr-FR" sz="2000" b="1" dirty="0">
                <a:latin typeface="TW Cen MT"/>
                <a:cs typeface="Calibri" panose="020F0502020204030204"/>
              </a:rPr>
              <a:t> obligations de l'employeur </a:t>
            </a:r>
            <a:r>
              <a:rPr lang="fr-FR" b="1" dirty="0">
                <a:latin typeface="TW Cen MT"/>
                <a:cs typeface="Calibri" panose="020F0502020204030204"/>
              </a:rPr>
              <a:t>de l’ONGD </a:t>
            </a:r>
            <a:r>
              <a:rPr lang="fr-FR" sz="2000" dirty="0">
                <a:latin typeface="TW Cen MT"/>
                <a:cs typeface="Calibri" panose="020F0502020204030204"/>
              </a:rPr>
              <a:t>:</a:t>
            </a:r>
          </a:p>
          <a:p>
            <a:pPr marL="0" indent="0">
              <a:buNone/>
            </a:pPr>
            <a:endParaRPr lang="fr-FR" sz="2000" dirty="0">
              <a:latin typeface="TW Cen MT"/>
              <a:cs typeface="Calibri" panose="020F0502020204030204"/>
            </a:endParaRPr>
          </a:p>
          <a:p>
            <a:pPr>
              <a:buNone/>
            </a:pPr>
            <a:endParaRPr lang="fr-FR" sz="2000" dirty="0">
              <a:latin typeface="TW Cen MT"/>
            </a:endParaRPr>
          </a:p>
          <a:p>
            <a:pPr marL="0" indent="0">
              <a:buNone/>
            </a:pPr>
            <a:endParaRPr lang="fr-FR" sz="2000" dirty="0">
              <a:latin typeface="TW Cen MT"/>
              <a:cs typeface="Calibri" panose="020F0502020204030204"/>
            </a:endParaRPr>
          </a:p>
        </p:txBody>
      </p:sp>
      <p:sp>
        <p:nvSpPr>
          <p:cNvPr id="2" name="ZoneTexte 1">
            <a:extLst>
              <a:ext uri="{FF2B5EF4-FFF2-40B4-BE49-F238E27FC236}">
                <a16:creationId xmlns:a16="http://schemas.microsoft.com/office/drawing/2014/main" id="{73A648F4-A853-E95E-FD4C-586A5EA5AE93}"/>
              </a:ext>
            </a:extLst>
          </p:cNvPr>
          <p:cNvSpPr txBox="1"/>
          <p:nvPr/>
        </p:nvSpPr>
        <p:spPr>
          <a:xfrm>
            <a:off x="1702817" y="2592402"/>
            <a:ext cx="2567011" cy="2308324"/>
          </a:xfrm>
          <a:prstGeom prst="rect">
            <a:avLst/>
          </a:prstGeom>
          <a:solidFill>
            <a:srgbClr val="E5AC82">
              <a:alpha val="14944"/>
            </a:srgbClr>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solidFill>
                  <a:srgbClr val="44546A"/>
                </a:solidFill>
                <a:latin typeface="TW Cen MT"/>
                <a:cs typeface="Segoe UI"/>
              </a:rPr>
              <a:t>"L'employeur est obligé d'assurer la </a:t>
            </a:r>
            <a:r>
              <a:rPr lang="fr-FR" b="1" dirty="0">
                <a:solidFill>
                  <a:srgbClr val="44546A"/>
                </a:solidFill>
                <a:latin typeface="TW Cen MT"/>
                <a:cs typeface="Segoe UI"/>
              </a:rPr>
              <a:t>sécurité et la santé des salariés </a:t>
            </a:r>
            <a:r>
              <a:rPr lang="fr-FR" dirty="0">
                <a:solidFill>
                  <a:srgbClr val="44546A"/>
                </a:solidFill>
                <a:latin typeface="TW Cen MT"/>
                <a:cs typeface="Segoe UI"/>
              </a:rPr>
              <a:t>dans tous les aspects liés au travail"​</a:t>
            </a:r>
          </a:p>
          <a:p>
            <a:r>
              <a:rPr lang="fr-FR" b="1" i="1" dirty="0">
                <a:solidFill>
                  <a:srgbClr val="E5AC82"/>
                </a:solidFill>
                <a:latin typeface="TW Cen MT"/>
                <a:cs typeface="Segoe UI"/>
                <a:hlinkClick r:id="rId2">
                  <a:extLst>
                    <a:ext uri="{A12FA001-AC4F-418D-AE19-62706E023703}">
                      <ahyp:hlinkClr xmlns:ahyp="http://schemas.microsoft.com/office/drawing/2018/hyperlinkcolor" val="tx"/>
                    </a:ext>
                  </a:extLst>
                </a:hlinkClick>
              </a:rPr>
              <a:t>Art. L.312-1 du Code du travail</a:t>
            </a:r>
            <a:endParaRPr lang="fr-FR" b="1" i="1" dirty="0">
              <a:solidFill>
                <a:srgbClr val="E5AC82"/>
              </a:solidFill>
              <a:latin typeface="TW Cen MT"/>
              <a:cs typeface="Segoe UI"/>
            </a:endParaRPr>
          </a:p>
          <a:p>
            <a:r>
              <a:rPr lang="fr-FR" dirty="0">
                <a:solidFill>
                  <a:srgbClr val="44546A"/>
                </a:solidFill>
                <a:latin typeface="TW Cen MT"/>
                <a:cs typeface="Segoe UI"/>
              </a:rPr>
              <a:t>​</a:t>
            </a:r>
          </a:p>
        </p:txBody>
      </p:sp>
      <p:sp>
        <p:nvSpPr>
          <p:cNvPr id="6" name="ZoneTexte 5">
            <a:extLst>
              <a:ext uri="{FF2B5EF4-FFF2-40B4-BE49-F238E27FC236}">
                <a16:creationId xmlns:a16="http://schemas.microsoft.com/office/drawing/2014/main" id="{BA3C142D-A5F6-8094-DE2E-85CBF7E85A7E}"/>
              </a:ext>
            </a:extLst>
          </p:cNvPr>
          <p:cNvSpPr txBox="1"/>
          <p:nvPr/>
        </p:nvSpPr>
        <p:spPr>
          <a:xfrm>
            <a:off x="5497581" y="2580619"/>
            <a:ext cx="2437729" cy="2308324"/>
          </a:xfrm>
          <a:prstGeom prst="rect">
            <a:avLst/>
          </a:prstGeom>
          <a:solidFill>
            <a:srgbClr val="E5AC82">
              <a:alpha val="15000"/>
            </a:srgbClr>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solidFill>
                  <a:srgbClr val="44546A"/>
                </a:solidFill>
                <a:latin typeface="TW Cen MT"/>
                <a:cs typeface="Segoe UI"/>
              </a:rPr>
              <a:t>"L'employeur est obligé de veiller à ce que tout harcèlement sexuel dont il a connaissance cesse immédiatement"</a:t>
            </a:r>
            <a:endParaRPr lang="fr-FR" dirty="0">
              <a:solidFill>
                <a:srgbClr val="44546A"/>
              </a:solidFill>
            </a:endParaRPr>
          </a:p>
          <a:p>
            <a:r>
              <a:rPr lang="fr-FR" b="1" i="1" dirty="0">
                <a:solidFill>
                  <a:srgbClr val="E5AC82"/>
                </a:solidFill>
                <a:latin typeface="TW Cen MT"/>
                <a:cs typeface="Segoe UI"/>
                <a:hlinkClick r:id="rId3">
                  <a:extLst>
                    <a:ext uri="{A12FA001-AC4F-418D-AE19-62706E023703}">
                      <ahyp:hlinkClr xmlns:ahyp="http://schemas.microsoft.com/office/drawing/2018/hyperlinkcolor" val="tx"/>
                    </a:ext>
                  </a:extLst>
                </a:hlinkClick>
              </a:rPr>
              <a:t>Art. L.245-4-2 du Code du travail</a:t>
            </a:r>
            <a:endParaRPr lang="fr-FR" b="1" i="1" dirty="0">
              <a:solidFill>
                <a:srgbClr val="E5AC82"/>
              </a:solidFill>
              <a:latin typeface="TW Cen MT"/>
              <a:cs typeface="Segoe UI"/>
            </a:endParaRPr>
          </a:p>
          <a:p>
            <a:r>
              <a:rPr lang="fr-FR" dirty="0">
                <a:solidFill>
                  <a:srgbClr val="44546A"/>
                </a:solidFill>
                <a:latin typeface="TW Cen MT"/>
                <a:cs typeface="Segoe UI"/>
              </a:rPr>
              <a:t>​</a:t>
            </a:r>
          </a:p>
        </p:txBody>
      </p:sp>
      <p:pic>
        <p:nvPicPr>
          <p:cNvPr id="11" name="Graphique 10" descr="Livre fermé avec un remplissage uni">
            <a:extLst>
              <a:ext uri="{FF2B5EF4-FFF2-40B4-BE49-F238E27FC236}">
                <a16:creationId xmlns:a16="http://schemas.microsoft.com/office/drawing/2014/main" id="{F7ED70FB-EAAF-E00D-72CC-6C1BA02704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5971" y="2527506"/>
            <a:ext cx="551793" cy="551793"/>
          </a:xfrm>
          <a:prstGeom prst="rect">
            <a:avLst/>
          </a:prstGeom>
        </p:spPr>
      </p:pic>
      <p:pic>
        <p:nvPicPr>
          <p:cNvPr id="12" name="Graphique 11" descr="Livre fermé avec un remplissage uni">
            <a:extLst>
              <a:ext uri="{FF2B5EF4-FFF2-40B4-BE49-F238E27FC236}">
                <a16:creationId xmlns:a16="http://schemas.microsoft.com/office/drawing/2014/main" id="{3B6A41A6-4751-4D21-C65B-42C8C9F424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74174" y="2527506"/>
            <a:ext cx="551793" cy="551793"/>
          </a:xfrm>
          <a:prstGeom prst="rect">
            <a:avLst/>
          </a:prstGeom>
        </p:spPr>
      </p:pic>
    </p:spTree>
    <p:extLst>
      <p:ext uri="{BB962C8B-B14F-4D97-AF65-F5344CB8AC3E}">
        <p14:creationId xmlns:p14="http://schemas.microsoft.com/office/powerpoint/2010/main" val="9545073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29C20F-D43D-3814-1A01-A7C7FD3027A8}"/>
              </a:ext>
            </a:extLst>
          </p:cNvPr>
          <p:cNvSpPr>
            <a:spLocks noGrp="1"/>
          </p:cNvSpPr>
          <p:nvPr>
            <p:ph type="title"/>
          </p:nvPr>
        </p:nvSpPr>
        <p:spPr>
          <a:xfrm>
            <a:off x="2062790" y="998536"/>
            <a:ext cx="5515169" cy="1325563"/>
          </a:xfrm>
        </p:spPr>
        <p:txBody>
          <a:bodyPr>
            <a:noAutofit/>
          </a:bodyPr>
          <a:lstStyle/>
          <a:p>
            <a:br>
              <a:rPr lang="fr-FR" sz="2400" dirty="0">
                <a:latin typeface="TW Cen MT"/>
                <a:ea typeface="+mn-lt"/>
                <a:cs typeface="+mn-lt"/>
              </a:rPr>
            </a:br>
            <a:r>
              <a:rPr lang="fr-FR" sz="2400" dirty="0">
                <a:latin typeface="TW Cen MT"/>
                <a:ea typeface="+mn-lt"/>
                <a:cs typeface="+mn-lt"/>
              </a:rPr>
              <a:t>Une procédure interne débute </a:t>
            </a:r>
            <a:br>
              <a:rPr lang="fr-FR" sz="2400" dirty="0">
                <a:latin typeface="TW Cen MT"/>
                <a:ea typeface="+mn-lt"/>
                <a:cs typeface="+mn-lt"/>
              </a:rPr>
            </a:br>
            <a:r>
              <a:rPr lang="fr-FR" sz="2400" dirty="0">
                <a:latin typeface="TW Cen MT"/>
                <a:ea typeface="+mn-lt"/>
                <a:cs typeface="+mn-lt"/>
              </a:rPr>
              <a:t>par un </a:t>
            </a:r>
            <a:r>
              <a:rPr lang="fr-FR" sz="2400" b="1" dirty="0">
                <a:latin typeface="TW Cen MT"/>
                <a:ea typeface="+mn-lt"/>
                <a:cs typeface="+mn-lt"/>
              </a:rPr>
              <a:t>signalement </a:t>
            </a:r>
            <a:br>
              <a:rPr lang="fr-FR" sz="2400" b="1" dirty="0"/>
            </a:br>
            <a:endParaRPr lang="fr-FR" sz="2400" dirty="0"/>
          </a:p>
        </p:txBody>
      </p:sp>
      <p:sp>
        <p:nvSpPr>
          <p:cNvPr id="3" name="Espace réservé du contenu 2">
            <a:extLst>
              <a:ext uri="{FF2B5EF4-FFF2-40B4-BE49-F238E27FC236}">
                <a16:creationId xmlns:a16="http://schemas.microsoft.com/office/drawing/2014/main" id="{EEA7A784-5B51-1C50-0F91-B0F861B5FA75}"/>
              </a:ext>
            </a:extLst>
          </p:cNvPr>
          <p:cNvSpPr>
            <a:spLocks noGrp="1"/>
          </p:cNvSpPr>
          <p:nvPr>
            <p:ph idx="1"/>
          </p:nvPr>
        </p:nvSpPr>
        <p:spPr>
          <a:xfrm>
            <a:off x="1065971" y="2176865"/>
            <a:ext cx="7055141" cy="4351338"/>
          </a:xfrm>
        </p:spPr>
        <p:txBody>
          <a:bodyPr vert="horz" lIns="91440" tIns="45720" rIns="91440" bIns="45720" rtlCol="0" anchor="t">
            <a:normAutofit/>
          </a:bodyPr>
          <a:lstStyle/>
          <a:p>
            <a:pPr marL="0" indent="0">
              <a:buNone/>
            </a:pPr>
            <a:endParaRPr lang="fr-FR" dirty="0">
              <a:cs typeface="Calibri"/>
            </a:endParaRPr>
          </a:p>
          <a:p>
            <a:pPr algn="just">
              <a:buFont typeface="Arial"/>
              <a:buChar char="•"/>
            </a:pPr>
            <a:r>
              <a:rPr lang="fr-FR" b="1" dirty="0">
                <a:cs typeface="Calibri"/>
              </a:rPr>
              <a:t>Qui peut faire un signalement ?</a:t>
            </a:r>
            <a:endParaRPr lang="fr-FR" b="1" dirty="0">
              <a:ea typeface="+mn-lt"/>
              <a:cs typeface="+mn-lt"/>
            </a:endParaRPr>
          </a:p>
          <a:p>
            <a:pPr marL="0" indent="0" algn="just">
              <a:buNone/>
            </a:pPr>
            <a:r>
              <a:rPr lang="fr-FR" dirty="0">
                <a:cs typeface="Calibri"/>
              </a:rPr>
              <a:t>Toute personne qui a été confrontée, en tant que présupposée</a:t>
            </a:r>
            <a:r>
              <a:rPr lang="fr-FR" sz="2000" b="1" i="0" u="none" strike="noStrike" dirty="0">
                <a:solidFill>
                  <a:srgbClr val="FF0000"/>
                </a:solidFill>
                <a:effectLst/>
                <a:latin typeface="Tw Cen MT" panose="020B0602020104020603" pitchFamily="34" charset="77"/>
              </a:rPr>
              <a:t> </a:t>
            </a:r>
            <a:r>
              <a:rPr lang="fr-FR" dirty="0">
                <a:cs typeface="Calibri"/>
              </a:rPr>
              <a:t>victime ou témoin, à des faits de violence, est habilitée à faire un signalement.</a:t>
            </a:r>
            <a:endParaRPr lang="fr-FR" dirty="0">
              <a:ea typeface="+mn-lt"/>
              <a:cs typeface="+mn-lt"/>
            </a:endParaRPr>
          </a:p>
          <a:p>
            <a:pPr algn="just">
              <a:buFont typeface="Arial"/>
              <a:buChar char="•"/>
            </a:pPr>
            <a:endParaRPr lang="fr-FR" dirty="0">
              <a:ea typeface="+mn-lt"/>
              <a:cs typeface="+mn-lt"/>
            </a:endParaRPr>
          </a:p>
          <a:p>
            <a:pPr algn="just">
              <a:buFont typeface="Arial"/>
              <a:buChar char="•"/>
            </a:pPr>
            <a:r>
              <a:rPr lang="fr-FR" b="1" dirty="0">
                <a:cs typeface="Calibri"/>
              </a:rPr>
              <a:t>A qui écrit-on ?</a:t>
            </a:r>
            <a:endParaRPr lang="fr-FR" dirty="0">
              <a:ea typeface="+mn-lt"/>
              <a:cs typeface="+mn-lt"/>
            </a:endParaRPr>
          </a:p>
          <a:p>
            <a:pPr marL="0" indent="0" algn="just">
              <a:buNone/>
            </a:pPr>
            <a:r>
              <a:rPr lang="fr-FR" dirty="0">
                <a:cs typeface="Calibri"/>
              </a:rPr>
              <a:t>À la </a:t>
            </a:r>
            <a:r>
              <a:rPr lang="fr-FR" b="1" dirty="0">
                <a:cs typeface="Calibri"/>
              </a:rPr>
              <a:t>direction</a:t>
            </a:r>
            <a:r>
              <a:rPr lang="fr-FR" dirty="0">
                <a:cs typeface="Calibri"/>
              </a:rPr>
              <a:t>, aux </a:t>
            </a:r>
            <a:r>
              <a:rPr lang="fr-FR" b="1" dirty="0">
                <a:cs typeface="Calibri"/>
              </a:rPr>
              <a:t>RH, </a:t>
            </a:r>
            <a:r>
              <a:rPr lang="fr-FR" dirty="0">
                <a:cs typeface="Calibri"/>
              </a:rPr>
              <a:t>à la </a:t>
            </a:r>
            <a:r>
              <a:rPr lang="fr-FR" b="1" dirty="0">
                <a:cs typeface="Calibri"/>
              </a:rPr>
              <a:t>cellule d'écoute</a:t>
            </a:r>
            <a:r>
              <a:rPr lang="fr-FR" dirty="0">
                <a:cs typeface="Calibri"/>
              </a:rPr>
              <a:t> ou au </a:t>
            </a:r>
            <a:r>
              <a:rPr lang="fr-FR" b="1" dirty="0">
                <a:cs typeface="Calibri"/>
              </a:rPr>
              <a:t>point focal</a:t>
            </a:r>
            <a:r>
              <a:rPr lang="fr-FR" dirty="0">
                <a:cs typeface="Calibri"/>
              </a:rPr>
              <a:t> désigné de votre ONGD.</a:t>
            </a:r>
            <a:endParaRPr lang="fr-FR" dirty="0">
              <a:ea typeface="+mn-lt"/>
              <a:cs typeface="+mn-lt"/>
            </a:endParaRPr>
          </a:p>
          <a:p>
            <a:pPr marL="0" indent="0" algn="just">
              <a:buNone/>
            </a:pPr>
            <a:r>
              <a:rPr lang="fr-FR" dirty="0">
                <a:cs typeface="Calibri"/>
              </a:rPr>
              <a:t>Ces instances sont en charge de mener la procédure.</a:t>
            </a:r>
            <a:endParaRPr lang="fr-FR" dirty="0">
              <a:ea typeface="+mn-lt"/>
              <a:cs typeface="+mn-lt"/>
            </a:endParaRPr>
          </a:p>
          <a:p>
            <a:pPr marL="0" indent="0">
              <a:buNone/>
            </a:pPr>
            <a:endParaRPr lang="fr-FR" dirty="0">
              <a:cs typeface="Calibri"/>
            </a:endParaRPr>
          </a:p>
        </p:txBody>
      </p:sp>
      <p:pic>
        <p:nvPicPr>
          <p:cNvPr id="6" name="Graphique 5" descr="Indicateur1 contour">
            <a:extLst>
              <a:ext uri="{FF2B5EF4-FFF2-40B4-BE49-F238E27FC236}">
                <a16:creationId xmlns:a16="http://schemas.microsoft.com/office/drawing/2014/main" id="{97A2E45A-80C9-B887-18F2-2568BA83D8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7181" y="1204117"/>
            <a:ext cx="914400" cy="914400"/>
          </a:xfrm>
          <a:prstGeom prst="rect">
            <a:avLst/>
          </a:prstGeom>
        </p:spPr>
      </p:pic>
    </p:spTree>
    <p:extLst>
      <p:ext uri="{BB962C8B-B14F-4D97-AF65-F5344CB8AC3E}">
        <p14:creationId xmlns:p14="http://schemas.microsoft.com/office/powerpoint/2010/main" val="220685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A916F6-D686-39CA-62A5-9646FEC40812}"/>
              </a:ext>
            </a:extLst>
          </p:cNvPr>
          <p:cNvSpPr/>
          <p:nvPr/>
        </p:nvSpPr>
        <p:spPr>
          <a:xfrm>
            <a:off x="4960007" y="1351504"/>
            <a:ext cx="3647529" cy="1467243"/>
          </a:xfrm>
          <a:prstGeom prst="rect">
            <a:avLst/>
          </a:prstGeom>
          <a:solidFill>
            <a:srgbClr val="AFB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70DDCDA2-7D9B-D9CE-2523-D4FF94864A24}"/>
              </a:ext>
            </a:extLst>
          </p:cNvPr>
          <p:cNvSpPr/>
          <p:nvPr/>
        </p:nvSpPr>
        <p:spPr>
          <a:xfrm>
            <a:off x="4960007" y="1339063"/>
            <a:ext cx="3647529" cy="5048351"/>
          </a:xfrm>
          <a:prstGeom prst="rect">
            <a:avLst/>
          </a:prstGeom>
          <a:noFill/>
          <a:ln w="25400">
            <a:solidFill>
              <a:srgbClr val="AFBE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9B5D6509-AF14-E282-E2BB-47CEFE496530}"/>
              </a:ext>
            </a:extLst>
          </p:cNvPr>
          <p:cNvSpPr/>
          <p:nvPr/>
        </p:nvSpPr>
        <p:spPr>
          <a:xfrm>
            <a:off x="1113218" y="868028"/>
            <a:ext cx="3647529" cy="1202509"/>
          </a:xfrm>
          <a:prstGeom prst="rect">
            <a:avLst/>
          </a:prstGeom>
          <a:solidFill>
            <a:srgbClr val="E5AC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CC4B33DE-1CF9-15B0-4D7B-5AF771F29203}"/>
              </a:ext>
            </a:extLst>
          </p:cNvPr>
          <p:cNvSpPr/>
          <p:nvPr/>
        </p:nvSpPr>
        <p:spPr>
          <a:xfrm>
            <a:off x="1113218" y="855588"/>
            <a:ext cx="3647529" cy="4231418"/>
          </a:xfrm>
          <a:prstGeom prst="rect">
            <a:avLst/>
          </a:prstGeom>
          <a:noFill/>
          <a:ln w="25400">
            <a:solidFill>
              <a:srgbClr val="E5AC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Content Placeholder 2">
            <a:extLst>
              <a:ext uri="{FF2B5EF4-FFF2-40B4-BE49-F238E27FC236}">
                <a16:creationId xmlns:a16="http://schemas.microsoft.com/office/drawing/2014/main" id="{F097F1B2-0B04-F566-4BD8-21E4057A1787}"/>
              </a:ext>
            </a:extLst>
          </p:cNvPr>
          <p:cNvSpPr>
            <a:spLocks noGrp="1"/>
          </p:cNvSpPr>
          <p:nvPr>
            <p:ph idx="1"/>
          </p:nvPr>
        </p:nvSpPr>
        <p:spPr>
          <a:xfrm>
            <a:off x="1206230" y="1075022"/>
            <a:ext cx="3554518" cy="4625529"/>
          </a:xfrm>
        </p:spPr>
        <p:txBody>
          <a:bodyPr vert="horz" lIns="91440" tIns="45720" rIns="91440" bIns="45720" rtlCol="0" anchor="t">
            <a:normAutofit/>
          </a:bodyPr>
          <a:lstStyle/>
          <a:p>
            <a:pPr marL="0" indent="0">
              <a:lnSpc>
                <a:spcPct val="110000"/>
              </a:lnSpc>
              <a:spcBef>
                <a:spcPts val="700"/>
              </a:spcBef>
              <a:spcAft>
                <a:spcPts val="400"/>
              </a:spcAft>
              <a:buNone/>
            </a:pPr>
            <a:r>
              <a:rPr lang="fr-FR" sz="2000" b="1" dirty="0">
                <a:solidFill>
                  <a:schemeClr val="tx2"/>
                </a:solidFill>
                <a:latin typeface="Tw Cen MT"/>
                <a:ea typeface="+mn-lt"/>
                <a:cs typeface="+mn-lt"/>
              </a:rPr>
              <a:t>Chapitre 3 : Les procédures </a:t>
            </a:r>
            <a:br>
              <a:rPr lang="fr-FR" sz="2000" b="1" dirty="0">
                <a:solidFill>
                  <a:schemeClr val="tx2"/>
                </a:solidFill>
                <a:latin typeface="Tw Cen MT"/>
                <a:ea typeface="+mn-lt"/>
                <a:cs typeface="+mn-lt"/>
              </a:rPr>
            </a:br>
            <a:r>
              <a:rPr lang="fr-FR" sz="2000" b="1" dirty="0">
                <a:solidFill>
                  <a:schemeClr val="tx2"/>
                </a:solidFill>
                <a:latin typeface="Tw Cen MT"/>
                <a:ea typeface="+mn-lt"/>
                <a:cs typeface="+mn-lt"/>
              </a:rPr>
              <a:t>et les sanctions possibles</a:t>
            </a:r>
            <a:br>
              <a:rPr lang="fr-FR" sz="2000" b="1" dirty="0">
                <a:solidFill>
                  <a:schemeClr val="tx2"/>
                </a:solidFill>
                <a:latin typeface="Tw Cen MT"/>
                <a:ea typeface="+mn-lt"/>
                <a:cs typeface="+mn-lt"/>
              </a:rPr>
            </a:br>
            <a:endParaRPr lang="en-US" dirty="0">
              <a:solidFill>
                <a:schemeClr val="tx2"/>
              </a:solidFill>
            </a:endParaRPr>
          </a:p>
          <a:p>
            <a:pPr marL="0" indent="0">
              <a:buNone/>
            </a:pPr>
            <a:r>
              <a:rPr lang="fr-FR" b="0" i="0" u="none" strike="noStrike" dirty="0">
                <a:effectLst/>
                <a:latin typeface="Tw Cen MT" panose="020B0602020104020603" pitchFamily="34" charset="77"/>
              </a:rPr>
              <a:t>Ce chapitre vous permettra de </a:t>
            </a:r>
            <a:r>
              <a:rPr lang="fr-FR" dirty="0">
                <a:latin typeface="Tw Cen MT" panose="020B0602020104020603" pitchFamily="34" charset="77"/>
              </a:rPr>
              <a:t>vous familiariser avec </a:t>
            </a:r>
            <a:r>
              <a:rPr lang="fr-FR" b="0" i="0" u="none" strike="noStrike" dirty="0">
                <a:effectLst/>
                <a:latin typeface="Tw Cen MT" panose="020B0602020104020603" pitchFamily="34" charset="77"/>
              </a:rPr>
              <a:t>les procédures juridiques qui existent, en interne et en externe, pour traiter et sanctionner des faits de violences. Un focus sera fait sur la procédure interne, avec en appui des exemples de bonnes pratiques de différentes ONGD luxembourgeoises.</a:t>
            </a:r>
            <a:endParaRPr lang="fr-FR" dirty="0">
              <a:latin typeface="Tw Cen MT"/>
              <a:ea typeface="+mn-lt"/>
              <a:cs typeface="+mn-lt"/>
            </a:endParaRPr>
          </a:p>
        </p:txBody>
      </p:sp>
      <p:sp>
        <p:nvSpPr>
          <p:cNvPr id="6" name="Content Placeholder 2">
            <a:extLst>
              <a:ext uri="{FF2B5EF4-FFF2-40B4-BE49-F238E27FC236}">
                <a16:creationId xmlns:a16="http://schemas.microsoft.com/office/drawing/2014/main" id="{24519F59-5BE6-01FB-02EC-F5EC99809006}"/>
              </a:ext>
            </a:extLst>
          </p:cNvPr>
          <p:cNvSpPr txBox="1">
            <a:spLocks/>
          </p:cNvSpPr>
          <p:nvPr/>
        </p:nvSpPr>
        <p:spPr>
          <a:xfrm>
            <a:off x="5118538" y="1493183"/>
            <a:ext cx="3342289" cy="4906671"/>
          </a:xfrm>
          <a:prstGeom prst="rect">
            <a:avLst/>
          </a:prstGeom>
        </p:spPr>
        <p:txBody>
          <a:bodyPr vert="horz" lIns="91440" tIns="45720" rIns="91440" bIns="45720" rtlCol="0" anchor="t">
            <a:noAutofit/>
          </a:bodyPr>
          <a:lstStyle>
            <a:lvl1pPr marL="258366" indent="-258366" algn="l" defTabSz="685800" rtl="0" eaLnBrk="1" latinLnBrk="0" hangingPunct="1">
              <a:lnSpc>
                <a:spcPct val="120000"/>
              </a:lnSpc>
              <a:spcBef>
                <a:spcPts val="750"/>
              </a:spcBef>
              <a:spcAft>
                <a:spcPts val="45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1pPr>
            <a:lvl2pPr marL="5965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2pPr>
            <a:lvl3pPr marL="9441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3pPr>
            <a:lvl4pPr marL="12823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4pPr>
            <a:lvl5pPr marL="16299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1975104"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6pPr>
            <a:lvl7pPr marL="224028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7pPr>
            <a:lvl8pPr marL="2670048"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8pPr>
            <a:lvl9pPr marL="301752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a:solidFill>
                  <a:schemeClr val="tx1"/>
                </a:solidFill>
                <a:effectLst/>
                <a:latin typeface="+mn-lt"/>
                <a:ea typeface="+mn-ea"/>
                <a:cs typeface="+mn-cs"/>
              </a:defRPr>
            </a:lvl9pPr>
          </a:lstStyle>
          <a:p>
            <a:pPr marL="0" indent="0">
              <a:lnSpc>
                <a:spcPct val="110000"/>
              </a:lnSpc>
              <a:buNone/>
            </a:pPr>
            <a:r>
              <a:rPr lang="fr-FR" sz="2000" b="1" dirty="0">
                <a:solidFill>
                  <a:schemeClr val="tx2"/>
                </a:solidFill>
                <a:latin typeface="Tw Cen MT"/>
                <a:ea typeface="+mn-lt"/>
                <a:cs typeface="+mn-lt"/>
              </a:rPr>
              <a:t>Chapitre 4 : Comment agir à son niveau ? Prévenir, détecter, réagir et traiter</a:t>
            </a:r>
            <a:br>
              <a:rPr lang="fr-FR" sz="2000" b="1" dirty="0">
                <a:solidFill>
                  <a:schemeClr val="tx2"/>
                </a:solidFill>
                <a:latin typeface="Tw Cen MT"/>
                <a:ea typeface="+mn-lt"/>
                <a:cs typeface="+mn-lt"/>
              </a:rPr>
            </a:br>
            <a:endParaRPr lang="fr-FR" sz="2000" dirty="0">
              <a:solidFill>
                <a:schemeClr val="tx2"/>
              </a:solidFill>
              <a:latin typeface="Tw Cen MT"/>
              <a:ea typeface="+mn-lt"/>
              <a:cs typeface="+mn-lt"/>
            </a:endParaRPr>
          </a:p>
          <a:p>
            <a:pPr marL="0" indent="0">
              <a:lnSpc>
                <a:spcPct val="100000"/>
              </a:lnSpc>
              <a:spcBef>
                <a:spcPts val="700"/>
              </a:spcBef>
              <a:spcAft>
                <a:spcPts val="400"/>
              </a:spcAft>
              <a:buNone/>
            </a:pPr>
            <a:r>
              <a:rPr lang="fr-FR" sz="1900" b="0" i="0" u="none" strike="noStrike" dirty="0">
                <a:solidFill>
                  <a:srgbClr val="44546A"/>
                </a:solidFill>
                <a:effectLst/>
                <a:latin typeface="Tw Cen MT" panose="020B0602020104020603" pitchFamily="34" charset="77"/>
              </a:rPr>
              <a:t>Ce chapitre a pour objectif de </a:t>
            </a:r>
            <a:r>
              <a:rPr lang="fr-FR" sz="1900" dirty="0">
                <a:solidFill>
                  <a:srgbClr val="44546A"/>
                </a:solidFill>
                <a:latin typeface="Tw Cen MT" panose="020B0602020104020603" pitchFamily="34" charset="77"/>
              </a:rPr>
              <a:t>vous donner des outils et moyens  d’actions afin de prévenir et détecter des faits de violences sexistes et sexuelles au sein de votre ONGD. Il </a:t>
            </a:r>
            <a:r>
              <a:rPr lang="fr-FR" sz="1900" b="0" i="0" u="none" strike="noStrike" dirty="0">
                <a:solidFill>
                  <a:srgbClr val="44546A"/>
                </a:solidFill>
                <a:effectLst/>
                <a:latin typeface="Tw Cen MT" panose="020B0602020104020603" pitchFamily="34" charset="77"/>
              </a:rPr>
              <a:t>vous donne également des clés pour réagir face à des situations de violences sexistes et sexuelles au travail ou si une personne vient se confier à vous. ​</a:t>
            </a:r>
            <a:endParaRPr lang="fr-FR" sz="1900" dirty="0">
              <a:solidFill>
                <a:srgbClr val="44546A"/>
              </a:solidFill>
              <a:latin typeface="Tw Cen MT"/>
              <a:ea typeface="+mn-lt"/>
              <a:cs typeface="+mn-lt"/>
            </a:endParaRPr>
          </a:p>
        </p:txBody>
      </p:sp>
    </p:spTree>
    <p:extLst>
      <p:ext uri="{BB962C8B-B14F-4D97-AF65-F5344CB8AC3E}">
        <p14:creationId xmlns:p14="http://schemas.microsoft.com/office/powerpoint/2010/main" val="241159748"/>
      </p:ext>
    </p:ext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BFE406D-08DC-668C-17DE-9CA1BBF9980F}"/>
              </a:ext>
            </a:extLst>
          </p:cNvPr>
          <p:cNvSpPr txBox="1"/>
          <p:nvPr/>
        </p:nvSpPr>
        <p:spPr>
          <a:xfrm>
            <a:off x="1103585" y="975482"/>
            <a:ext cx="733752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a:solidFill>
                  <a:srgbClr val="44546A"/>
                </a:solidFill>
                <a:latin typeface="TW Cen MT"/>
              </a:rPr>
              <a:t>Il existe d'</a:t>
            </a:r>
            <a:r>
              <a:rPr lang="fr-FR" sz="2000" b="1" dirty="0">
                <a:solidFill>
                  <a:srgbClr val="44546A"/>
                </a:solidFill>
                <a:latin typeface="TW Cen MT"/>
              </a:rPr>
              <a:t>autres interlocuteur·trice·s en interne </a:t>
            </a:r>
            <a:r>
              <a:rPr lang="fr-FR" sz="2000" dirty="0">
                <a:solidFill>
                  <a:srgbClr val="44546A"/>
                </a:solidFill>
                <a:latin typeface="TW Cen MT"/>
              </a:rPr>
              <a:t>qui peuvent proposer une écoute, un accompagnement ou un appui dans le cadre d'une procédure disciplinaire. </a:t>
            </a:r>
          </a:p>
        </p:txBody>
      </p:sp>
      <p:graphicFrame>
        <p:nvGraphicFramePr>
          <p:cNvPr id="3" name="Diagramme 2">
            <a:extLst>
              <a:ext uri="{FF2B5EF4-FFF2-40B4-BE49-F238E27FC236}">
                <a16:creationId xmlns:a16="http://schemas.microsoft.com/office/drawing/2014/main" id="{D40E8A6D-351D-06FE-4B02-76EE399CF296}"/>
              </a:ext>
            </a:extLst>
          </p:cNvPr>
          <p:cNvGraphicFramePr/>
          <p:nvPr>
            <p:extLst>
              <p:ext uri="{D42A27DB-BD31-4B8C-83A1-F6EECF244321}">
                <p14:modId xmlns:p14="http://schemas.microsoft.com/office/powerpoint/2010/main" val="1866618318"/>
              </p:ext>
            </p:extLst>
          </p:nvPr>
        </p:nvGraphicFramePr>
        <p:xfrm>
          <a:off x="1260000" y="2159311"/>
          <a:ext cx="7533131" cy="4535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85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394">
            <a:extLst>
              <a:ext uri="{FF2B5EF4-FFF2-40B4-BE49-F238E27FC236}">
                <a16:creationId xmlns:a16="http://schemas.microsoft.com/office/drawing/2014/main" id="{9E23E6C8-3F6C-2D72-2338-21C2B5E470FF}"/>
              </a:ext>
            </a:extLst>
          </p:cNvPr>
          <p:cNvGraphicFramePr/>
          <p:nvPr>
            <p:extLst>
              <p:ext uri="{D42A27DB-BD31-4B8C-83A1-F6EECF244321}">
                <p14:modId xmlns:p14="http://schemas.microsoft.com/office/powerpoint/2010/main" val="2118501522"/>
              </p:ext>
            </p:extLst>
          </p:nvPr>
        </p:nvGraphicFramePr>
        <p:xfrm>
          <a:off x="1512910" y="1408387"/>
          <a:ext cx="6821794" cy="4824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29510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BACE759-9D95-BB1F-3A88-CD208D93DC75}"/>
              </a:ext>
            </a:extLst>
          </p:cNvPr>
          <p:cNvSpPr>
            <a:spLocks noGrp="1"/>
          </p:cNvSpPr>
          <p:nvPr>
            <p:ph type="title"/>
          </p:nvPr>
        </p:nvSpPr>
        <p:spPr>
          <a:xfrm>
            <a:off x="1053547" y="863600"/>
            <a:ext cx="7537673" cy="1325563"/>
          </a:xfrm>
        </p:spPr>
        <p:txBody>
          <a:bodyPr>
            <a:noAutofit/>
          </a:bodyPr>
          <a:lstStyle/>
          <a:p>
            <a:br>
              <a:rPr lang="fr-FR" sz="2400" dirty="0">
                <a:latin typeface="TW Cen MT"/>
                <a:cs typeface="Calibri"/>
              </a:rPr>
            </a:br>
            <a:r>
              <a:rPr lang="fr-FR" sz="2400" dirty="0">
                <a:latin typeface="TW Cen MT"/>
                <a:cs typeface="Calibri"/>
              </a:rPr>
              <a:t>Que se passe-t-il suite à la </a:t>
            </a:r>
            <a:r>
              <a:rPr lang="fr-FR" sz="2400" b="1" dirty="0">
                <a:latin typeface="TW Cen MT"/>
                <a:cs typeface="Calibri"/>
              </a:rPr>
              <a:t>réception d'un signalement</a:t>
            </a:r>
            <a:r>
              <a:rPr lang="fr-FR" sz="2400" dirty="0">
                <a:latin typeface="TW Cen MT"/>
                <a:cs typeface="Calibri"/>
              </a:rPr>
              <a:t> ? </a:t>
            </a:r>
            <a:br>
              <a:rPr lang="fr-FR" sz="2400" dirty="0">
                <a:latin typeface="TW Cen MT"/>
                <a:cs typeface="Calibri"/>
              </a:rPr>
            </a:br>
            <a:endParaRPr lang="fr-FR" sz="2400" dirty="0"/>
          </a:p>
        </p:txBody>
      </p:sp>
      <p:graphicFrame>
        <p:nvGraphicFramePr>
          <p:cNvPr id="2" name="Diagramme 3">
            <a:extLst>
              <a:ext uri="{FF2B5EF4-FFF2-40B4-BE49-F238E27FC236}">
                <a16:creationId xmlns:a16="http://schemas.microsoft.com/office/drawing/2014/main" id="{841976CC-4F64-043D-2E91-1D6FA566C141}"/>
              </a:ext>
            </a:extLst>
          </p:cNvPr>
          <p:cNvGraphicFramePr>
            <a:graphicFrameLocks noGrp="1"/>
          </p:cNvGraphicFramePr>
          <p:nvPr>
            <p:ph idx="1"/>
            <p:extLst>
              <p:ext uri="{D42A27DB-BD31-4B8C-83A1-F6EECF244321}">
                <p14:modId xmlns:p14="http://schemas.microsoft.com/office/powerpoint/2010/main" val="735244898"/>
              </p:ext>
            </p:extLst>
          </p:nvPr>
        </p:nvGraphicFramePr>
        <p:xfrm>
          <a:off x="960109" y="2324100"/>
          <a:ext cx="763111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32476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llipse 19">
            <a:extLst>
              <a:ext uri="{FF2B5EF4-FFF2-40B4-BE49-F238E27FC236}">
                <a16:creationId xmlns:a16="http://schemas.microsoft.com/office/drawing/2014/main" id="{EB37F278-F4E1-C722-4AD8-8855CA1E6A23}"/>
              </a:ext>
            </a:extLst>
          </p:cNvPr>
          <p:cNvSpPr/>
          <p:nvPr/>
        </p:nvSpPr>
        <p:spPr>
          <a:xfrm>
            <a:off x="4035979" y="4761184"/>
            <a:ext cx="1239105" cy="1239105"/>
          </a:xfrm>
          <a:prstGeom prst="ellipse">
            <a:avLst/>
          </a:prstGeom>
          <a:solidFill>
            <a:srgbClr val="E5AC82"/>
          </a:solidFill>
          <a:ln w="63500">
            <a:solidFill>
              <a:srgbClr val="E5AC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Ellipse 20">
            <a:extLst>
              <a:ext uri="{FF2B5EF4-FFF2-40B4-BE49-F238E27FC236}">
                <a16:creationId xmlns:a16="http://schemas.microsoft.com/office/drawing/2014/main" id="{7411729F-FCEF-D8F9-7729-850F13E9FB45}"/>
              </a:ext>
            </a:extLst>
          </p:cNvPr>
          <p:cNvSpPr/>
          <p:nvPr/>
        </p:nvSpPr>
        <p:spPr>
          <a:xfrm>
            <a:off x="6632024" y="3258205"/>
            <a:ext cx="1239105" cy="1239105"/>
          </a:xfrm>
          <a:prstGeom prst="ellipse">
            <a:avLst/>
          </a:prstGeom>
          <a:solidFill>
            <a:srgbClr val="E5AC82"/>
          </a:solidFill>
          <a:ln w="63500">
            <a:solidFill>
              <a:srgbClr val="E5AC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Ellipse 16">
            <a:extLst>
              <a:ext uri="{FF2B5EF4-FFF2-40B4-BE49-F238E27FC236}">
                <a16:creationId xmlns:a16="http://schemas.microsoft.com/office/drawing/2014/main" id="{F54DA817-796A-F2CE-AF48-674FC310A1D8}"/>
              </a:ext>
            </a:extLst>
          </p:cNvPr>
          <p:cNvSpPr/>
          <p:nvPr/>
        </p:nvSpPr>
        <p:spPr>
          <a:xfrm>
            <a:off x="914400" y="3344918"/>
            <a:ext cx="1239105" cy="1239105"/>
          </a:xfrm>
          <a:prstGeom prst="ellipse">
            <a:avLst/>
          </a:prstGeom>
          <a:solidFill>
            <a:srgbClr val="E5AC82"/>
          </a:solidFill>
          <a:ln w="63500">
            <a:solidFill>
              <a:srgbClr val="E5AC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contenu 2">
            <a:extLst>
              <a:ext uri="{FF2B5EF4-FFF2-40B4-BE49-F238E27FC236}">
                <a16:creationId xmlns:a16="http://schemas.microsoft.com/office/drawing/2014/main" id="{EEA7A784-5B51-1C50-0F91-B0F861B5FA75}"/>
              </a:ext>
            </a:extLst>
          </p:cNvPr>
          <p:cNvSpPr>
            <a:spLocks noGrp="1"/>
          </p:cNvSpPr>
          <p:nvPr>
            <p:ph idx="1"/>
          </p:nvPr>
        </p:nvSpPr>
        <p:spPr>
          <a:xfrm>
            <a:off x="1065971" y="1788801"/>
            <a:ext cx="7630767" cy="4351338"/>
          </a:xfrm>
        </p:spPr>
        <p:txBody>
          <a:bodyPr vert="horz" lIns="91440" tIns="45720" rIns="91440" bIns="45720" rtlCol="0" anchor="t">
            <a:normAutofit/>
          </a:bodyPr>
          <a:lstStyle/>
          <a:p>
            <a:pPr marL="0" indent="0">
              <a:buNone/>
            </a:pPr>
            <a:r>
              <a:rPr lang="fr-FR" sz="2400" b="1" dirty="0">
                <a:latin typeface="TW Cen MT"/>
                <a:ea typeface="+mn-lt"/>
                <a:cs typeface="+mn-lt"/>
              </a:rPr>
              <a:t>Le déroulement d'une procédure interne : </a:t>
            </a:r>
          </a:p>
          <a:p>
            <a:pPr marL="0" indent="0">
              <a:buNone/>
            </a:pPr>
            <a:endParaRPr lang="fr-FR" sz="2400" dirty="0">
              <a:cs typeface="Calibri"/>
            </a:endParaRPr>
          </a:p>
          <a:p>
            <a:pPr marL="0" indent="0">
              <a:buNone/>
            </a:pPr>
            <a:endParaRPr lang="fr-FR" sz="2400" dirty="0">
              <a:cs typeface="Calibri"/>
            </a:endParaRPr>
          </a:p>
        </p:txBody>
      </p:sp>
      <p:graphicFrame>
        <p:nvGraphicFramePr>
          <p:cNvPr id="7" name="Diagramme 6">
            <a:extLst>
              <a:ext uri="{FF2B5EF4-FFF2-40B4-BE49-F238E27FC236}">
                <a16:creationId xmlns:a16="http://schemas.microsoft.com/office/drawing/2014/main" id="{FF2FBBDC-1E88-C5CA-7DDC-CB2E55DF0C41}"/>
              </a:ext>
            </a:extLst>
          </p:cNvPr>
          <p:cNvGraphicFramePr/>
          <p:nvPr>
            <p:extLst>
              <p:ext uri="{D42A27DB-BD31-4B8C-83A1-F6EECF244321}">
                <p14:modId xmlns:p14="http://schemas.microsoft.com/office/powerpoint/2010/main" val="63883280"/>
              </p:ext>
            </p:extLst>
          </p:nvPr>
        </p:nvGraphicFramePr>
        <p:xfrm>
          <a:off x="223631" y="2085921"/>
          <a:ext cx="8920370" cy="5204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Graphique 10" descr="Bouclier coche contour">
            <a:extLst>
              <a:ext uri="{FF2B5EF4-FFF2-40B4-BE49-F238E27FC236}">
                <a16:creationId xmlns:a16="http://schemas.microsoft.com/office/drawing/2014/main" id="{AFDAE102-431A-796C-1629-B1FF87EBFE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18589" y="3429000"/>
            <a:ext cx="638503" cy="638503"/>
          </a:xfrm>
          <a:prstGeom prst="rect">
            <a:avLst/>
          </a:prstGeom>
        </p:spPr>
      </p:pic>
      <p:pic>
        <p:nvPicPr>
          <p:cNvPr id="13" name="Graphique 12" descr="Porte-bloc contour">
            <a:extLst>
              <a:ext uri="{FF2B5EF4-FFF2-40B4-BE49-F238E27FC236}">
                <a16:creationId xmlns:a16="http://schemas.microsoft.com/office/drawing/2014/main" id="{7C23F36D-EC8F-6C0E-ACAC-F6C0E4B16EA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40216" y="5316007"/>
            <a:ext cx="568668" cy="568668"/>
          </a:xfrm>
          <a:prstGeom prst="rect">
            <a:avLst/>
          </a:prstGeom>
        </p:spPr>
      </p:pic>
      <p:pic>
        <p:nvPicPr>
          <p:cNvPr id="15" name="Graphique 14" descr="Marteau d'officiel contour">
            <a:extLst>
              <a:ext uri="{FF2B5EF4-FFF2-40B4-BE49-F238E27FC236}">
                <a16:creationId xmlns:a16="http://schemas.microsoft.com/office/drawing/2014/main" id="{28F622C4-F56B-E1E2-46AB-C6A63CCBEB6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29770" y="3344918"/>
            <a:ext cx="593833" cy="593833"/>
          </a:xfrm>
          <a:prstGeom prst="rect">
            <a:avLst/>
          </a:prstGeom>
        </p:spPr>
      </p:pic>
    </p:spTree>
    <p:extLst>
      <p:ext uri="{BB962C8B-B14F-4D97-AF65-F5344CB8AC3E}">
        <p14:creationId xmlns:p14="http://schemas.microsoft.com/office/powerpoint/2010/main" val="16844611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0724B263-93C2-FBB4-7E1F-7A64E158367F}"/>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latin typeface="TW Cen MT"/>
                <a:ea typeface="TW Cen MT"/>
                <a:cs typeface="TW Cen MT"/>
              </a:rPr>
              <a:t>​</a:t>
            </a:r>
            <a:endParaRPr lang="en-US" dirty="0"/>
          </a:p>
        </p:txBody>
      </p:sp>
      <p:sp>
        <p:nvSpPr>
          <p:cNvPr id="11" name="ZoneTexte 10">
            <a:extLst>
              <a:ext uri="{FF2B5EF4-FFF2-40B4-BE49-F238E27FC236}">
                <a16:creationId xmlns:a16="http://schemas.microsoft.com/office/drawing/2014/main" id="{02EA83D1-B7CB-2E08-999B-465A8348D511}"/>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W Cen MT"/>
              </a:rPr>
              <a:t>​</a:t>
            </a:r>
            <a:endParaRPr lang="en-US" dirty="0"/>
          </a:p>
        </p:txBody>
      </p:sp>
      <p:sp>
        <p:nvSpPr>
          <p:cNvPr id="12" name="ZoneTexte 11">
            <a:extLst>
              <a:ext uri="{FF2B5EF4-FFF2-40B4-BE49-F238E27FC236}">
                <a16:creationId xmlns:a16="http://schemas.microsoft.com/office/drawing/2014/main" id="{AA395AB1-183C-7653-BA91-5A4B9D6062B3}"/>
              </a:ext>
            </a:extLst>
          </p:cNvPr>
          <p:cNvSpPr txBox="1"/>
          <p:nvPr/>
        </p:nvSpPr>
        <p:spPr>
          <a:xfrm>
            <a:off x="1322670" y="4113791"/>
            <a:ext cx="3447253" cy="1677382"/>
          </a:xfrm>
          <a:prstGeom prst="rect">
            <a:avLst/>
          </a:prstGeom>
          <a:solidFill>
            <a:srgbClr val="E5AC82">
              <a:alpha val="14944"/>
            </a:srgbClr>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fontAlgn="base"/>
            <a:r>
              <a:rPr lang="en-US" sz="1700" b="0" i="0" u="none" strike="noStrike" dirty="0">
                <a:solidFill>
                  <a:srgbClr val="44546A"/>
                </a:solidFill>
                <a:effectLst/>
                <a:latin typeface="Tw Cen MT" panose="020B0602020104020603" pitchFamily="34" charset="77"/>
              </a:rPr>
              <a:t>« Les mesures destinées à </a:t>
            </a:r>
            <a:r>
              <a:rPr lang="fr-FR" sz="1700" b="0" i="0" u="none" strike="noStrike" dirty="0">
                <a:solidFill>
                  <a:srgbClr val="44546A"/>
                </a:solidFill>
                <a:effectLst/>
                <a:latin typeface="Tw Cen MT" panose="020B0602020104020603" pitchFamily="34" charset="77"/>
              </a:rPr>
              <a:t>​</a:t>
            </a:r>
            <a:r>
              <a:rPr lang="en-US" sz="1700" b="0" i="0" u="none" strike="noStrike" dirty="0">
                <a:solidFill>
                  <a:srgbClr val="44546A"/>
                </a:solidFill>
                <a:effectLst/>
                <a:latin typeface="Tw Cen MT" panose="020B0602020104020603" pitchFamily="34" charset="77"/>
              </a:rPr>
              <a:t>mettre fin </a:t>
            </a:r>
            <a:br>
              <a:rPr lang="en-US" sz="1700" b="0" i="0" u="none" strike="noStrike" dirty="0">
                <a:solidFill>
                  <a:srgbClr val="44546A"/>
                </a:solidFill>
                <a:effectLst/>
                <a:latin typeface="Tw Cen MT" panose="020B0602020104020603" pitchFamily="34" charset="77"/>
              </a:rPr>
            </a:br>
            <a:r>
              <a:rPr lang="en-US" sz="1700" b="0" i="0" u="none" strike="noStrike" dirty="0">
                <a:solidFill>
                  <a:srgbClr val="44546A"/>
                </a:solidFill>
                <a:effectLst/>
                <a:latin typeface="Tw Cen MT" panose="020B0602020104020603" pitchFamily="34" charset="77"/>
              </a:rPr>
              <a:t>au harcèlement</a:t>
            </a:r>
            <a:r>
              <a:rPr lang="en-US" sz="1700" dirty="0">
                <a:solidFill>
                  <a:srgbClr val="44546A"/>
                </a:solidFill>
                <a:latin typeface="Tw Cen MT" panose="020B0602020104020603" pitchFamily="34" charset="77"/>
              </a:rPr>
              <a:t> </a:t>
            </a:r>
            <a:r>
              <a:rPr lang="en-US" sz="1700" b="0" i="0" u="none" strike="noStrike" dirty="0">
                <a:solidFill>
                  <a:srgbClr val="44546A"/>
                </a:solidFill>
                <a:effectLst/>
                <a:latin typeface="Tw Cen MT" panose="020B0602020104020603" pitchFamily="34" charset="77"/>
              </a:rPr>
              <a:t>sexuel ne peuvent </a:t>
            </a:r>
            <a:br>
              <a:rPr lang="en-US" sz="1700" b="0" i="0" u="none" strike="noStrike" dirty="0">
                <a:solidFill>
                  <a:srgbClr val="44546A"/>
                </a:solidFill>
                <a:effectLst/>
                <a:latin typeface="Tw Cen MT" panose="020B0602020104020603" pitchFamily="34" charset="77"/>
              </a:rPr>
            </a:br>
            <a:r>
              <a:rPr lang="en-US" sz="1700" b="0" i="0" u="none" strike="noStrike" dirty="0">
                <a:solidFill>
                  <a:srgbClr val="44546A"/>
                </a:solidFill>
                <a:effectLst/>
                <a:latin typeface="Tw Cen MT" panose="020B0602020104020603" pitchFamily="34" charset="77"/>
              </a:rPr>
              <a:t>être prises </a:t>
            </a:r>
            <a:r>
              <a:rPr lang="fr-FR" sz="1700" b="0" i="0" u="none" strike="noStrike" dirty="0">
                <a:solidFill>
                  <a:srgbClr val="44546A"/>
                </a:solidFill>
                <a:effectLst/>
                <a:latin typeface="Tw Cen MT" panose="020B0602020104020603" pitchFamily="34" charset="77"/>
              </a:rPr>
              <a:t>​</a:t>
            </a:r>
            <a:r>
              <a:rPr lang="en-US" sz="1700" b="0" i="0" u="none" strike="noStrike" dirty="0">
                <a:solidFill>
                  <a:srgbClr val="44546A"/>
                </a:solidFill>
                <a:effectLst/>
                <a:latin typeface="Tw Cen MT" panose="020B0602020104020603" pitchFamily="34" charset="77"/>
              </a:rPr>
              <a:t>au détriment de la victime de </a:t>
            </a:r>
            <a:r>
              <a:rPr lang="fr-FR" sz="1700" b="0" i="0" u="none" strike="noStrike" dirty="0">
                <a:solidFill>
                  <a:srgbClr val="44546A"/>
                </a:solidFill>
                <a:effectLst/>
                <a:latin typeface="Tw Cen MT" panose="020B0602020104020603" pitchFamily="34" charset="77"/>
              </a:rPr>
              <a:t>​</a:t>
            </a:r>
            <a:r>
              <a:rPr lang="en-US" sz="1700" b="0" i="0" u="none" strike="noStrike" dirty="0">
                <a:solidFill>
                  <a:srgbClr val="44546A"/>
                </a:solidFill>
                <a:effectLst/>
                <a:latin typeface="Tw Cen MT" panose="020B0602020104020603" pitchFamily="34" charset="77"/>
              </a:rPr>
              <a:t>harcèlement » </a:t>
            </a:r>
            <a:r>
              <a:rPr lang="fr-FR" sz="1700" b="0" i="0" u="none" strike="noStrike" dirty="0">
                <a:solidFill>
                  <a:srgbClr val="44546A"/>
                </a:solidFill>
                <a:effectLst/>
                <a:latin typeface="Tw Cen MT" panose="020B0602020104020603" pitchFamily="34" charset="77"/>
              </a:rPr>
              <a:t>​</a:t>
            </a:r>
          </a:p>
          <a:p>
            <a:r>
              <a:rPr lang="fr-FR" sz="1700" b="1" i="1" dirty="0">
                <a:solidFill>
                  <a:srgbClr val="E5AC82"/>
                </a:solidFill>
                <a:latin typeface="TW Cen MT"/>
                <a:cs typeface="Segoe UI"/>
                <a:hlinkClick r:id="rId2">
                  <a:extLst>
                    <a:ext uri="{A12FA001-AC4F-418D-AE19-62706E023703}">
                      <ahyp:hlinkClr xmlns:ahyp="http://schemas.microsoft.com/office/drawing/2018/hyperlinkcolor" val="tx"/>
                    </a:ext>
                  </a:extLst>
                </a:hlinkClick>
              </a:rPr>
              <a:t>Art. L.245-3 du Code du travail</a:t>
            </a:r>
            <a:endParaRPr lang="fr-FR" sz="1700" b="1" i="1" dirty="0">
              <a:solidFill>
                <a:srgbClr val="E5AC82"/>
              </a:solidFill>
              <a:latin typeface="TW Cen MT"/>
              <a:cs typeface="Segoe UI"/>
            </a:endParaRPr>
          </a:p>
          <a:p>
            <a:r>
              <a:rPr lang="fr-FR" dirty="0">
                <a:solidFill>
                  <a:srgbClr val="44546A"/>
                </a:solidFill>
                <a:latin typeface="TW Cen MT"/>
                <a:cs typeface="Segoe UI"/>
              </a:rPr>
              <a:t>​</a:t>
            </a:r>
          </a:p>
        </p:txBody>
      </p:sp>
      <p:sp>
        <p:nvSpPr>
          <p:cNvPr id="13" name="ZoneTexte 12">
            <a:extLst>
              <a:ext uri="{FF2B5EF4-FFF2-40B4-BE49-F238E27FC236}">
                <a16:creationId xmlns:a16="http://schemas.microsoft.com/office/drawing/2014/main" id="{88BB4FF9-F9F9-6708-6DB6-E469BC641184}"/>
              </a:ext>
            </a:extLst>
          </p:cNvPr>
          <p:cNvSpPr txBox="1"/>
          <p:nvPr/>
        </p:nvSpPr>
        <p:spPr>
          <a:xfrm>
            <a:off x="5464946" y="4102387"/>
            <a:ext cx="3447253" cy="1677382"/>
          </a:xfrm>
          <a:prstGeom prst="rect">
            <a:avLst/>
          </a:prstGeom>
          <a:solidFill>
            <a:srgbClr val="E5AC82">
              <a:alpha val="15000"/>
            </a:srgbClr>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fontAlgn="base"/>
            <a:r>
              <a:rPr lang="en-US" sz="1700" b="0" i="0" u="none" strike="noStrike" dirty="0">
                <a:solidFill>
                  <a:srgbClr val="44546A"/>
                </a:solidFill>
                <a:effectLst/>
                <a:latin typeface="Tw Cen MT" panose="020B0602020104020603" pitchFamily="34" charset="77"/>
              </a:rPr>
              <a:t>« Aucun salarié ne peut faire l’objet de </a:t>
            </a:r>
            <a:r>
              <a:rPr lang="en-US" sz="1700" b="1" i="0" u="none" strike="noStrike" dirty="0">
                <a:solidFill>
                  <a:srgbClr val="44546A"/>
                </a:solidFill>
                <a:effectLst/>
                <a:latin typeface="Tw Cen MT" panose="020B0602020104020603" pitchFamily="34" charset="77"/>
              </a:rPr>
              <a:t>représailles </a:t>
            </a:r>
            <a:r>
              <a:rPr lang="en-US" sz="1700" b="0" i="0" u="none" strike="noStrike" dirty="0">
                <a:solidFill>
                  <a:srgbClr val="44546A"/>
                </a:solidFill>
                <a:effectLst/>
                <a:latin typeface="Tw Cen MT" panose="020B0602020104020603" pitchFamily="34" charset="77"/>
              </a:rPr>
              <a:t>pour avoir </a:t>
            </a:r>
            <a:r>
              <a:rPr lang="fr-FR" sz="1700" b="0" i="0" u="none" strike="noStrike" dirty="0">
                <a:solidFill>
                  <a:srgbClr val="44546A"/>
                </a:solidFill>
                <a:effectLst/>
                <a:latin typeface="Tw Cen MT" panose="020B0602020104020603" pitchFamily="34" charset="77"/>
              </a:rPr>
              <a:t>​</a:t>
            </a:r>
            <a:r>
              <a:rPr lang="en-US" sz="1700" b="0" i="0" u="none" strike="noStrike" dirty="0">
                <a:solidFill>
                  <a:srgbClr val="44546A"/>
                </a:solidFill>
                <a:effectLst/>
                <a:latin typeface="Tw Cen MT" panose="020B0602020104020603" pitchFamily="34" charset="77"/>
              </a:rPr>
              <a:t>témoigné des agissements</a:t>
            </a:r>
            <a:r>
              <a:rPr lang="en-US" sz="1700" dirty="0">
                <a:solidFill>
                  <a:srgbClr val="44546A"/>
                </a:solidFill>
                <a:latin typeface="Tw Cen MT" panose="020B0602020104020603" pitchFamily="34" charset="77"/>
              </a:rPr>
              <a:t> </a:t>
            </a:r>
            <a:r>
              <a:rPr lang="en-US" sz="1700" b="0" i="0" u="none" strike="noStrike" dirty="0">
                <a:solidFill>
                  <a:srgbClr val="44546A"/>
                </a:solidFill>
                <a:effectLst/>
                <a:latin typeface="Tw Cen MT" panose="020B0602020104020603" pitchFamily="34" charset="77"/>
              </a:rPr>
              <a:t>[de </a:t>
            </a:r>
            <a:r>
              <a:rPr lang="fr-FR" sz="1700" b="0" i="0" u="none" strike="noStrike" dirty="0">
                <a:solidFill>
                  <a:srgbClr val="44546A"/>
                </a:solidFill>
                <a:effectLst/>
                <a:latin typeface="Tw Cen MT" panose="020B0602020104020603" pitchFamily="34" charset="77"/>
              </a:rPr>
              <a:t>​</a:t>
            </a:r>
            <a:r>
              <a:rPr lang="en-US" sz="1700" b="0" i="0" u="none" strike="noStrike" dirty="0">
                <a:solidFill>
                  <a:srgbClr val="44546A"/>
                </a:solidFill>
                <a:effectLst/>
                <a:latin typeface="Tw Cen MT" panose="020B0602020104020603" pitchFamily="34" charset="77"/>
              </a:rPr>
              <a:t>harcèlement </a:t>
            </a:r>
            <a:br>
              <a:rPr lang="en-US" sz="1700" b="0" i="0" u="none" strike="noStrike" dirty="0">
                <a:solidFill>
                  <a:srgbClr val="44546A"/>
                </a:solidFill>
                <a:effectLst/>
                <a:latin typeface="Tw Cen MT" panose="020B0602020104020603" pitchFamily="34" charset="77"/>
              </a:rPr>
            </a:br>
            <a:r>
              <a:rPr lang="en-US" sz="1700" b="0" i="0" u="none" strike="noStrike" dirty="0">
                <a:solidFill>
                  <a:srgbClr val="44546A"/>
                </a:solidFill>
                <a:effectLst/>
                <a:latin typeface="Tw Cen MT" panose="020B0602020104020603" pitchFamily="34" charset="77"/>
              </a:rPr>
              <a:t>sexuel] ou pour les avoir relatés »</a:t>
            </a:r>
            <a:endParaRPr lang="fr-FR" sz="1700" b="0" i="0" u="none" strike="noStrike" dirty="0">
              <a:solidFill>
                <a:srgbClr val="44546A"/>
              </a:solidFill>
              <a:effectLst/>
              <a:latin typeface="Tw Cen MT" panose="020B0602020104020603" pitchFamily="34" charset="77"/>
            </a:endParaRPr>
          </a:p>
          <a:p>
            <a:r>
              <a:rPr lang="fr-FR" sz="1700" b="1" i="1" dirty="0">
                <a:solidFill>
                  <a:srgbClr val="E5AC82"/>
                </a:solidFill>
                <a:latin typeface="TW Cen MT"/>
                <a:cs typeface="Segoe UI"/>
                <a:hlinkClick r:id="rId2">
                  <a:extLst>
                    <a:ext uri="{A12FA001-AC4F-418D-AE19-62706E023703}">
                      <ahyp:hlinkClr xmlns:ahyp="http://schemas.microsoft.com/office/drawing/2018/hyperlinkcolor" val="tx"/>
                    </a:ext>
                  </a:extLst>
                </a:hlinkClick>
              </a:rPr>
              <a:t>Art. L.245-5-2 du Code du travail</a:t>
            </a:r>
            <a:endParaRPr lang="fr-FR" sz="1700" b="1" i="1" dirty="0">
              <a:solidFill>
                <a:srgbClr val="E5AC82"/>
              </a:solidFill>
              <a:latin typeface="TW Cen MT"/>
              <a:cs typeface="Segoe UI"/>
            </a:endParaRPr>
          </a:p>
          <a:p>
            <a:r>
              <a:rPr lang="fr-FR" dirty="0">
                <a:solidFill>
                  <a:srgbClr val="44546A"/>
                </a:solidFill>
                <a:latin typeface="TW Cen MT"/>
                <a:cs typeface="Segoe UI"/>
              </a:rPr>
              <a:t>​</a:t>
            </a:r>
          </a:p>
        </p:txBody>
      </p:sp>
      <p:pic>
        <p:nvPicPr>
          <p:cNvPr id="14" name="Graphique 13" descr="Livre fermé avec un remplissage uni">
            <a:extLst>
              <a:ext uri="{FF2B5EF4-FFF2-40B4-BE49-F238E27FC236}">
                <a16:creationId xmlns:a16="http://schemas.microsoft.com/office/drawing/2014/main" id="{99EA74F3-70C8-34A4-00BE-0A0F4ACF5C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261" y="4048895"/>
            <a:ext cx="551793" cy="551793"/>
          </a:xfrm>
          <a:prstGeom prst="rect">
            <a:avLst/>
          </a:prstGeom>
        </p:spPr>
      </p:pic>
      <p:pic>
        <p:nvPicPr>
          <p:cNvPr id="15" name="Graphique 14" descr="Livre fermé avec un remplissage uni">
            <a:extLst>
              <a:ext uri="{FF2B5EF4-FFF2-40B4-BE49-F238E27FC236}">
                <a16:creationId xmlns:a16="http://schemas.microsoft.com/office/drawing/2014/main" id="{6CB81B15-7885-DC93-1ECF-C0AB25A416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41539" y="4049274"/>
            <a:ext cx="551793" cy="551793"/>
          </a:xfrm>
          <a:prstGeom prst="rect">
            <a:avLst/>
          </a:prstGeom>
        </p:spPr>
      </p:pic>
      <p:sp>
        <p:nvSpPr>
          <p:cNvPr id="16" name="Titre 2">
            <a:extLst>
              <a:ext uri="{FF2B5EF4-FFF2-40B4-BE49-F238E27FC236}">
                <a16:creationId xmlns:a16="http://schemas.microsoft.com/office/drawing/2014/main" id="{3485AF3E-9D5A-9064-D00A-39E3665EF1C5}"/>
              </a:ext>
            </a:extLst>
          </p:cNvPr>
          <p:cNvSpPr txBox="1">
            <a:spLocks/>
          </p:cNvSpPr>
          <p:nvPr/>
        </p:nvSpPr>
        <p:spPr>
          <a:xfrm>
            <a:off x="1849820" y="727508"/>
            <a:ext cx="7199587" cy="13255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r>
              <a:rPr lang="fr-FR" sz="2400" b="1" i="0" u="none" strike="noStrike" dirty="0">
                <a:effectLst/>
                <a:latin typeface="Tw Cen MT" panose="020B0602020104020603" pitchFamily="34" charset="77"/>
              </a:rPr>
              <a:t>Première étape : faire cesser les faits </a:t>
            </a:r>
            <a:br>
              <a:rPr lang="fr-FR" sz="2400" b="1" i="0" u="none" strike="noStrike" dirty="0">
                <a:effectLst/>
                <a:latin typeface="Tw Cen MT" panose="020B0602020104020603" pitchFamily="34" charset="77"/>
              </a:rPr>
            </a:br>
            <a:r>
              <a:rPr lang="fr-FR" sz="2400" b="1" i="0" u="none" strike="noStrike" dirty="0">
                <a:effectLst/>
                <a:latin typeface="Tw Cen MT" panose="020B0602020104020603" pitchFamily="34" charset="77"/>
              </a:rPr>
              <a:t>et protéger les victimes</a:t>
            </a:r>
            <a:endParaRPr lang="fr-FR" sz="2400" dirty="0"/>
          </a:p>
        </p:txBody>
      </p:sp>
      <p:sp>
        <p:nvSpPr>
          <p:cNvPr id="18" name="ZoneTexte 17">
            <a:extLst>
              <a:ext uri="{FF2B5EF4-FFF2-40B4-BE49-F238E27FC236}">
                <a16:creationId xmlns:a16="http://schemas.microsoft.com/office/drawing/2014/main" id="{CD6AA0D9-EEB0-70AD-6F9B-8AA0C28E3EC8}"/>
              </a:ext>
            </a:extLst>
          </p:cNvPr>
          <p:cNvSpPr txBox="1"/>
          <p:nvPr/>
        </p:nvSpPr>
        <p:spPr>
          <a:xfrm>
            <a:off x="1080360" y="1978634"/>
            <a:ext cx="759729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fontAlgn="base"/>
            <a:r>
              <a:rPr lang="fr-FR" sz="2000" b="0" i="0" u="none" strike="noStrike" dirty="0">
                <a:solidFill>
                  <a:srgbClr val="44546A"/>
                </a:solidFill>
                <a:effectLst/>
                <a:latin typeface="Tw Cen MT" panose="020B0602020104020603" pitchFamily="34" charset="77"/>
              </a:rPr>
              <a:t>Souvent, les personnes n'ont pas envie de signaler des violences par peur de subir des </a:t>
            </a:r>
            <a:r>
              <a:rPr lang="fr-FR" sz="2000" b="1" i="0" u="none" strike="noStrike" dirty="0">
                <a:solidFill>
                  <a:srgbClr val="44546A"/>
                </a:solidFill>
                <a:effectLst/>
                <a:latin typeface="Tw Cen MT" panose="020B0602020104020603" pitchFamily="34" charset="77"/>
              </a:rPr>
              <a:t>représailles </a:t>
            </a:r>
            <a:r>
              <a:rPr lang="fr-FR" sz="2000" b="0" i="0" u="none" strike="noStrike" dirty="0">
                <a:solidFill>
                  <a:srgbClr val="44546A"/>
                </a:solidFill>
                <a:effectLst/>
                <a:latin typeface="Tw Cen MT" panose="020B0602020104020603" pitchFamily="34" charset="77"/>
              </a:rPr>
              <a:t>(licenciement, changement de poste, mise à l'écart du reste du groupe, etc.)​</a:t>
            </a:r>
          </a:p>
          <a:p>
            <a:pPr rtl="0" fontAlgn="base"/>
            <a:r>
              <a:rPr lang="fr-FR" sz="2000" b="0" i="0" u="none" strike="noStrike" dirty="0">
                <a:solidFill>
                  <a:srgbClr val="44546A"/>
                </a:solidFill>
                <a:effectLst/>
                <a:latin typeface="Tw Cen MT" panose="020B0602020104020603" pitchFamily="34" charset="77"/>
              </a:rPr>
              <a:t>​</a:t>
            </a:r>
          </a:p>
          <a:p>
            <a:pPr rtl="0" fontAlgn="base"/>
            <a:r>
              <a:rPr lang="fr-FR" sz="2000" b="0" i="0" u="none" strike="noStrike" dirty="0">
                <a:solidFill>
                  <a:srgbClr val="44546A"/>
                </a:solidFill>
                <a:effectLst/>
                <a:latin typeface="Tw Cen MT" panose="020B0602020104020603" pitchFamily="34" charset="77"/>
              </a:rPr>
              <a:t>Au Luxembourg, les personnes signalant de bonne foi des faits pouvant s’apparenter à des violences sont </a:t>
            </a:r>
            <a:r>
              <a:rPr lang="fr-FR" sz="2000" b="1" i="0" u="none" strike="noStrike" dirty="0">
                <a:solidFill>
                  <a:srgbClr val="44546A"/>
                </a:solidFill>
                <a:effectLst/>
                <a:latin typeface="Tw Cen MT" panose="020B0602020104020603" pitchFamily="34" charset="77"/>
              </a:rPr>
              <a:t>protégées</a:t>
            </a:r>
            <a:r>
              <a:rPr lang="fr-FR" sz="2000" b="0" i="0" u="none" strike="noStrike" dirty="0">
                <a:solidFill>
                  <a:srgbClr val="44546A"/>
                </a:solidFill>
                <a:effectLst/>
                <a:latin typeface="Tw Cen MT" panose="020B0602020104020603" pitchFamily="34" charset="77"/>
              </a:rPr>
              <a:t> par la loi : ​</a:t>
            </a:r>
          </a:p>
        </p:txBody>
      </p:sp>
      <p:sp>
        <p:nvSpPr>
          <p:cNvPr id="19" name="ZoneTexte 18">
            <a:extLst>
              <a:ext uri="{FF2B5EF4-FFF2-40B4-BE49-F238E27FC236}">
                <a16:creationId xmlns:a16="http://schemas.microsoft.com/office/drawing/2014/main" id="{A20975D7-4D91-C873-AFBC-64762F84D2FA}"/>
              </a:ext>
            </a:extLst>
          </p:cNvPr>
          <p:cNvSpPr txBox="1"/>
          <p:nvPr/>
        </p:nvSpPr>
        <p:spPr>
          <a:xfrm>
            <a:off x="1206485" y="5928875"/>
            <a:ext cx="705464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fontAlgn="base"/>
            <a:r>
              <a:rPr lang="fr-FR" sz="2000" b="0" i="0" u="none" strike="noStrike" dirty="0">
                <a:solidFill>
                  <a:srgbClr val="44546A"/>
                </a:solidFill>
                <a:effectLst/>
                <a:latin typeface="TW Cen MT" panose="020B0602020104020603" pitchFamily="34" charset="77"/>
              </a:rPr>
              <a:t>Durant toute la durée de la procédure, vous avez la </a:t>
            </a:r>
            <a:r>
              <a:rPr lang="fr-FR" sz="2000" b="1" i="0" u="none" strike="noStrike" dirty="0">
                <a:solidFill>
                  <a:srgbClr val="44546A"/>
                </a:solidFill>
                <a:effectLst/>
                <a:latin typeface="TW Cen MT" panose="020B0602020104020603" pitchFamily="34" charset="77"/>
              </a:rPr>
              <a:t>possibilité d'être accompagné·e par un·e délégué·e du personnel</a:t>
            </a:r>
            <a:r>
              <a:rPr lang="fr-FR" sz="2000" b="0" i="0" u="none" strike="noStrike" dirty="0">
                <a:solidFill>
                  <a:srgbClr val="44546A"/>
                </a:solidFill>
                <a:effectLst/>
                <a:latin typeface="TW Cen MT" panose="020B0602020104020603" pitchFamily="34" charset="77"/>
              </a:rPr>
              <a:t>.​</a:t>
            </a:r>
            <a:endParaRPr lang="fr-FR" sz="2000" b="0" i="0" u="none" strike="noStrike" dirty="0">
              <a:solidFill>
                <a:srgbClr val="44546A"/>
              </a:solidFill>
              <a:effectLst/>
              <a:latin typeface="Tw Cen MT" panose="020B0602020104020603" pitchFamily="34" charset="77"/>
            </a:endParaRPr>
          </a:p>
        </p:txBody>
      </p:sp>
      <p:pic>
        <p:nvPicPr>
          <p:cNvPr id="23" name="Graphique 22" descr="Bouclier coche contour">
            <a:extLst>
              <a:ext uri="{FF2B5EF4-FFF2-40B4-BE49-F238E27FC236}">
                <a16:creationId xmlns:a16="http://schemas.microsoft.com/office/drawing/2014/main" id="{E1DD0323-11FB-A631-832D-1EC942C9F5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0360" y="1071037"/>
            <a:ext cx="638503" cy="638503"/>
          </a:xfrm>
          <a:prstGeom prst="rect">
            <a:avLst/>
          </a:prstGeom>
        </p:spPr>
      </p:pic>
    </p:spTree>
    <p:extLst>
      <p:ext uri="{BB962C8B-B14F-4D97-AF65-F5344CB8AC3E}">
        <p14:creationId xmlns:p14="http://schemas.microsoft.com/office/powerpoint/2010/main" val="31257804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94">
            <a:extLst>
              <a:ext uri="{FF2B5EF4-FFF2-40B4-BE49-F238E27FC236}">
                <a16:creationId xmlns:a16="http://schemas.microsoft.com/office/drawing/2014/main" id="{97DCA2F0-2D0D-A62A-9EC8-181DDC315613}"/>
              </a:ext>
            </a:extLst>
          </p:cNvPr>
          <p:cNvGraphicFramePr/>
          <p:nvPr>
            <p:extLst>
              <p:ext uri="{D42A27DB-BD31-4B8C-83A1-F6EECF244321}">
                <p14:modId xmlns:p14="http://schemas.microsoft.com/office/powerpoint/2010/main" val="989596815"/>
              </p:ext>
            </p:extLst>
          </p:nvPr>
        </p:nvGraphicFramePr>
        <p:xfrm>
          <a:off x="1324303" y="1156139"/>
          <a:ext cx="7535491" cy="5346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64838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CF8DF5D-7242-8821-DF38-C2136C9B1A15}"/>
              </a:ext>
            </a:extLst>
          </p:cNvPr>
          <p:cNvSpPr txBox="1"/>
          <p:nvPr/>
        </p:nvSpPr>
        <p:spPr>
          <a:xfrm>
            <a:off x="2115160" y="5710932"/>
            <a:ext cx="180974" cy="361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dirty="0"/>
          </a:p>
        </p:txBody>
      </p:sp>
      <p:sp>
        <p:nvSpPr>
          <p:cNvPr id="8" name="ZoneTexte 7">
            <a:extLst>
              <a:ext uri="{FF2B5EF4-FFF2-40B4-BE49-F238E27FC236}">
                <a16:creationId xmlns:a16="http://schemas.microsoft.com/office/drawing/2014/main" id="{FB903054-305C-A835-6F0A-2530CFC80AB9}"/>
              </a:ext>
            </a:extLst>
          </p:cNvPr>
          <p:cNvSpPr txBox="1"/>
          <p:nvPr/>
        </p:nvSpPr>
        <p:spPr>
          <a:xfrm>
            <a:off x="1080360" y="2014462"/>
            <a:ext cx="7597295"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fontAlgn="base"/>
            <a:r>
              <a:rPr lang="fr-LU" sz="2000" b="1" dirty="0">
                <a:solidFill>
                  <a:srgbClr val="44546A"/>
                </a:solidFill>
                <a:latin typeface="Tw Cen MT" panose="020B0602020104020603" pitchFamily="34" charset="77"/>
              </a:rPr>
              <a:t>           </a:t>
            </a:r>
            <a:r>
              <a:rPr lang="fr-LU" sz="2000" b="1" u="none" strike="noStrike" dirty="0">
                <a:solidFill>
                  <a:srgbClr val="44546A"/>
                </a:solidFill>
                <a:effectLst/>
                <a:latin typeface="Tw Cen MT" panose="020B0602020104020603" pitchFamily="34" charset="77"/>
              </a:rPr>
              <a:t>Les mesures conservatoires</a:t>
            </a:r>
          </a:p>
          <a:p>
            <a:pPr algn="l" rtl="0" fontAlgn="base"/>
            <a:endParaRPr lang="fr-LU" sz="2000" b="1" dirty="0">
              <a:solidFill>
                <a:srgbClr val="44546A"/>
              </a:solidFill>
              <a:latin typeface="Tw Cen MT" panose="020B0602020104020603" pitchFamily="34" charset="77"/>
            </a:endParaRPr>
          </a:p>
          <a:p>
            <a:pPr algn="l" rtl="0" fontAlgn="base"/>
            <a:r>
              <a:rPr lang="fr-FR" sz="2000" b="0" u="none" strike="noStrike" dirty="0">
                <a:solidFill>
                  <a:srgbClr val="44546A"/>
                </a:solidFill>
                <a:effectLst/>
                <a:latin typeface="Tw Cen MT" panose="020B0602020104020603" pitchFamily="34" charset="77"/>
              </a:rPr>
              <a:t>Lorsque les faits rapportés mettent en danger la santé et la sécurité de </a:t>
            </a:r>
            <a:br>
              <a:rPr lang="fr-FR" sz="2000" b="0" u="none" strike="noStrike" dirty="0">
                <a:solidFill>
                  <a:srgbClr val="44546A"/>
                </a:solidFill>
                <a:effectLst/>
                <a:latin typeface="Tw Cen MT" panose="020B0602020104020603" pitchFamily="34" charset="77"/>
              </a:rPr>
            </a:br>
            <a:r>
              <a:rPr lang="fr-FR" sz="2000" b="0" u="none" strike="noStrike" dirty="0">
                <a:solidFill>
                  <a:srgbClr val="44546A"/>
                </a:solidFill>
                <a:effectLst/>
                <a:latin typeface="Tw Cen MT" panose="020B0602020104020603" pitchFamily="34" charset="77"/>
              </a:rPr>
              <a:t>la ​personne ayant signalé ou d’autres personnes, l’employeur </a:t>
            </a:r>
            <a:br>
              <a:rPr lang="fr-FR" sz="2000" b="0" u="none" strike="noStrike" dirty="0">
                <a:solidFill>
                  <a:srgbClr val="44546A"/>
                </a:solidFill>
                <a:effectLst/>
                <a:latin typeface="Tw Cen MT" panose="020B0602020104020603" pitchFamily="34" charset="77"/>
              </a:rPr>
            </a:br>
            <a:r>
              <a:rPr lang="fr-FR" sz="2000" b="0" u="none" strike="noStrike" dirty="0">
                <a:solidFill>
                  <a:srgbClr val="44546A"/>
                </a:solidFill>
                <a:effectLst/>
                <a:latin typeface="Tw Cen MT" panose="020B0602020104020603" pitchFamily="34" charset="77"/>
              </a:rPr>
              <a:t>doit prendre des ​</a:t>
            </a:r>
            <a:r>
              <a:rPr lang="fr-FR" sz="2000" b="1" u="none" strike="noStrike" dirty="0">
                <a:solidFill>
                  <a:srgbClr val="44546A"/>
                </a:solidFill>
                <a:effectLst/>
                <a:latin typeface="Tw Cen MT" panose="020B0602020104020603" pitchFamily="34" charset="77"/>
              </a:rPr>
              <a:t>mesures conservatoires </a:t>
            </a:r>
            <a:r>
              <a:rPr lang="fr-FR" sz="2000" b="0" u="none" strike="noStrike" dirty="0">
                <a:solidFill>
                  <a:srgbClr val="44546A"/>
                </a:solidFill>
                <a:effectLst/>
                <a:latin typeface="Tw Cen MT" panose="020B0602020104020603" pitchFamily="34" charset="77"/>
              </a:rPr>
              <a:t>envers la personne mise en cause : suspension provisoire, mise à pied.​</a:t>
            </a:r>
          </a:p>
          <a:p>
            <a:pPr algn="l" rtl="0" fontAlgn="base"/>
            <a:r>
              <a:rPr lang="fr-FR" sz="2000" b="0" u="none" strike="noStrike" dirty="0">
                <a:solidFill>
                  <a:srgbClr val="44546A"/>
                </a:solidFill>
                <a:effectLst/>
                <a:latin typeface="Tw Cen MT" panose="020B0602020104020603" pitchFamily="34" charset="77"/>
              </a:rPr>
              <a:t>​</a:t>
            </a:r>
          </a:p>
          <a:p>
            <a:pPr algn="l" rtl="0" fontAlgn="base"/>
            <a:r>
              <a:rPr lang="fr-FR" sz="2000" b="0" u="none" strike="noStrike" dirty="0">
                <a:solidFill>
                  <a:srgbClr val="44546A"/>
                </a:solidFill>
                <a:effectLst/>
                <a:latin typeface="Tw Cen MT" panose="020B0602020104020603" pitchFamily="34" charset="77"/>
              </a:rPr>
              <a:t>En éloignant la personne mise en cause du lieu de travail, la suspension permet de </a:t>
            </a:r>
            <a:r>
              <a:rPr lang="fr-FR" sz="2000" b="1" u="none" strike="noStrike" dirty="0">
                <a:solidFill>
                  <a:srgbClr val="44546A"/>
                </a:solidFill>
                <a:effectLst/>
                <a:latin typeface="Tw Cen MT" panose="020B0602020104020603" pitchFamily="34" charset="77"/>
              </a:rPr>
              <a:t>faire cesser immédiatement les faits </a:t>
            </a:r>
            <a:r>
              <a:rPr lang="fr-FR" sz="2000" b="0" u="none" strike="noStrike" dirty="0">
                <a:solidFill>
                  <a:srgbClr val="44546A"/>
                </a:solidFill>
                <a:effectLst/>
                <a:latin typeface="Tw Cen MT" panose="020B0602020104020603" pitchFamily="34" charset="77"/>
              </a:rPr>
              <a:t>et d'éviter que des pressions soient exercées durant l'enquête interne. </a:t>
            </a:r>
            <a:endParaRPr lang="en-US" sz="2000" b="0" u="none" strike="noStrike" dirty="0">
              <a:solidFill>
                <a:srgbClr val="44546A"/>
              </a:solidFill>
              <a:effectLst/>
              <a:latin typeface="Tw Cen MT" panose="020B0602020104020603" pitchFamily="34" charset="77"/>
            </a:endParaRPr>
          </a:p>
        </p:txBody>
      </p:sp>
      <p:pic>
        <p:nvPicPr>
          <p:cNvPr id="4" name="Graphique 3" descr="Bouclier coche contour">
            <a:extLst>
              <a:ext uri="{FF2B5EF4-FFF2-40B4-BE49-F238E27FC236}">
                <a16:creationId xmlns:a16="http://schemas.microsoft.com/office/drawing/2014/main" id="{8517256B-1954-D3C9-A80C-D2AEA4C9E0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0360" y="1869823"/>
            <a:ext cx="638503" cy="638503"/>
          </a:xfrm>
          <a:prstGeom prst="rect">
            <a:avLst/>
          </a:prstGeom>
        </p:spPr>
      </p:pic>
    </p:spTree>
    <p:extLst>
      <p:ext uri="{BB962C8B-B14F-4D97-AF65-F5344CB8AC3E}">
        <p14:creationId xmlns:p14="http://schemas.microsoft.com/office/powerpoint/2010/main" val="10024148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a:extLst>
              <a:ext uri="{FF2B5EF4-FFF2-40B4-BE49-F238E27FC236}">
                <a16:creationId xmlns:a16="http://schemas.microsoft.com/office/drawing/2014/main" id="{1D0FE1AD-8C7A-BC16-F009-0A3275F0C8A0}"/>
              </a:ext>
            </a:extLst>
          </p:cNvPr>
          <p:cNvSpPr txBox="1">
            <a:spLocks/>
          </p:cNvSpPr>
          <p:nvPr/>
        </p:nvSpPr>
        <p:spPr>
          <a:xfrm>
            <a:off x="1744716" y="1210984"/>
            <a:ext cx="7104421" cy="13255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r>
              <a:rPr lang="fr-FR" sz="2400" b="1" i="0" u="none" strike="noStrike" dirty="0">
                <a:effectLst/>
                <a:latin typeface="Tw Cen MT" panose="020B0602020104020603" pitchFamily="34" charset="77"/>
              </a:rPr>
              <a:t>Deuxième étape : déclencher une enquête </a:t>
            </a:r>
            <a:br>
              <a:rPr lang="fr-FR" sz="2400" b="1" i="0" u="none" strike="noStrike" dirty="0">
                <a:effectLst/>
                <a:latin typeface="Tw Cen MT" panose="020B0602020104020603" pitchFamily="34" charset="77"/>
              </a:rPr>
            </a:br>
            <a:r>
              <a:rPr lang="fr-FR" sz="2400" b="1" i="0" u="none" strike="noStrike" dirty="0">
                <a:effectLst/>
                <a:latin typeface="Tw Cen MT" panose="020B0602020104020603" pitchFamily="34" charset="77"/>
              </a:rPr>
              <a:t>interne visant à qualifier les faits</a:t>
            </a:r>
            <a:endParaRPr lang="fr-FR" sz="2400" dirty="0"/>
          </a:p>
        </p:txBody>
      </p:sp>
      <p:sp>
        <p:nvSpPr>
          <p:cNvPr id="8" name="ZoneTexte 7">
            <a:extLst>
              <a:ext uri="{FF2B5EF4-FFF2-40B4-BE49-F238E27FC236}">
                <a16:creationId xmlns:a16="http://schemas.microsoft.com/office/drawing/2014/main" id="{F392E4D3-1B99-C6F0-E3B1-C0138DC08E2E}"/>
              </a:ext>
            </a:extLst>
          </p:cNvPr>
          <p:cNvSpPr txBox="1"/>
          <p:nvPr/>
        </p:nvSpPr>
        <p:spPr>
          <a:xfrm>
            <a:off x="1080360" y="2708145"/>
            <a:ext cx="759729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fontAlgn="base"/>
            <a:r>
              <a:rPr lang="fr-FR" sz="2000" b="0" i="0" u="none" strike="noStrike" dirty="0">
                <a:solidFill>
                  <a:srgbClr val="44546A"/>
                </a:solidFill>
                <a:effectLst/>
                <a:latin typeface="Tw Cen MT" panose="020B0602020104020603" pitchFamily="34" charset="77"/>
              </a:rPr>
              <a:t>Si les faits s'apparentent à du harcèlement sexuel ou des faits plus graves, la direction doit déclencher une </a:t>
            </a:r>
            <a:r>
              <a:rPr lang="fr-FR" sz="2000" b="1" i="0" u="none" strike="noStrike" dirty="0">
                <a:solidFill>
                  <a:srgbClr val="44546A"/>
                </a:solidFill>
                <a:effectLst/>
                <a:latin typeface="Tw Cen MT" panose="020B0602020104020603" pitchFamily="34" charset="77"/>
              </a:rPr>
              <a:t>enquête interne.</a:t>
            </a:r>
            <a:r>
              <a:rPr lang="fr-FR" sz="2000" b="0" i="0" u="none" strike="noStrike" dirty="0">
                <a:solidFill>
                  <a:srgbClr val="44546A"/>
                </a:solidFill>
                <a:effectLst/>
                <a:latin typeface="Tw Cen MT" panose="020B0602020104020603" pitchFamily="34" charset="77"/>
              </a:rPr>
              <a:t> </a:t>
            </a:r>
            <a:r>
              <a:rPr lang="en-US" sz="2000" b="0" i="0" u="none" strike="noStrike" dirty="0">
                <a:solidFill>
                  <a:srgbClr val="44546A"/>
                </a:solidFill>
                <a:effectLst/>
                <a:latin typeface="Tw Cen MT" panose="020B0602020104020603" pitchFamily="34" charset="77"/>
              </a:rPr>
              <a:t>​</a:t>
            </a:r>
            <a:endParaRPr lang="fr-FR" sz="2000" b="0" i="0" u="none" strike="noStrike" dirty="0">
              <a:solidFill>
                <a:srgbClr val="44546A"/>
              </a:solidFill>
              <a:effectLst/>
              <a:latin typeface="Tw Cen MT" panose="020B0602020104020603" pitchFamily="34" charset="77"/>
            </a:endParaRPr>
          </a:p>
          <a:p>
            <a:pPr rtl="0" fontAlgn="base"/>
            <a:r>
              <a:rPr lang="fr-FR" sz="2000" b="0" i="0" u="none" strike="noStrike" dirty="0">
                <a:solidFill>
                  <a:srgbClr val="44546A"/>
                </a:solidFill>
                <a:effectLst/>
                <a:latin typeface="Tw Cen MT" panose="020B0602020104020603" pitchFamily="34" charset="77"/>
              </a:rPr>
              <a:t>​</a:t>
            </a:r>
          </a:p>
          <a:p>
            <a:pPr rtl="0" fontAlgn="base"/>
            <a:r>
              <a:rPr lang="fr-FR" sz="2000" b="0" i="0" u="none" strike="noStrike" dirty="0">
                <a:solidFill>
                  <a:srgbClr val="44546A"/>
                </a:solidFill>
                <a:effectLst/>
                <a:latin typeface="Tw Cen MT" panose="020B0602020104020603" pitchFamily="34" charset="77"/>
              </a:rPr>
              <a:t>Elle a pour objectif d’obtenir des informations sur les faits signalés, de reconstituer la chronologie et d'identifier s'ils sont avérés ou pas (éléments matériels, témoignages concordants).​</a:t>
            </a:r>
          </a:p>
          <a:p>
            <a:pPr rtl="0" fontAlgn="base"/>
            <a:r>
              <a:rPr lang="fr-FR" sz="2000" b="0" i="0" u="none" strike="noStrike" dirty="0">
                <a:solidFill>
                  <a:srgbClr val="44546A"/>
                </a:solidFill>
                <a:effectLst/>
                <a:latin typeface="Tw Cen MT" panose="020B0602020104020603" pitchFamily="34" charset="77"/>
              </a:rPr>
              <a:t>​</a:t>
            </a:r>
          </a:p>
        </p:txBody>
      </p:sp>
      <p:pic>
        <p:nvPicPr>
          <p:cNvPr id="9" name="Graphique 8" descr="Porte-bloc contour">
            <a:extLst>
              <a:ext uri="{FF2B5EF4-FFF2-40B4-BE49-F238E27FC236}">
                <a16:creationId xmlns:a16="http://schemas.microsoft.com/office/drawing/2014/main" id="{825E121E-E9D0-41BE-7DB4-D147775D51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7462" y="1486533"/>
            <a:ext cx="671566" cy="671566"/>
          </a:xfrm>
          <a:prstGeom prst="rect">
            <a:avLst/>
          </a:prstGeom>
        </p:spPr>
      </p:pic>
    </p:spTree>
    <p:extLst>
      <p:ext uri="{BB962C8B-B14F-4D97-AF65-F5344CB8AC3E}">
        <p14:creationId xmlns:p14="http://schemas.microsoft.com/office/powerpoint/2010/main" val="36911506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3">
            <a:extLst>
              <a:ext uri="{FF2B5EF4-FFF2-40B4-BE49-F238E27FC236}">
                <a16:creationId xmlns:a16="http://schemas.microsoft.com/office/drawing/2014/main" id="{A3F3F3CB-D6FE-1F24-9587-08CAF985F80D}"/>
              </a:ext>
            </a:extLst>
          </p:cNvPr>
          <p:cNvGraphicFramePr/>
          <p:nvPr>
            <p:extLst>
              <p:ext uri="{D42A27DB-BD31-4B8C-83A1-F6EECF244321}">
                <p14:modId xmlns:p14="http://schemas.microsoft.com/office/powerpoint/2010/main" val="3675844544"/>
              </p:ext>
            </p:extLst>
          </p:nvPr>
        </p:nvGraphicFramePr>
        <p:xfrm>
          <a:off x="2229053" y="2524119"/>
          <a:ext cx="4572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a:extLst>
              <a:ext uri="{FF2B5EF4-FFF2-40B4-BE49-F238E27FC236}">
                <a16:creationId xmlns:a16="http://schemas.microsoft.com/office/drawing/2014/main" id="{60859393-2980-8734-96D5-3FBC8F93D8A9}"/>
              </a:ext>
            </a:extLst>
          </p:cNvPr>
          <p:cNvSpPr txBox="1"/>
          <p:nvPr/>
        </p:nvSpPr>
        <p:spPr>
          <a:xfrm>
            <a:off x="1879147" y="1862939"/>
            <a:ext cx="759729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0" fontAlgn="base"/>
            <a:r>
              <a:rPr lang="fr-LU" sz="2000" b="1" u="none" strike="noStrike" dirty="0">
                <a:solidFill>
                  <a:srgbClr val="44546A"/>
                </a:solidFill>
                <a:effectLst/>
                <a:latin typeface="TW Cen MT" panose="020B0602020104020603" pitchFamily="34" charset="77"/>
              </a:rPr>
              <a:t>Les </a:t>
            </a:r>
            <a:r>
              <a:rPr lang="fr-LU" sz="2000" b="1" dirty="0">
                <a:solidFill>
                  <a:srgbClr val="44546A"/>
                </a:solidFill>
                <a:latin typeface="TW Cen MT" panose="020B0602020104020603" pitchFamily="34" charset="77"/>
              </a:rPr>
              <a:t>principes</a:t>
            </a:r>
            <a:r>
              <a:rPr lang="fr-LU" sz="2000" b="1" u="none" strike="noStrike" dirty="0">
                <a:solidFill>
                  <a:srgbClr val="44546A"/>
                </a:solidFill>
                <a:effectLst/>
                <a:latin typeface="TW Cen MT" panose="020B0602020104020603" pitchFamily="34" charset="77"/>
              </a:rPr>
              <a:t> d'une enquête interne :</a:t>
            </a:r>
            <a:endParaRPr lang="fr-FR" sz="2000" b="0" u="none" strike="noStrike" dirty="0">
              <a:solidFill>
                <a:srgbClr val="44546A"/>
              </a:solidFill>
              <a:effectLst/>
              <a:latin typeface="Tw Cen MT" panose="020B0602020104020603" pitchFamily="34" charset="77"/>
            </a:endParaRPr>
          </a:p>
        </p:txBody>
      </p:sp>
      <p:pic>
        <p:nvPicPr>
          <p:cNvPr id="9" name="Graphique 8" descr="Porte-bloc contour">
            <a:extLst>
              <a:ext uri="{FF2B5EF4-FFF2-40B4-BE49-F238E27FC236}">
                <a16:creationId xmlns:a16="http://schemas.microsoft.com/office/drawing/2014/main" id="{8E6B0E1E-5AF2-7386-C879-B47E4EA3863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7462" y="1653038"/>
            <a:ext cx="671566" cy="671566"/>
          </a:xfrm>
          <a:prstGeom prst="rect">
            <a:avLst/>
          </a:prstGeom>
        </p:spPr>
      </p:pic>
    </p:spTree>
    <p:extLst>
      <p:ext uri="{BB962C8B-B14F-4D97-AF65-F5344CB8AC3E}">
        <p14:creationId xmlns:p14="http://schemas.microsoft.com/office/powerpoint/2010/main" val="12494204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5">
            <a:extLst>
              <a:ext uri="{FF2B5EF4-FFF2-40B4-BE49-F238E27FC236}">
                <a16:creationId xmlns:a16="http://schemas.microsoft.com/office/drawing/2014/main" id="{D8B95B41-189D-2608-786F-0C974F6586CE}"/>
              </a:ext>
            </a:extLst>
          </p:cNvPr>
          <p:cNvGraphicFramePr/>
          <p:nvPr>
            <p:extLst>
              <p:ext uri="{D42A27DB-BD31-4B8C-83A1-F6EECF244321}">
                <p14:modId xmlns:p14="http://schemas.microsoft.com/office/powerpoint/2010/main" val="1934162766"/>
              </p:ext>
            </p:extLst>
          </p:nvPr>
        </p:nvGraphicFramePr>
        <p:xfrm>
          <a:off x="1155202" y="782826"/>
          <a:ext cx="7028838" cy="5943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oneTexte 1">
            <a:extLst>
              <a:ext uri="{FF2B5EF4-FFF2-40B4-BE49-F238E27FC236}">
                <a16:creationId xmlns:a16="http://schemas.microsoft.com/office/drawing/2014/main" id="{8AEC1724-8B70-97FC-AA03-DA2E7D565F59}"/>
              </a:ext>
            </a:extLst>
          </p:cNvPr>
          <p:cNvSpPr txBox="1"/>
          <p:nvPr/>
        </p:nvSpPr>
        <p:spPr>
          <a:xfrm>
            <a:off x="1879147" y="1862939"/>
            <a:ext cx="759729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0" fontAlgn="base"/>
            <a:r>
              <a:rPr lang="fr-LU" sz="2000" b="1" u="none" strike="noStrike" dirty="0">
                <a:solidFill>
                  <a:srgbClr val="44546A"/>
                </a:solidFill>
                <a:effectLst/>
                <a:latin typeface="TW Cen MT" panose="020B0602020104020603" pitchFamily="34" charset="77"/>
              </a:rPr>
              <a:t>Les étapes d'une enquête interne</a:t>
            </a:r>
            <a:endParaRPr lang="fr-FR" sz="2000" b="0" u="none" strike="noStrike" dirty="0">
              <a:solidFill>
                <a:srgbClr val="44546A"/>
              </a:solidFill>
              <a:effectLst/>
              <a:latin typeface="Tw Cen MT" panose="020B0602020104020603" pitchFamily="34" charset="77"/>
            </a:endParaRPr>
          </a:p>
        </p:txBody>
      </p:sp>
      <p:pic>
        <p:nvPicPr>
          <p:cNvPr id="3" name="Graphique 2" descr="Porte-bloc contour">
            <a:extLst>
              <a:ext uri="{FF2B5EF4-FFF2-40B4-BE49-F238E27FC236}">
                <a16:creationId xmlns:a16="http://schemas.microsoft.com/office/drawing/2014/main" id="{356EB621-BE59-5F97-3D9C-1697BABC9EF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7462" y="1653038"/>
            <a:ext cx="671566" cy="671566"/>
          </a:xfrm>
          <a:prstGeom prst="rect">
            <a:avLst/>
          </a:prstGeom>
        </p:spPr>
      </p:pic>
    </p:spTree>
    <p:extLst>
      <p:ext uri="{BB962C8B-B14F-4D97-AF65-F5344CB8AC3E}">
        <p14:creationId xmlns:p14="http://schemas.microsoft.com/office/powerpoint/2010/main" val="2422017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58697EA-1A27-291A-6903-4976B37320D5}"/>
              </a:ext>
            </a:extLst>
          </p:cNvPr>
          <p:cNvSpPr>
            <a:spLocks noGrp="1"/>
          </p:cNvSpPr>
          <p:nvPr>
            <p:ph type="body" idx="1"/>
          </p:nvPr>
        </p:nvSpPr>
        <p:spPr>
          <a:xfrm>
            <a:off x="2686049" y="2044218"/>
            <a:ext cx="5615609" cy="2979723"/>
          </a:xfrm>
        </p:spPr>
        <p:txBody>
          <a:bodyPr>
            <a:noAutofit/>
          </a:bodyPr>
          <a:lstStyle/>
          <a:p>
            <a:r>
              <a:rPr lang="fr-FR" dirty="0">
                <a:latin typeface="Tw Cen MT" panose="020B0602020104020603" pitchFamily="34" charset="77"/>
              </a:rPr>
              <a:t>Savoir identifier </a:t>
            </a:r>
            <a:br>
              <a:rPr lang="fr-FR" dirty="0">
                <a:latin typeface="Tw Cen MT" panose="020B0602020104020603" pitchFamily="34" charset="77"/>
              </a:rPr>
            </a:br>
            <a:r>
              <a:rPr lang="fr-FR" dirty="0">
                <a:latin typeface="Tw Cen MT" panose="020B0602020104020603" pitchFamily="34" charset="77"/>
              </a:rPr>
              <a:t>et qualifier </a:t>
            </a:r>
            <a:br>
              <a:rPr lang="fr-FR" dirty="0">
                <a:latin typeface="Tw Cen MT" panose="020B0602020104020603" pitchFamily="34" charset="77"/>
              </a:rPr>
            </a:br>
            <a:r>
              <a:rPr lang="fr-FR" dirty="0">
                <a:latin typeface="Tw Cen MT" panose="020B0602020104020603" pitchFamily="34" charset="77"/>
              </a:rPr>
              <a:t>les violences sexistes et sexuelles</a:t>
            </a:r>
          </a:p>
        </p:txBody>
      </p:sp>
    </p:spTree>
    <p:extLst>
      <p:ext uri="{BB962C8B-B14F-4D97-AF65-F5344CB8AC3E}">
        <p14:creationId xmlns:p14="http://schemas.microsoft.com/office/powerpoint/2010/main" val="14390143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2">
            <a:extLst>
              <a:ext uri="{FF2B5EF4-FFF2-40B4-BE49-F238E27FC236}">
                <a16:creationId xmlns:a16="http://schemas.microsoft.com/office/drawing/2014/main" id="{409171B4-330E-E6D7-8C06-1F30E648680B}"/>
              </a:ext>
            </a:extLst>
          </p:cNvPr>
          <p:cNvGraphicFramePr/>
          <p:nvPr>
            <p:extLst>
              <p:ext uri="{D42A27DB-BD31-4B8C-83A1-F6EECF244321}">
                <p14:modId xmlns:p14="http://schemas.microsoft.com/office/powerpoint/2010/main" val="1501549247"/>
              </p:ext>
            </p:extLst>
          </p:nvPr>
        </p:nvGraphicFramePr>
        <p:xfrm>
          <a:off x="3238998" y="3479438"/>
          <a:ext cx="6241334" cy="3202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re 2">
            <a:extLst>
              <a:ext uri="{FF2B5EF4-FFF2-40B4-BE49-F238E27FC236}">
                <a16:creationId xmlns:a16="http://schemas.microsoft.com/office/drawing/2014/main" id="{033BE9A1-0732-A994-9642-CCC12664CDA8}"/>
              </a:ext>
            </a:extLst>
          </p:cNvPr>
          <p:cNvSpPr txBox="1">
            <a:spLocks/>
          </p:cNvSpPr>
          <p:nvPr/>
        </p:nvSpPr>
        <p:spPr>
          <a:xfrm>
            <a:off x="1744716" y="1037336"/>
            <a:ext cx="7104421" cy="13255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r>
              <a:rPr lang="en-US" sz="2200" b="1" i="0" u="none" strike="noStrike" dirty="0">
                <a:effectLst/>
                <a:latin typeface="Tw Cen MT" panose="020B0602020104020603" pitchFamily="34" charset="77"/>
              </a:rPr>
              <a:t>Troisième étape : sanctionner l’auteur·e des faits en fonction </a:t>
            </a:r>
            <a:br>
              <a:rPr lang="en-US" sz="2200" b="1" i="0" u="none" strike="noStrike" dirty="0">
                <a:effectLst/>
                <a:latin typeface="Tw Cen MT" panose="020B0602020104020603" pitchFamily="34" charset="77"/>
              </a:rPr>
            </a:br>
            <a:r>
              <a:rPr lang="en-US" sz="2200" b="1" i="0" u="none" strike="noStrike" dirty="0">
                <a:effectLst/>
                <a:latin typeface="Tw Cen MT" panose="020B0602020104020603" pitchFamily="34" charset="77"/>
              </a:rPr>
              <a:t>des conclusions du rapport d'enquête</a:t>
            </a:r>
            <a:endParaRPr lang="fr-FR" sz="2200" dirty="0"/>
          </a:p>
        </p:txBody>
      </p:sp>
      <p:sp>
        <p:nvSpPr>
          <p:cNvPr id="7" name="ZoneTexte 6">
            <a:extLst>
              <a:ext uri="{FF2B5EF4-FFF2-40B4-BE49-F238E27FC236}">
                <a16:creationId xmlns:a16="http://schemas.microsoft.com/office/drawing/2014/main" id="{2CA40997-D4CD-E0F1-4E51-8DCE45C5C41F}"/>
              </a:ext>
            </a:extLst>
          </p:cNvPr>
          <p:cNvSpPr txBox="1"/>
          <p:nvPr/>
        </p:nvSpPr>
        <p:spPr>
          <a:xfrm>
            <a:off x="1080360" y="2362899"/>
            <a:ext cx="759729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fontAlgn="base"/>
            <a:r>
              <a:rPr lang="en-US" sz="2000" b="0" i="0" u="none" strike="noStrike" dirty="0">
                <a:solidFill>
                  <a:srgbClr val="44546A"/>
                </a:solidFill>
                <a:effectLst/>
                <a:latin typeface="Tw Cen MT" panose="020B0602020104020603" pitchFamily="34" charset="77"/>
              </a:rPr>
              <a:t>​Pour le/la salarié.e</a:t>
            </a:r>
            <a:r>
              <a:rPr lang="en-US" sz="2000" dirty="0">
                <a:solidFill>
                  <a:srgbClr val="44546A"/>
                </a:solidFill>
                <a:latin typeface="Tw Cen MT" panose="020B0602020104020603" pitchFamily="34" charset="77"/>
              </a:rPr>
              <a:t>, l</a:t>
            </a:r>
            <a:r>
              <a:rPr lang="en-US" sz="2000" b="0" i="0" u="none" strike="noStrike" dirty="0">
                <a:solidFill>
                  <a:srgbClr val="44546A"/>
                </a:solidFill>
                <a:effectLst/>
                <a:latin typeface="Tw Cen MT" panose="020B0602020104020603" pitchFamily="34" charset="77"/>
              </a:rPr>
              <a:t>’employeur applique un principe de </a:t>
            </a:r>
            <a:r>
              <a:rPr lang="en-US" sz="2000" b="1" i="0" u="none" strike="noStrike" dirty="0">
                <a:solidFill>
                  <a:srgbClr val="44546A"/>
                </a:solidFill>
                <a:effectLst/>
                <a:latin typeface="Tw Cen MT" panose="020B0602020104020603" pitchFamily="34" charset="77"/>
              </a:rPr>
              <a:t>proportionnalité </a:t>
            </a:r>
            <a:r>
              <a:rPr lang="en-US" sz="2000" b="0" i="0" u="none" strike="noStrike" dirty="0">
                <a:solidFill>
                  <a:srgbClr val="44546A"/>
                </a:solidFill>
                <a:effectLst/>
                <a:latin typeface="Tw Cen MT" panose="020B0602020104020603" pitchFamily="34" charset="77"/>
              </a:rPr>
              <a:t>dans la prise de sanctions. </a:t>
            </a:r>
          </a:p>
          <a:p>
            <a:pPr rtl="0" fontAlgn="base"/>
            <a:r>
              <a:rPr lang="en-US" sz="2000" b="0" i="0" u="none" strike="noStrike" dirty="0">
                <a:solidFill>
                  <a:srgbClr val="44546A"/>
                </a:solidFill>
                <a:effectLst/>
                <a:latin typeface="Tw Cen MT" panose="020B0602020104020603" pitchFamily="34" charset="77"/>
              </a:rPr>
              <a:t>En fonction de la gravité des faits, le ou la salarié·e peut encourir les sanctions suivantes :​</a:t>
            </a:r>
          </a:p>
        </p:txBody>
      </p:sp>
      <p:pic>
        <p:nvPicPr>
          <p:cNvPr id="8" name="Graphique 7" descr="Marteau d'officiel contour">
            <a:extLst>
              <a:ext uri="{FF2B5EF4-FFF2-40B4-BE49-F238E27FC236}">
                <a16:creationId xmlns:a16="http://schemas.microsoft.com/office/drawing/2014/main" id="{6F50E79B-2B45-9A07-3034-B7D23DBFE9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82" y="1327080"/>
            <a:ext cx="674913" cy="674913"/>
          </a:xfrm>
          <a:prstGeom prst="rect">
            <a:avLst/>
          </a:prstGeom>
        </p:spPr>
      </p:pic>
    </p:spTree>
    <p:extLst>
      <p:ext uri="{BB962C8B-B14F-4D97-AF65-F5344CB8AC3E}">
        <p14:creationId xmlns:p14="http://schemas.microsoft.com/office/powerpoint/2010/main" val="33821348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2">
            <a:extLst>
              <a:ext uri="{FF2B5EF4-FFF2-40B4-BE49-F238E27FC236}">
                <a16:creationId xmlns:a16="http://schemas.microsoft.com/office/drawing/2014/main" id="{409171B4-330E-E6D7-8C06-1F30E648680B}"/>
              </a:ext>
            </a:extLst>
          </p:cNvPr>
          <p:cNvGraphicFramePr/>
          <p:nvPr>
            <p:extLst>
              <p:ext uri="{D42A27DB-BD31-4B8C-83A1-F6EECF244321}">
                <p14:modId xmlns:p14="http://schemas.microsoft.com/office/powerpoint/2010/main" val="647118555"/>
              </p:ext>
            </p:extLst>
          </p:nvPr>
        </p:nvGraphicFramePr>
        <p:xfrm>
          <a:off x="3238998" y="3479438"/>
          <a:ext cx="6031126" cy="2259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re 2">
            <a:extLst>
              <a:ext uri="{FF2B5EF4-FFF2-40B4-BE49-F238E27FC236}">
                <a16:creationId xmlns:a16="http://schemas.microsoft.com/office/drawing/2014/main" id="{033BE9A1-0732-A994-9642-CCC12664CDA8}"/>
              </a:ext>
            </a:extLst>
          </p:cNvPr>
          <p:cNvSpPr txBox="1">
            <a:spLocks/>
          </p:cNvSpPr>
          <p:nvPr/>
        </p:nvSpPr>
        <p:spPr>
          <a:xfrm>
            <a:off x="1744716" y="1037336"/>
            <a:ext cx="7104421" cy="13255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r>
              <a:rPr lang="en-US" sz="2200" b="1" i="0" u="none" strike="noStrike" dirty="0">
                <a:effectLst/>
                <a:latin typeface="Tw Cen MT" panose="020B0602020104020603" pitchFamily="34" charset="77"/>
              </a:rPr>
              <a:t>Troisième étape : sanctionner l’auteur·e des faits en fonction </a:t>
            </a:r>
            <a:br>
              <a:rPr lang="en-US" sz="2200" b="1" i="0" u="none" strike="noStrike" dirty="0">
                <a:effectLst/>
                <a:latin typeface="Tw Cen MT" panose="020B0602020104020603" pitchFamily="34" charset="77"/>
              </a:rPr>
            </a:br>
            <a:r>
              <a:rPr lang="en-US" sz="2200" b="1" i="0" u="none" strike="noStrike" dirty="0">
                <a:effectLst/>
                <a:latin typeface="Tw Cen MT" panose="020B0602020104020603" pitchFamily="34" charset="77"/>
              </a:rPr>
              <a:t>des conclusions du rapport d'enquête</a:t>
            </a:r>
            <a:endParaRPr lang="fr-FR" sz="2200" dirty="0"/>
          </a:p>
        </p:txBody>
      </p:sp>
      <p:sp>
        <p:nvSpPr>
          <p:cNvPr id="7" name="ZoneTexte 6">
            <a:extLst>
              <a:ext uri="{FF2B5EF4-FFF2-40B4-BE49-F238E27FC236}">
                <a16:creationId xmlns:a16="http://schemas.microsoft.com/office/drawing/2014/main" id="{2CA40997-D4CD-E0F1-4E51-8DCE45C5C41F}"/>
              </a:ext>
            </a:extLst>
          </p:cNvPr>
          <p:cNvSpPr txBox="1"/>
          <p:nvPr/>
        </p:nvSpPr>
        <p:spPr>
          <a:xfrm>
            <a:off x="1032382" y="2105561"/>
            <a:ext cx="7597295"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en-US" sz="2000" b="0" i="0" u="none" strike="noStrike" dirty="0">
                <a:solidFill>
                  <a:srgbClr val="44546A"/>
                </a:solidFill>
                <a:effectLst/>
                <a:latin typeface="Tw Cen MT" panose="020B0602020104020603" pitchFamily="34" charset="77"/>
              </a:rPr>
              <a:t>​Pour le/la </a:t>
            </a:r>
            <a:r>
              <a:rPr lang="en-US" sz="2000" dirty="0">
                <a:solidFill>
                  <a:srgbClr val="44546A"/>
                </a:solidFill>
                <a:latin typeface="Tw Cen MT" panose="020B0602020104020603" pitchFamily="34" charset="77"/>
              </a:rPr>
              <a:t>membre effectif, </a:t>
            </a:r>
            <a:r>
              <a:rPr lang="en-US" sz="2000" b="0" i="0" u="none" strike="noStrike" dirty="0">
                <a:solidFill>
                  <a:srgbClr val="44546A"/>
                </a:solidFill>
                <a:effectLst/>
                <a:latin typeface="Tw Cen MT" panose="020B0602020104020603" pitchFamily="34" charset="77"/>
              </a:rPr>
              <a:t>bénévole</a:t>
            </a:r>
            <a:r>
              <a:rPr lang="en-US" sz="2000" dirty="0">
                <a:solidFill>
                  <a:srgbClr val="44546A"/>
                </a:solidFill>
                <a:latin typeface="Tw Cen MT" panose="020B0602020104020603" pitchFamily="34" charset="77"/>
              </a:rPr>
              <a:t>, </a:t>
            </a:r>
            <a:r>
              <a:rPr lang="en-US" sz="2000" b="0" i="0" u="none" strike="noStrike" dirty="0">
                <a:solidFill>
                  <a:srgbClr val="44546A"/>
                </a:solidFill>
                <a:effectLst/>
                <a:latin typeface="Tw Cen MT" panose="020B0602020104020603" pitchFamily="34" charset="77"/>
              </a:rPr>
              <a:t>ou volontaire, </a:t>
            </a:r>
            <a:r>
              <a:rPr lang="en-US" sz="2000" dirty="0">
                <a:solidFill>
                  <a:srgbClr val="44546A"/>
                </a:solidFill>
                <a:latin typeface="Tw Cen MT" panose="020B0602020104020603" pitchFamily="34" charset="77"/>
              </a:rPr>
              <a:t>l</a:t>
            </a:r>
            <a:r>
              <a:rPr lang="en-US" sz="2000" b="0" i="0" u="none" strike="noStrike" dirty="0">
                <a:solidFill>
                  <a:srgbClr val="44546A"/>
                </a:solidFill>
                <a:effectLst/>
                <a:latin typeface="Tw Cen MT" panose="020B0602020104020603" pitchFamily="34" charset="77"/>
              </a:rPr>
              <a:t>’ONGD applique un principe de </a:t>
            </a:r>
            <a:r>
              <a:rPr lang="en-US" sz="2000" b="1" i="0" u="none" strike="noStrike" dirty="0">
                <a:solidFill>
                  <a:srgbClr val="44546A"/>
                </a:solidFill>
                <a:effectLst/>
                <a:latin typeface="Tw Cen MT" panose="020B0602020104020603" pitchFamily="34" charset="77"/>
              </a:rPr>
              <a:t>proportionnalité </a:t>
            </a:r>
            <a:r>
              <a:rPr lang="en-US" sz="2000" b="0" i="0" u="none" strike="noStrike" dirty="0">
                <a:solidFill>
                  <a:srgbClr val="44546A"/>
                </a:solidFill>
                <a:effectLst/>
                <a:latin typeface="Tw Cen MT" panose="020B0602020104020603" pitchFamily="34" charset="77"/>
              </a:rPr>
              <a:t>dans la prise de sanctions. En fonction de la gravité des faits, le/la bénévole ou volontaire encourt les sanctions suivantes :​</a:t>
            </a:r>
          </a:p>
          <a:p>
            <a:pPr rtl="0" fontAlgn="base"/>
            <a:endParaRPr lang="en-US" sz="2000" b="0" i="0" u="none" strike="noStrike" dirty="0">
              <a:solidFill>
                <a:srgbClr val="44546A"/>
              </a:solidFill>
              <a:effectLst/>
              <a:latin typeface="Tw Cen MT" panose="020B0602020104020603" pitchFamily="34" charset="77"/>
            </a:endParaRPr>
          </a:p>
        </p:txBody>
      </p:sp>
      <p:pic>
        <p:nvPicPr>
          <p:cNvPr id="8" name="Graphique 7" descr="Marteau d'officiel contour">
            <a:extLst>
              <a:ext uri="{FF2B5EF4-FFF2-40B4-BE49-F238E27FC236}">
                <a16:creationId xmlns:a16="http://schemas.microsoft.com/office/drawing/2014/main" id="{6F50E79B-2B45-9A07-3034-B7D23DBFE9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82" y="1327080"/>
            <a:ext cx="674913" cy="674913"/>
          </a:xfrm>
          <a:prstGeom prst="rect">
            <a:avLst/>
          </a:prstGeom>
        </p:spPr>
      </p:pic>
    </p:spTree>
    <p:extLst>
      <p:ext uri="{BB962C8B-B14F-4D97-AF65-F5344CB8AC3E}">
        <p14:creationId xmlns:p14="http://schemas.microsoft.com/office/powerpoint/2010/main" val="22585151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Visage humain, habits, sourire, capture d’écran&#10;&#10;Description générée automatiquement">
            <a:hlinkClick r:id="rId2"/>
            <a:extLst>
              <a:ext uri="{FF2B5EF4-FFF2-40B4-BE49-F238E27FC236}">
                <a16:creationId xmlns:a16="http://schemas.microsoft.com/office/drawing/2014/main" id="{8DBF10C9-4068-6B76-9F9C-D4222E79F8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0718"/>
            <a:ext cx="9144000" cy="6858000"/>
          </a:xfrm>
          <a:prstGeom prst="rect">
            <a:avLst/>
          </a:prstGeom>
        </p:spPr>
      </p:pic>
      <p:sp>
        <p:nvSpPr>
          <p:cNvPr id="4" name="Titre 3">
            <a:extLst>
              <a:ext uri="{FF2B5EF4-FFF2-40B4-BE49-F238E27FC236}">
                <a16:creationId xmlns:a16="http://schemas.microsoft.com/office/drawing/2014/main" id="{16CA35CF-E833-715E-EAE3-2D0B52E7097C}"/>
              </a:ext>
            </a:extLst>
          </p:cNvPr>
          <p:cNvSpPr>
            <a:spLocks noGrp="1"/>
          </p:cNvSpPr>
          <p:nvPr>
            <p:ph type="title"/>
          </p:nvPr>
        </p:nvSpPr>
        <p:spPr>
          <a:xfrm>
            <a:off x="1659833" y="863600"/>
            <a:ext cx="7200387" cy="1325563"/>
          </a:xfrm>
        </p:spPr>
        <p:txBody>
          <a:bodyPr>
            <a:noAutofit/>
          </a:bodyPr>
          <a:lstStyle/>
          <a:p>
            <a:br>
              <a:rPr lang="fr-FR" sz="2900" b="1" dirty="0">
                <a:latin typeface="TW Cen MT"/>
                <a:cs typeface="Calibri" panose="020F0502020204030204"/>
              </a:rPr>
            </a:br>
            <a:r>
              <a:rPr lang="fr-FR" sz="2900" b="1" dirty="0">
                <a:latin typeface="TW Cen MT"/>
                <a:cs typeface="Calibri" panose="020F0502020204030204"/>
              </a:rPr>
              <a:t>2. </a:t>
            </a:r>
            <a:r>
              <a:rPr lang="en-US" sz="2900" b="1" i="0" u="none" strike="noStrike" dirty="0">
                <a:effectLst/>
                <a:latin typeface="Tw Cen MT" panose="020B0602020104020603" pitchFamily="34" charset="77"/>
              </a:rPr>
              <a:t>La mise en place d'une procédure interne : </a:t>
            </a:r>
            <a:br>
              <a:rPr lang="en-US" sz="2900" b="1" i="0" u="none" strike="noStrike" dirty="0">
                <a:effectLst/>
                <a:latin typeface="Tw Cen MT" panose="020B0602020104020603" pitchFamily="34" charset="77"/>
              </a:rPr>
            </a:br>
            <a:r>
              <a:rPr lang="en-US" sz="2900" b="1" i="0" u="none" strike="noStrike" dirty="0">
                <a:effectLst/>
                <a:latin typeface="Tw Cen MT" panose="020B0602020104020603" pitchFamily="34" charset="77"/>
              </a:rPr>
              <a:t>l'expérience de ECPAT Luxembourg</a:t>
            </a:r>
            <a:br>
              <a:rPr lang="fr-FR" sz="2900" b="1" dirty="0">
                <a:latin typeface="TW Cen MT"/>
                <a:cs typeface="Calibri" panose="020F0502020204030204"/>
              </a:rPr>
            </a:br>
            <a:endParaRPr lang="fr-FR" sz="2900" dirty="0"/>
          </a:p>
        </p:txBody>
      </p:sp>
      <p:sp>
        <p:nvSpPr>
          <p:cNvPr id="12" name="Title 1">
            <a:extLst>
              <a:ext uri="{FF2B5EF4-FFF2-40B4-BE49-F238E27FC236}">
                <a16:creationId xmlns:a16="http://schemas.microsoft.com/office/drawing/2014/main" id="{64CCEB7A-D930-BA41-6951-E95347C80515}"/>
              </a:ext>
            </a:extLst>
          </p:cNvPr>
          <p:cNvSpPr txBox="1">
            <a:spLocks/>
          </p:cNvSpPr>
          <p:nvPr/>
        </p:nvSpPr>
        <p:spPr>
          <a:xfrm>
            <a:off x="903890" y="3081665"/>
            <a:ext cx="2348489"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457200"/>
            <a:r>
              <a:rPr lang="en-US" sz="2000" dirty="0">
                <a:solidFill>
                  <a:srgbClr val="44546A"/>
                </a:solidFill>
                <a:latin typeface="Tw Cen MT"/>
              </a:rPr>
              <a:t>Interview de</a:t>
            </a:r>
            <a:br>
              <a:rPr lang="en-US" sz="2000" dirty="0">
                <a:solidFill>
                  <a:srgbClr val="44546A"/>
                </a:solidFill>
                <a:latin typeface="Tw Cen MT"/>
              </a:rPr>
            </a:br>
            <a:r>
              <a:rPr lang="en-US" sz="2000" dirty="0">
                <a:solidFill>
                  <a:srgbClr val="44546A"/>
                </a:solidFill>
                <a:latin typeface="Tw Cen MT"/>
              </a:rPr>
              <a:t>Mme Deepa L.SUBBA</a:t>
            </a:r>
            <a:br>
              <a:rPr lang="en-US" sz="2000" dirty="0">
                <a:solidFill>
                  <a:srgbClr val="44546A"/>
                </a:solidFill>
                <a:latin typeface="Tw Cen MT"/>
              </a:rPr>
            </a:br>
            <a:br>
              <a:rPr lang="en-US" sz="2000" dirty="0">
                <a:solidFill>
                  <a:srgbClr val="44546A"/>
                </a:solidFill>
                <a:latin typeface="Tw Cen MT"/>
              </a:rPr>
            </a:br>
            <a:r>
              <a:rPr lang="en-US" sz="1700" dirty="0">
                <a:solidFill>
                  <a:srgbClr val="E5AC82"/>
                </a:solidFill>
                <a:latin typeface="Tw Cen MT"/>
              </a:rPr>
              <a:t>Directrice exécutive</a:t>
            </a:r>
            <a:r>
              <a:rPr lang="en-US" sz="2000" dirty="0">
                <a:solidFill>
                  <a:srgbClr val="E5AC82"/>
                </a:solidFill>
                <a:latin typeface="Tw Cen MT"/>
              </a:rPr>
              <a:t> </a:t>
            </a:r>
            <a:br>
              <a:rPr lang="en-US" sz="2000" dirty="0">
                <a:solidFill>
                  <a:srgbClr val="E5AC82"/>
                </a:solidFill>
                <a:latin typeface="Tw Cen MT"/>
              </a:rPr>
            </a:br>
            <a:r>
              <a:rPr lang="en-US" sz="2000" dirty="0">
                <a:solidFill>
                  <a:srgbClr val="44546A"/>
                </a:solidFill>
                <a:latin typeface="Tw Cen MT"/>
              </a:rPr>
              <a:t>ECPAT Luxembourg</a:t>
            </a:r>
            <a:endParaRPr lang="fr-FR" sz="2000" dirty="0">
              <a:solidFill>
                <a:srgbClr val="44546A"/>
              </a:solidFill>
              <a:latin typeface="Tw Cen MT"/>
              <a:ea typeface="+mn-ea"/>
              <a:cs typeface="+mn-cs"/>
            </a:endParaRPr>
          </a:p>
        </p:txBody>
      </p:sp>
    </p:spTree>
    <p:extLst>
      <p:ext uri="{BB962C8B-B14F-4D97-AF65-F5344CB8AC3E}">
        <p14:creationId xmlns:p14="http://schemas.microsoft.com/office/powerpoint/2010/main" val="30133869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8CBBCA0-C0B4-99DA-152D-7D109B911A71}"/>
              </a:ext>
            </a:extLst>
          </p:cNvPr>
          <p:cNvSpPr txBox="1"/>
          <p:nvPr/>
        </p:nvSpPr>
        <p:spPr>
          <a:xfrm>
            <a:off x="1080360" y="2708145"/>
            <a:ext cx="7597295"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0" fontAlgn="base"/>
            <a:r>
              <a:rPr lang="fr-FR" sz="2000" b="1" i="0" u="none" strike="noStrike" dirty="0">
                <a:solidFill>
                  <a:srgbClr val="44546A"/>
                </a:solidFill>
                <a:effectLst/>
                <a:latin typeface="Tw Cen MT" panose="020B0602020104020603" pitchFamily="34" charset="77"/>
              </a:rPr>
              <a:t>En bref : </a:t>
            </a:r>
            <a:r>
              <a:rPr lang="fr-FR" sz="2000" b="0" i="0" u="none" strike="noStrike" dirty="0">
                <a:solidFill>
                  <a:srgbClr val="44546A"/>
                </a:solidFill>
                <a:effectLst/>
                <a:latin typeface="Tw Cen MT" panose="020B0602020104020603" pitchFamily="34" charset="77"/>
              </a:rPr>
              <a:t>La </a:t>
            </a:r>
            <a:r>
              <a:rPr lang="fr-FR" sz="2000" b="1" dirty="0">
                <a:solidFill>
                  <a:srgbClr val="44546A"/>
                </a:solidFill>
                <a:latin typeface="Tw Cen MT" panose="020B0602020104020603" pitchFamily="34" charset="77"/>
              </a:rPr>
              <a:t>procédure interne permet de faire un suivi de l’allégation jusqu’à la confirmation des faits de violences en interne. </a:t>
            </a:r>
            <a:r>
              <a:rPr lang="en-US" sz="2000" b="1" dirty="0">
                <a:solidFill>
                  <a:srgbClr val="44546A"/>
                </a:solidFill>
                <a:latin typeface="Tw Cen MT" panose="020B0602020104020603" pitchFamily="34" charset="77"/>
              </a:rPr>
              <a:t>​</a:t>
            </a:r>
          </a:p>
          <a:p>
            <a:pPr algn="just" rtl="0" fontAlgn="base"/>
            <a:r>
              <a:rPr lang="fr-FR" sz="2000" b="0" i="0" u="none" strike="noStrike" dirty="0">
                <a:solidFill>
                  <a:srgbClr val="44546A"/>
                </a:solidFill>
                <a:effectLst/>
                <a:latin typeface="Tw Cen MT" panose="020B0602020104020603" pitchFamily="34" charset="77"/>
              </a:rPr>
              <a:t>​</a:t>
            </a:r>
          </a:p>
          <a:p>
            <a:pPr algn="just" rtl="0" fontAlgn="base"/>
            <a:r>
              <a:rPr lang="fr-FR" sz="2000" b="1" i="0" u="none" strike="noStrike" dirty="0">
                <a:solidFill>
                  <a:srgbClr val="44546A"/>
                </a:solidFill>
                <a:effectLst/>
                <a:latin typeface="Tw Cen MT" panose="020B0602020104020603" pitchFamily="34" charset="77"/>
              </a:rPr>
              <a:t>Hors de la structure, </a:t>
            </a:r>
            <a:r>
              <a:rPr lang="fr-FR" sz="2000" b="0" i="0" u="none" strike="noStrike" dirty="0">
                <a:solidFill>
                  <a:srgbClr val="44546A"/>
                </a:solidFill>
                <a:effectLst/>
                <a:latin typeface="Tw Cen MT" panose="020B0602020104020603" pitchFamily="34" charset="77"/>
              </a:rPr>
              <a:t>il existe d'autres recours possibles : </a:t>
            </a:r>
            <a:r>
              <a:rPr lang="fr-FR" sz="2000" b="1" i="0" u="none" strike="noStrike" dirty="0">
                <a:solidFill>
                  <a:srgbClr val="44546A"/>
                </a:solidFill>
                <a:effectLst/>
                <a:latin typeface="Tw Cen MT" panose="020B0602020104020603" pitchFamily="34" charset="77"/>
              </a:rPr>
              <a:t>la procédure civile et la procédure pénale.</a:t>
            </a:r>
            <a:endParaRPr lang="en-US" sz="2000" b="0" i="0" u="none" strike="noStrike" dirty="0">
              <a:solidFill>
                <a:srgbClr val="44546A"/>
              </a:solidFill>
              <a:effectLst/>
              <a:latin typeface="Tw Cen MT" panose="020B0602020104020603" pitchFamily="34" charset="77"/>
            </a:endParaRPr>
          </a:p>
        </p:txBody>
      </p:sp>
    </p:spTree>
    <p:extLst>
      <p:ext uri="{BB962C8B-B14F-4D97-AF65-F5344CB8AC3E}">
        <p14:creationId xmlns:p14="http://schemas.microsoft.com/office/powerpoint/2010/main" val="30839274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a:extLst>
              <a:ext uri="{FF2B5EF4-FFF2-40B4-BE49-F238E27FC236}">
                <a16:creationId xmlns:a16="http://schemas.microsoft.com/office/drawing/2014/main" id="{B54AEA29-7803-6544-2CF2-36F637461B20}"/>
              </a:ext>
            </a:extLst>
          </p:cNvPr>
          <p:cNvSpPr>
            <a:spLocks noGrp="1"/>
          </p:cNvSpPr>
          <p:nvPr>
            <p:ph type="title"/>
          </p:nvPr>
        </p:nvSpPr>
        <p:spPr/>
        <p:txBody>
          <a:bodyPr>
            <a:normAutofit fontScale="90000"/>
          </a:bodyPr>
          <a:lstStyle/>
          <a:p>
            <a:br>
              <a:rPr lang="fr-FR" b="1" dirty="0">
                <a:latin typeface="TW Cen MT"/>
                <a:cs typeface="Calibri" panose="020F0502020204030204"/>
              </a:rPr>
            </a:br>
            <a:r>
              <a:rPr lang="fr-FR" sz="3200" dirty="0">
                <a:latin typeface="TW Cen MT"/>
                <a:cs typeface="Calibri" panose="020F0502020204030204"/>
              </a:rPr>
              <a:t>3</a:t>
            </a:r>
            <a:r>
              <a:rPr lang="fr-FR" sz="3200" b="1" dirty="0">
                <a:latin typeface="TW Cen MT"/>
                <a:cs typeface="Calibri" panose="020F0502020204030204"/>
              </a:rPr>
              <a:t>. La procédure civile</a:t>
            </a:r>
            <a:br>
              <a:rPr lang="fr-FR" b="1" dirty="0">
                <a:latin typeface="TW Cen MT"/>
                <a:cs typeface="Calibri" panose="020F0502020204030204"/>
              </a:rPr>
            </a:br>
            <a:endParaRPr lang="fr-FR" dirty="0"/>
          </a:p>
        </p:txBody>
      </p:sp>
      <p:sp>
        <p:nvSpPr>
          <p:cNvPr id="4" name="Espace réservé du contenu 2">
            <a:extLst>
              <a:ext uri="{FF2B5EF4-FFF2-40B4-BE49-F238E27FC236}">
                <a16:creationId xmlns:a16="http://schemas.microsoft.com/office/drawing/2014/main" id="{FD775570-A95B-94B6-EF04-8E3CEC36C0F1}"/>
              </a:ext>
            </a:extLst>
          </p:cNvPr>
          <p:cNvSpPr>
            <a:spLocks noGrp="1"/>
          </p:cNvSpPr>
          <p:nvPr>
            <p:ph idx="1"/>
          </p:nvPr>
        </p:nvSpPr>
        <p:spPr>
          <a:xfrm>
            <a:off x="1065971" y="2003465"/>
            <a:ext cx="7630767" cy="4516087"/>
          </a:xfrm>
        </p:spPr>
        <p:txBody>
          <a:bodyPr vert="horz" lIns="91440" tIns="45720" rIns="91440" bIns="45720" rtlCol="0" anchor="t">
            <a:noAutofit/>
          </a:bodyPr>
          <a:lstStyle/>
          <a:p>
            <a:pPr marL="0" indent="0" rtl="0" fontAlgn="base">
              <a:buNone/>
            </a:pPr>
            <a:r>
              <a:rPr lang="fr-FR" b="0" i="0" u="none" strike="noStrike" dirty="0">
                <a:effectLst/>
              </a:rPr>
              <a:t>​La procédure civile a pour objectif de trancher un </a:t>
            </a:r>
            <a:r>
              <a:rPr lang="fr-FR" b="1" i="0" u="none" strike="noStrike" dirty="0">
                <a:effectLst/>
              </a:rPr>
              <a:t>litige </a:t>
            </a:r>
            <a:r>
              <a:rPr lang="fr-FR" b="0" i="0" u="none" strike="noStrike" dirty="0">
                <a:effectLst/>
              </a:rPr>
              <a:t>entre une personne (salarié·e</a:t>
            </a:r>
            <a:r>
              <a:rPr lang="fr-FR" dirty="0"/>
              <a:t>, bénévole, membre effectif ou volontaire) </a:t>
            </a:r>
            <a:r>
              <a:rPr lang="fr-FR" b="0" i="0" u="none" strike="noStrike" dirty="0">
                <a:effectLst/>
              </a:rPr>
              <a:t>et une </a:t>
            </a:r>
            <a:r>
              <a:rPr lang="fr-FR" b="1" dirty="0"/>
              <a:t>structure</a:t>
            </a:r>
            <a:r>
              <a:rPr lang="fr-FR" b="0" i="0" u="none" strike="noStrike" dirty="0">
                <a:effectLst/>
              </a:rPr>
              <a:t> (l'employeur). ​</a:t>
            </a:r>
          </a:p>
          <a:p>
            <a:pPr marL="0" indent="0" rtl="0" fontAlgn="base">
              <a:buNone/>
            </a:pPr>
            <a:r>
              <a:rPr lang="fr-FR" b="0" i="0" u="none" strike="noStrike" dirty="0">
                <a:effectLst/>
              </a:rPr>
              <a:t>​</a:t>
            </a:r>
          </a:p>
          <a:p>
            <a:pPr marL="0" indent="0" rtl="0" fontAlgn="base">
              <a:buNone/>
            </a:pPr>
            <a:r>
              <a:rPr lang="fr-FR" b="0" i="0" u="none" strike="noStrike" dirty="0">
                <a:effectLst/>
              </a:rPr>
              <a:t>Si un·e salarié·e </a:t>
            </a:r>
            <a:r>
              <a:rPr lang="fr-FR" dirty="0"/>
              <a:t>ou un.e personne membre, bénévole ou volontaire de l’ONGD</a:t>
            </a:r>
            <a:r>
              <a:rPr lang="fr-FR" dirty="0">
                <a:solidFill>
                  <a:srgbClr val="FF0000"/>
                </a:solidFill>
              </a:rPr>
              <a:t> </a:t>
            </a:r>
            <a:r>
              <a:rPr lang="fr-FR" b="0" i="0" u="none" strike="noStrike" dirty="0">
                <a:effectLst/>
              </a:rPr>
              <a:t>est la cible de violences et estime que son employeur ne l'a pas ou pas suffisamment protégé·e,  </a:t>
            </a:r>
            <a:r>
              <a:rPr lang="fr-FR" dirty="0"/>
              <a:t>elle/il</a:t>
            </a:r>
            <a:r>
              <a:rPr lang="fr-FR" b="0" i="0" u="none" strike="noStrike" dirty="0">
                <a:effectLst/>
              </a:rPr>
              <a:t> peut saisir par requête le </a:t>
            </a:r>
            <a:r>
              <a:rPr lang="fr-FR" b="1" i="0" u="none" strike="noStrike" dirty="0">
                <a:effectLst/>
              </a:rPr>
              <a:t>tribunal du travail. </a:t>
            </a:r>
            <a:r>
              <a:rPr lang="fr-FR" b="0" i="0" u="none" strike="noStrike" dirty="0">
                <a:effectLst/>
              </a:rPr>
              <a:t>​</a:t>
            </a:r>
          </a:p>
          <a:p>
            <a:pPr marL="0" indent="0" rtl="0" fontAlgn="base">
              <a:buNone/>
            </a:pPr>
            <a:r>
              <a:rPr lang="fr-FR" b="0" i="0" u="none" strike="noStrike" dirty="0">
                <a:effectLst/>
              </a:rPr>
              <a:t>​</a:t>
            </a:r>
          </a:p>
          <a:p>
            <a:pPr marL="0" indent="0" rtl="0" fontAlgn="base">
              <a:buNone/>
            </a:pPr>
            <a:r>
              <a:rPr lang="fr-FR" b="0" i="0" u="none" strike="noStrike" dirty="0">
                <a:effectLst/>
              </a:rPr>
              <a:t>Cette fois-ci, ce n’est pas la personne mise en cause qui est visée mais l’</a:t>
            </a:r>
            <a:r>
              <a:rPr lang="fr-FR" b="1" i="0" u="none" strike="noStrike" dirty="0">
                <a:effectLst/>
              </a:rPr>
              <a:t>employeur, lorsqu’il a failli à ses obligations de protection.</a:t>
            </a:r>
            <a:r>
              <a:rPr lang="fr-FR" b="0" i="0" u="none" strike="noStrike" dirty="0">
                <a:effectLst/>
              </a:rPr>
              <a:t>​</a:t>
            </a:r>
          </a:p>
          <a:p>
            <a:pPr marL="0" indent="0" rtl="0" fontAlgn="base">
              <a:buNone/>
            </a:pPr>
            <a:r>
              <a:rPr lang="fr-FR" b="0" i="0" u="none" strike="noStrike" dirty="0">
                <a:effectLst/>
              </a:rPr>
              <a:t>​</a:t>
            </a:r>
          </a:p>
          <a:p>
            <a:pPr marL="0" indent="0" rtl="0" fontAlgn="base">
              <a:buNone/>
            </a:pPr>
            <a:r>
              <a:rPr lang="fr-FR" b="0" i="0" u="none" strike="noStrike" dirty="0">
                <a:effectLst/>
              </a:rPr>
              <a:t>Cette procédure peut donner lieu à la </a:t>
            </a:r>
            <a:r>
              <a:rPr lang="fr-FR" b="1" i="0" u="none" strike="noStrike" dirty="0">
                <a:effectLst/>
              </a:rPr>
              <a:t>reconnaissance du préjudice</a:t>
            </a:r>
            <a:r>
              <a:rPr lang="fr-FR" b="0" i="0" u="none" strike="noStrike" dirty="0">
                <a:effectLst/>
              </a:rPr>
              <a:t> subi et à des </a:t>
            </a:r>
            <a:r>
              <a:rPr lang="fr-FR" b="1" i="0" u="none" strike="noStrike" dirty="0">
                <a:effectLst/>
              </a:rPr>
              <a:t>dommages et intérêts.</a:t>
            </a:r>
            <a:endParaRPr lang="fr-FR" b="0" i="0" u="none" strike="noStrike" dirty="0">
              <a:effectLst/>
            </a:endParaRPr>
          </a:p>
        </p:txBody>
      </p:sp>
    </p:spTree>
    <p:extLst>
      <p:ext uri="{BB962C8B-B14F-4D97-AF65-F5344CB8AC3E}">
        <p14:creationId xmlns:p14="http://schemas.microsoft.com/office/powerpoint/2010/main" val="23012204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3">
            <a:extLst>
              <a:ext uri="{FF2B5EF4-FFF2-40B4-BE49-F238E27FC236}">
                <a16:creationId xmlns:a16="http://schemas.microsoft.com/office/drawing/2014/main" id="{9AD3C304-8B19-3340-A7CE-1A72F4CAF609}"/>
              </a:ext>
            </a:extLst>
          </p:cNvPr>
          <p:cNvGraphicFramePr>
            <a:graphicFrameLocks noGrp="1"/>
          </p:cNvGraphicFramePr>
          <p:nvPr>
            <p:extLst>
              <p:ext uri="{D42A27DB-BD31-4B8C-83A1-F6EECF244321}">
                <p14:modId xmlns:p14="http://schemas.microsoft.com/office/powerpoint/2010/main" val="3580016503"/>
              </p:ext>
            </p:extLst>
          </p:nvPr>
        </p:nvGraphicFramePr>
        <p:xfrm>
          <a:off x="1786574" y="4223546"/>
          <a:ext cx="5794440" cy="1770853"/>
        </p:xfrm>
        <a:graphic>
          <a:graphicData uri="http://schemas.openxmlformats.org/drawingml/2006/table">
            <a:tbl>
              <a:tblPr firstRow="1" bandRow="1">
                <a:tableStyleId>{5C22544A-7EE6-4342-B048-85BDC9FD1C3A}</a:tableStyleId>
              </a:tblPr>
              <a:tblGrid>
                <a:gridCol w="1931480">
                  <a:extLst>
                    <a:ext uri="{9D8B030D-6E8A-4147-A177-3AD203B41FA5}">
                      <a16:colId xmlns:a16="http://schemas.microsoft.com/office/drawing/2014/main" val="1109672337"/>
                    </a:ext>
                  </a:extLst>
                </a:gridCol>
                <a:gridCol w="1931480">
                  <a:extLst>
                    <a:ext uri="{9D8B030D-6E8A-4147-A177-3AD203B41FA5}">
                      <a16:colId xmlns:a16="http://schemas.microsoft.com/office/drawing/2014/main" val="1592160421"/>
                    </a:ext>
                  </a:extLst>
                </a:gridCol>
                <a:gridCol w="1931480">
                  <a:extLst>
                    <a:ext uri="{9D8B030D-6E8A-4147-A177-3AD203B41FA5}">
                      <a16:colId xmlns:a16="http://schemas.microsoft.com/office/drawing/2014/main" val="3930745984"/>
                    </a:ext>
                  </a:extLst>
                </a:gridCol>
              </a:tblGrid>
              <a:tr h="447309">
                <a:tc>
                  <a:txBody>
                    <a:bodyPr/>
                    <a:lstStyle/>
                    <a:p>
                      <a:r>
                        <a:rPr lang="fr-FR" sz="1500" dirty="0">
                          <a:solidFill>
                            <a:schemeClr val="bg1"/>
                          </a:solidFill>
                          <a:latin typeface="TW Cen MT"/>
                        </a:rPr>
                        <a:t>Infraction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AC82"/>
                    </a:solidFill>
                  </a:tcPr>
                </a:tc>
                <a:tc>
                  <a:txBody>
                    <a:bodyPr/>
                    <a:lstStyle/>
                    <a:p>
                      <a:r>
                        <a:rPr lang="fr-FR" sz="1500" dirty="0">
                          <a:solidFill>
                            <a:schemeClr val="bg1"/>
                          </a:solidFill>
                          <a:latin typeface="TW Cen MT"/>
                        </a:rPr>
                        <a:t>Niveau</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AC82"/>
                    </a:solidFill>
                  </a:tcPr>
                </a:tc>
                <a:tc>
                  <a:txBody>
                    <a:bodyPr/>
                    <a:lstStyle/>
                    <a:p>
                      <a:r>
                        <a:rPr lang="fr-FR" sz="1500" dirty="0">
                          <a:solidFill>
                            <a:schemeClr val="bg1"/>
                          </a:solidFill>
                          <a:latin typeface="TW Cen MT"/>
                        </a:rPr>
                        <a:t>Peine encourue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AC82"/>
                    </a:solidFill>
                  </a:tcPr>
                </a:tc>
                <a:extLst>
                  <a:ext uri="{0D108BD9-81ED-4DB2-BD59-A6C34878D82A}">
                    <a16:rowId xmlns:a16="http://schemas.microsoft.com/office/drawing/2014/main" val="3316753915"/>
                  </a:ext>
                </a:extLst>
              </a:tr>
              <a:tr h="661772">
                <a:tc>
                  <a:txBody>
                    <a:bodyPr/>
                    <a:lstStyle/>
                    <a:p>
                      <a:r>
                        <a:rPr lang="fr-FR" sz="1500" dirty="0">
                          <a:solidFill>
                            <a:srgbClr val="44546A"/>
                          </a:solidFill>
                          <a:latin typeface="TW Cen MT"/>
                        </a:rPr>
                        <a:t>Atteinte à l’intégrité sexuelle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AC82">
                        <a:alpha val="52952"/>
                      </a:srgbClr>
                    </a:solidFill>
                  </a:tcPr>
                </a:tc>
                <a:tc>
                  <a:txBody>
                    <a:bodyPr/>
                    <a:lstStyle/>
                    <a:p>
                      <a:r>
                        <a:rPr lang="fr-FR" sz="1500" dirty="0">
                          <a:solidFill>
                            <a:srgbClr val="44546A"/>
                          </a:solidFill>
                          <a:latin typeface="TW Cen MT"/>
                        </a:rPr>
                        <a:t>Délit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AC82">
                        <a:alpha val="52952"/>
                      </a:srgbClr>
                    </a:solidFill>
                  </a:tcPr>
                </a:tc>
                <a:tc>
                  <a:txBody>
                    <a:bodyPr/>
                    <a:lstStyle/>
                    <a:p>
                      <a:r>
                        <a:rPr lang="fr-FR" sz="1500" dirty="0">
                          <a:solidFill>
                            <a:srgbClr val="44546A"/>
                          </a:solidFill>
                          <a:latin typeface="TW Cen MT"/>
                        </a:rPr>
                        <a:t>1 mois à 2 ans de réclusion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AC82">
                        <a:alpha val="52952"/>
                      </a:srgbClr>
                    </a:solidFill>
                  </a:tcPr>
                </a:tc>
                <a:extLst>
                  <a:ext uri="{0D108BD9-81ED-4DB2-BD59-A6C34878D82A}">
                    <a16:rowId xmlns:a16="http://schemas.microsoft.com/office/drawing/2014/main" val="3470086858"/>
                  </a:ext>
                </a:extLst>
              </a:tr>
              <a:tr h="661772">
                <a:tc>
                  <a:txBody>
                    <a:bodyPr/>
                    <a:lstStyle/>
                    <a:p>
                      <a:r>
                        <a:rPr lang="fr-FR" sz="1500" dirty="0">
                          <a:solidFill>
                            <a:srgbClr val="44546A"/>
                          </a:solidFill>
                          <a:latin typeface="TW Cen MT"/>
                        </a:rPr>
                        <a:t>Viol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AC82">
                        <a:alpha val="27036"/>
                      </a:srgbClr>
                    </a:solidFill>
                  </a:tcPr>
                </a:tc>
                <a:tc>
                  <a:txBody>
                    <a:bodyPr/>
                    <a:lstStyle/>
                    <a:p>
                      <a:r>
                        <a:rPr lang="fr-FR" sz="1500" dirty="0">
                          <a:solidFill>
                            <a:srgbClr val="44546A"/>
                          </a:solidFill>
                          <a:latin typeface="TW Cen MT"/>
                        </a:rPr>
                        <a:t>Crime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AC82">
                        <a:alpha val="27036"/>
                      </a:srgbClr>
                    </a:solidFill>
                  </a:tcPr>
                </a:tc>
                <a:tc>
                  <a:txBody>
                    <a:bodyPr/>
                    <a:lstStyle/>
                    <a:p>
                      <a:r>
                        <a:rPr lang="fr-FR" sz="1500" dirty="0">
                          <a:solidFill>
                            <a:srgbClr val="44546A"/>
                          </a:solidFill>
                          <a:latin typeface="TW Cen MT"/>
                        </a:rPr>
                        <a:t>5 à 10 ans de réclusion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AC82">
                        <a:alpha val="27036"/>
                      </a:srgbClr>
                    </a:solidFill>
                  </a:tcPr>
                </a:tc>
                <a:extLst>
                  <a:ext uri="{0D108BD9-81ED-4DB2-BD59-A6C34878D82A}">
                    <a16:rowId xmlns:a16="http://schemas.microsoft.com/office/drawing/2014/main" val="1904290150"/>
                  </a:ext>
                </a:extLst>
              </a:tr>
            </a:tbl>
          </a:graphicData>
        </a:graphic>
      </p:graphicFrame>
      <p:sp>
        <p:nvSpPr>
          <p:cNvPr id="7" name="Titre 3">
            <a:extLst>
              <a:ext uri="{FF2B5EF4-FFF2-40B4-BE49-F238E27FC236}">
                <a16:creationId xmlns:a16="http://schemas.microsoft.com/office/drawing/2014/main" id="{8BE9E1F1-962A-F966-344B-CB1E6C8A3956}"/>
              </a:ext>
            </a:extLst>
          </p:cNvPr>
          <p:cNvSpPr>
            <a:spLocks noGrp="1"/>
          </p:cNvSpPr>
          <p:nvPr>
            <p:ph type="title"/>
          </p:nvPr>
        </p:nvSpPr>
        <p:spPr>
          <a:xfrm>
            <a:off x="1659834" y="863600"/>
            <a:ext cx="7036904" cy="1325563"/>
          </a:xfrm>
        </p:spPr>
        <p:txBody>
          <a:bodyPr>
            <a:normAutofit/>
          </a:bodyPr>
          <a:lstStyle/>
          <a:p>
            <a:br>
              <a:rPr lang="fr-FR" sz="2900" b="1" dirty="0">
                <a:latin typeface="TW Cen MT"/>
                <a:cs typeface="Calibri" panose="020F0502020204030204"/>
              </a:rPr>
            </a:br>
            <a:r>
              <a:rPr lang="fr-FR" sz="2900" b="1" dirty="0">
                <a:latin typeface="TW Cen MT"/>
                <a:cs typeface="Calibri" panose="020F0502020204030204"/>
              </a:rPr>
              <a:t>4. La procédure </a:t>
            </a:r>
            <a:r>
              <a:rPr lang="fr-FR" sz="2900" dirty="0">
                <a:latin typeface="TW Cen MT"/>
                <a:cs typeface="Calibri" panose="020F0502020204030204"/>
              </a:rPr>
              <a:t>pénale</a:t>
            </a:r>
            <a:br>
              <a:rPr lang="fr-FR" sz="2900" b="1" dirty="0">
                <a:latin typeface="TW Cen MT"/>
                <a:cs typeface="Calibri" panose="020F0502020204030204"/>
              </a:rPr>
            </a:br>
            <a:endParaRPr lang="fr-FR" sz="2900" dirty="0"/>
          </a:p>
        </p:txBody>
      </p:sp>
      <p:sp>
        <p:nvSpPr>
          <p:cNvPr id="8" name="Espace réservé du contenu 2">
            <a:extLst>
              <a:ext uri="{FF2B5EF4-FFF2-40B4-BE49-F238E27FC236}">
                <a16:creationId xmlns:a16="http://schemas.microsoft.com/office/drawing/2014/main" id="{244972C9-A93C-48AB-4ABC-C173460E7925}"/>
              </a:ext>
            </a:extLst>
          </p:cNvPr>
          <p:cNvSpPr>
            <a:spLocks noGrp="1"/>
          </p:cNvSpPr>
          <p:nvPr>
            <p:ph idx="1"/>
          </p:nvPr>
        </p:nvSpPr>
        <p:spPr>
          <a:xfrm>
            <a:off x="1065971" y="2324099"/>
            <a:ext cx="7630767" cy="4351338"/>
          </a:xfrm>
        </p:spPr>
        <p:txBody>
          <a:bodyPr vert="horz" lIns="91440" tIns="45720" rIns="91440" bIns="45720" rtlCol="0" anchor="t">
            <a:noAutofit/>
          </a:bodyPr>
          <a:lstStyle/>
          <a:p>
            <a:pPr marL="0" indent="0" algn="just" rtl="0" fontAlgn="base">
              <a:buNone/>
            </a:pPr>
            <a:r>
              <a:rPr lang="fr-FR" b="0" i="0" u="none" strike="noStrike" dirty="0">
                <a:effectLst/>
              </a:rPr>
              <a:t>La procédure pénale débute par un dépôt de plainte pour des faits d'attentat à la pudeur ou de viol.</a:t>
            </a:r>
            <a:r>
              <a:rPr lang="en-US" b="0" i="0" u="none" strike="noStrike" dirty="0">
                <a:effectLst/>
              </a:rPr>
              <a:t>​</a:t>
            </a:r>
            <a:endParaRPr lang="fr-FR" b="0" i="0" u="none" strike="noStrike" dirty="0">
              <a:effectLst/>
            </a:endParaRPr>
          </a:p>
          <a:p>
            <a:pPr marL="0" indent="0" algn="just" rtl="0" fontAlgn="base">
              <a:buNone/>
            </a:pPr>
            <a:r>
              <a:rPr lang="fr-FR" b="0" i="0" u="none" strike="noStrike" dirty="0">
                <a:effectLst/>
              </a:rPr>
              <a:t>Ici, ce n'est pas l'employeur mais </a:t>
            </a:r>
            <a:r>
              <a:rPr lang="fr-FR" b="1" i="0" u="none" strike="noStrike" dirty="0">
                <a:effectLst/>
              </a:rPr>
              <a:t>l'État </a:t>
            </a:r>
            <a:r>
              <a:rPr lang="fr-FR" b="0" i="0" u="none" strike="noStrike" dirty="0">
                <a:effectLst/>
              </a:rPr>
              <a:t>qui punit une infraction. </a:t>
            </a:r>
            <a:r>
              <a:rPr lang="en-US" b="0" i="0" u="none" strike="noStrike" dirty="0">
                <a:effectLst/>
              </a:rPr>
              <a:t>​</a:t>
            </a:r>
          </a:p>
          <a:p>
            <a:pPr marL="0" indent="0" algn="just" rtl="0" fontAlgn="base">
              <a:buNone/>
            </a:pPr>
            <a:r>
              <a:rPr lang="fr-FR" b="0" i="0" u="none" strike="noStrike" dirty="0">
                <a:effectLst/>
              </a:rPr>
              <a:t>Pour chaque infraction, une peine est fixée par la loi : </a:t>
            </a:r>
            <a:r>
              <a:rPr lang="en-US" b="0" i="0" u="none" strike="noStrike" dirty="0">
                <a:effectLst/>
              </a:rPr>
              <a:t>​</a:t>
            </a:r>
          </a:p>
          <a:p>
            <a:pPr marL="0" indent="0" algn="just" rtl="0" fontAlgn="base">
              <a:buNone/>
            </a:pPr>
            <a:r>
              <a:rPr lang="fr-FR" b="0" i="0" u="none" strike="noStrike" dirty="0">
                <a:effectLst/>
              </a:rPr>
              <a:t>​</a:t>
            </a:r>
          </a:p>
        </p:txBody>
      </p:sp>
    </p:spTree>
    <p:extLst>
      <p:ext uri="{BB962C8B-B14F-4D97-AF65-F5344CB8AC3E}">
        <p14:creationId xmlns:p14="http://schemas.microsoft.com/office/powerpoint/2010/main" val="21208951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3">
            <a:extLst>
              <a:ext uri="{FF2B5EF4-FFF2-40B4-BE49-F238E27FC236}">
                <a16:creationId xmlns:a16="http://schemas.microsoft.com/office/drawing/2014/main" id="{C76B2772-5CE0-C239-4339-46DBE3644502}"/>
              </a:ext>
            </a:extLst>
          </p:cNvPr>
          <p:cNvGraphicFramePr>
            <a:graphicFrameLocks noGrp="1"/>
          </p:cNvGraphicFramePr>
          <p:nvPr>
            <p:extLst>
              <p:ext uri="{D42A27DB-BD31-4B8C-83A1-F6EECF244321}">
                <p14:modId xmlns:p14="http://schemas.microsoft.com/office/powerpoint/2010/main" val="95914268"/>
              </p:ext>
            </p:extLst>
          </p:nvPr>
        </p:nvGraphicFramePr>
        <p:xfrm>
          <a:off x="1030014" y="2189163"/>
          <a:ext cx="7876000" cy="3926730"/>
        </p:xfrm>
        <a:graphic>
          <a:graphicData uri="http://schemas.openxmlformats.org/drawingml/2006/table">
            <a:tbl>
              <a:tblPr firstRow="1" bandRow="1">
                <a:tableStyleId>{5C22544A-7EE6-4342-B048-85BDC9FD1C3A}</a:tableStyleId>
              </a:tblPr>
              <a:tblGrid>
                <a:gridCol w="1575200">
                  <a:extLst>
                    <a:ext uri="{9D8B030D-6E8A-4147-A177-3AD203B41FA5}">
                      <a16:colId xmlns:a16="http://schemas.microsoft.com/office/drawing/2014/main" val="942414786"/>
                    </a:ext>
                  </a:extLst>
                </a:gridCol>
                <a:gridCol w="1575200">
                  <a:extLst>
                    <a:ext uri="{9D8B030D-6E8A-4147-A177-3AD203B41FA5}">
                      <a16:colId xmlns:a16="http://schemas.microsoft.com/office/drawing/2014/main" val="2192396406"/>
                    </a:ext>
                  </a:extLst>
                </a:gridCol>
                <a:gridCol w="1575200">
                  <a:extLst>
                    <a:ext uri="{9D8B030D-6E8A-4147-A177-3AD203B41FA5}">
                      <a16:colId xmlns:a16="http://schemas.microsoft.com/office/drawing/2014/main" val="655907391"/>
                    </a:ext>
                  </a:extLst>
                </a:gridCol>
                <a:gridCol w="1575200">
                  <a:extLst>
                    <a:ext uri="{9D8B030D-6E8A-4147-A177-3AD203B41FA5}">
                      <a16:colId xmlns:a16="http://schemas.microsoft.com/office/drawing/2014/main" val="824467852"/>
                    </a:ext>
                  </a:extLst>
                </a:gridCol>
                <a:gridCol w="1575200">
                  <a:extLst>
                    <a:ext uri="{9D8B030D-6E8A-4147-A177-3AD203B41FA5}">
                      <a16:colId xmlns:a16="http://schemas.microsoft.com/office/drawing/2014/main" val="1748391846"/>
                    </a:ext>
                  </a:extLst>
                </a:gridCol>
              </a:tblGrid>
              <a:tr h="735392">
                <a:tc>
                  <a:txBody>
                    <a:bodyPr/>
                    <a:lstStyle/>
                    <a:p>
                      <a:endParaRPr lang="fr-FR" sz="1500" dirty="0">
                        <a:latin typeface="TW Cen MT"/>
                      </a:endParaRPr>
                    </a:p>
                  </a:txBody>
                  <a:tcPr>
                    <a:solidFill>
                      <a:schemeClr val="bg1">
                        <a:alpha val="53725"/>
                      </a:schemeClr>
                    </a:solidFill>
                  </a:tcPr>
                </a:tc>
                <a:tc>
                  <a:txBody>
                    <a:bodyPr/>
                    <a:lstStyle/>
                    <a:p>
                      <a:pPr algn="ctr">
                        <a:lnSpc>
                          <a:spcPct val="100000"/>
                        </a:lnSpc>
                      </a:pPr>
                      <a:r>
                        <a:rPr lang="fr-FR" sz="1500" dirty="0">
                          <a:latin typeface="TW Cen MT"/>
                        </a:rPr>
                        <a:t>Comment la déclencher ?</a:t>
                      </a:r>
                    </a:p>
                  </a:txBody>
                  <a:tcPr>
                    <a:solidFill>
                      <a:srgbClr val="C00000">
                        <a:alpha val="53725"/>
                      </a:srgbClr>
                    </a:solidFill>
                  </a:tcPr>
                </a:tc>
                <a:tc>
                  <a:txBody>
                    <a:bodyPr/>
                    <a:lstStyle/>
                    <a:p>
                      <a:pPr algn="ctr">
                        <a:lnSpc>
                          <a:spcPct val="100000"/>
                        </a:lnSpc>
                      </a:pPr>
                      <a:r>
                        <a:rPr lang="fr-FR" sz="1500" dirty="0">
                          <a:latin typeface="TW Cen MT"/>
                        </a:rPr>
                        <a:t>Auprès de qui ?</a:t>
                      </a:r>
                    </a:p>
                  </a:txBody>
                  <a:tcPr>
                    <a:solidFill>
                      <a:srgbClr val="C00000">
                        <a:alpha val="53725"/>
                      </a:srgbClr>
                    </a:solidFill>
                  </a:tcPr>
                </a:tc>
                <a:tc>
                  <a:txBody>
                    <a:bodyPr/>
                    <a:lstStyle/>
                    <a:p>
                      <a:pPr algn="ctr">
                        <a:lnSpc>
                          <a:spcPct val="100000"/>
                        </a:lnSpc>
                      </a:pPr>
                      <a:r>
                        <a:rPr lang="fr-FR" sz="1500" dirty="0">
                          <a:latin typeface="TW Cen MT"/>
                        </a:rPr>
                        <a:t>Qui mène la procédure ?</a:t>
                      </a:r>
                    </a:p>
                  </a:txBody>
                  <a:tcPr>
                    <a:solidFill>
                      <a:srgbClr val="C00000">
                        <a:alpha val="53725"/>
                      </a:srgbClr>
                    </a:solidFill>
                  </a:tcPr>
                </a:tc>
                <a:tc>
                  <a:txBody>
                    <a:bodyPr/>
                    <a:lstStyle/>
                    <a:p>
                      <a:pPr algn="ctr">
                        <a:lnSpc>
                          <a:spcPct val="100000"/>
                        </a:lnSpc>
                      </a:pPr>
                      <a:r>
                        <a:rPr lang="fr-FR" sz="1500" dirty="0">
                          <a:latin typeface="TW Cen MT"/>
                        </a:rPr>
                        <a:t>Qui est mis·e en cause ?</a:t>
                      </a:r>
                    </a:p>
                  </a:txBody>
                  <a:tcPr>
                    <a:solidFill>
                      <a:srgbClr val="C00000">
                        <a:alpha val="53725"/>
                      </a:srgbClr>
                    </a:solidFill>
                  </a:tcPr>
                </a:tc>
                <a:extLst>
                  <a:ext uri="{0D108BD9-81ED-4DB2-BD59-A6C34878D82A}">
                    <a16:rowId xmlns:a16="http://schemas.microsoft.com/office/drawing/2014/main" val="1468259303"/>
                  </a:ext>
                </a:extLst>
              </a:tr>
              <a:tr h="1256164">
                <a:tc>
                  <a:txBody>
                    <a:bodyPr/>
                    <a:lstStyle/>
                    <a:p>
                      <a:pPr algn="ctr"/>
                      <a:r>
                        <a:rPr lang="fr-FR" sz="1500" b="1" dirty="0">
                          <a:solidFill>
                            <a:srgbClr val="44546A"/>
                          </a:solidFill>
                          <a:latin typeface="TW Cen MT"/>
                        </a:rPr>
                        <a:t>Procédure disciplinaire</a:t>
                      </a:r>
                    </a:p>
                  </a:txBody>
                  <a:tcPr anchor="ctr">
                    <a:solidFill>
                      <a:srgbClr val="E5AC82">
                        <a:alpha val="50196"/>
                      </a:srgbClr>
                    </a:solidFill>
                  </a:tcPr>
                </a:tc>
                <a:tc>
                  <a:txBody>
                    <a:bodyPr/>
                    <a:lstStyle/>
                    <a:p>
                      <a:pPr algn="ctr"/>
                      <a:r>
                        <a:rPr lang="fr-FR" sz="1500" dirty="0">
                          <a:solidFill>
                            <a:srgbClr val="44546A"/>
                          </a:solidFill>
                          <a:latin typeface="TW Cen MT"/>
                        </a:rPr>
                        <a:t>Signalement</a:t>
                      </a:r>
                    </a:p>
                  </a:txBody>
                  <a:tcPr anchor="ctr">
                    <a:solidFill>
                      <a:srgbClr val="E5AC82">
                        <a:alpha val="50196"/>
                      </a:srgbClr>
                    </a:solidFill>
                  </a:tcPr>
                </a:tc>
                <a:tc>
                  <a:txBody>
                    <a:bodyPr/>
                    <a:lstStyle/>
                    <a:p>
                      <a:pPr algn="ctr"/>
                      <a:r>
                        <a:rPr lang="fr-FR" sz="1500" dirty="0">
                          <a:solidFill>
                            <a:srgbClr val="44546A"/>
                          </a:solidFill>
                          <a:latin typeface="TW Cen MT"/>
                        </a:rPr>
                        <a:t>Direction, RH, cellule d'écoute, n+1</a:t>
                      </a:r>
                    </a:p>
                  </a:txBody>
                  <a:tcPr anchor="ctr">
                    <a:solidFill>
                      <a:srgbClr val="E5AC82">
                        <a:alpha val="50196"/>
                      </a:srgbClr>
                    </a:solidFill>
                  </a:tcPr>
                </a:tc>
                <a:tc>
                  <a:txBody>
                    <a:bodyPr/>
                    <a:lstStyle/>
                    <a:p>
                      <a:pPr algn="ctr"/>
                      <a:r>
                        <a:rPr lang="fr-FR" sz="1500" dirty="0">
                          <a:solidFill>
                            <a:srgbClr val="44546A"/>
                          </a:solidFill>
                          <a:latin typeface="TW Cen MT"/>
                        </a:rPr>
                        <a:t>Employeur</a:t>
                      </a:r>
                    </a:p>
                  </a:txBody>
                  <a:tcPr anchor="ctr">
                    <a:solidFill>
                      <a:srgbClr val="E5AC82">
                        <a:alpha val="50196"/>
                      </a:srgbClr>
                    </a:solidFill>
                  </a:tcPr>
                </a:tc>
                <a:tc>
                  <a:txBody>
                    <a:bodyPr/>
                    <a:lstStyle/>
                    <a:p>
                      <a:pPr algn="ctr"/>
                      <a:r>
                        <a:rPr lang="fr-FR" sz="1500" dirty="0">
                          <a:solidFill>
                            <a:srgbClr val="44546A"/>
                          </a:solidFill>
                          <a:latin typeface="TW Cen MT"/>
                        </a:rPr>
                        <a:t>Personne </a:t>
                      </a:r>
                      <a:r>
                        <a:rPr lang="fr-FR" sz="1500" kern="1200" dirty="0">
                          <a:solidFill>
                            <a:srgbClr val="44546A"/>
                          </a:solidFill>
                          <a:latin typeface="TW Cen MT"/>
                          <a:ea typeface="+mn-ea"/>
                          <a:cs typeface="+mn-cs"/>
                        </a:rPr>
                        <a:t>mise</a:t>
                      </a:r>
                      <a:r>
                        <a:rPr lang="fr-FR" sz="1500" dirty="0">
                          <a:solidFill>
                            <a:srgbClr val="44546A"/>
                          </a:solidFill>
                          <a:latin typeface="TW Cen MT"/>
                        </a:rPr>
                        <a:t> en cause</a:t>
                      </a:r>
                    </a:p>
                  </a:txBody>
                  <a:tcPr anchor="ctr">
                    <a:solidFill>
                      <a:srgbClr val="E5AC82">
                        <a:alpha val="50196"/>
                      </a:srgbClr>
                    </a:solidFill>
                  </a:tcPr>
                </a:tc>
                <a:extLst>
                  <a:ext uri="{0D108BD9-81ED-4DB2-BD59-A6C34878D82A}">
                    <a16:rowId xmlns:a16="http://schemas.microsoft.com/office/drawing/2014/main" val="3835781036"/>
                  </a:ext>
                </a:extLst>
              </a:tr>
              <a:tr h="967587">
                <a:tc>
                  <a:txBody>
                    <a:bodyPr/>
                    <a:lstStyle/>
                    <a:p>
                      <a:pPr lvl="0" algn="ctr">
                        <a:buNone/>
                      </a:pPr>
                      <a:r>
                        <a:rPr lang="fr-FR" sz="1500" b="1" dirty="0">
                          <a:solidFill>
                            <a:srgbClr val="44546A"/>
                          </a:solidFill>
                          <a:latin typeface="TW Cen MT"/>
                        </a:rPr>
                        <a:t>Procédure civile</a:t>
                      </a:r>
                    </a:p>
                  </a:txBody>
                  <a:tcPr anchor="ctr">
                    <a:solidFill>
                      <a:srgbClr val="E5AC82">
                        <a:alpha val="29804"/>
                      </a:srgbClr>
                    </a:solidFill>
                  </a:tcPr>
                </a:tc>
                <a:tc>
                  <a:txBody>
                    <a:bodyPr/>
                    <a:lstStyle/>
                    <a:p>
                      <a:pPr lvl="0" algn="ctr">
                        <a:buNone/>
                      </a:pPr>
                      <a:r>
                        <a:rPr lang="fr-FR" sz="1500" dirty="0">
                          <a:solidFill>
                            <a:srgbClr val="44546A"/>
                          </a:solidFill>
                          <a:latin typeface="TW Cen MT"/>
                        </a:rPr>
                        <a:t>Requête</a:t>
                      </a:r>
                    </a:p>
                  </a:txBody>
                  <a:tcPr anchor="ctr">
                    <a:solidFill>
                      <a:srgbClr val="E5AC82">
                        <a:alpha val="29804"/>
                      </a:srgbClr>
                    </a:solidFill>
                  </a:tcPr>
                </a:tc>
                <a:tc>
                  <a:txBody>
                    <a:bodyPr/>
                    <a:lstStyle/>
                    <a:p>
                      <a:pPr lvl="0" algn="ctr">
                        <a:buNone/>
                      </a:pPr>
                      <a:r>
                        <a:rPr lang="fr-FR" sz="1500" dirty="0">
                          <a:solidFill>
                            <a:srgbClr val="44546A"/>
                          </a:solidFill>
                          <a:latin typeface="TW Cen MT"/>
                        </a:rPr>
                        <a:t>Tribunal du travail</a:t>
                      </a:r>
                    </a:p>
                  </a:txBody>
                  <a:tcPr anchor="ctr">
                    <a:solidFill>
                      <a:srgbClr val="E5AC82">
                        <a:alpha val="29804"/>
                      </a:srgbClr>
                    </a:solidFill>
                  </a:tcPr>
                </a:tc>
                <a:tc>
                  <a:txBody>
                    <a:bodyPr/>
                    <a:lstStyle/>
                    <a:p>
                      <a:pPr lvl="0" algn="ctr">
                        <a:buNone/>
                      </a:pPr>
                      <a:r>
                        <a:rPr lang="fr-FR" sz="1500" dirty="0">
                          <a:solidFill>
                            <a:srgbClr val="44546A"/>
                          </a:solidFill>
                          <a:latin typeface="TW Cen MT"/>
                        </a:rPr>
                        <a:t>Personne ciblée par les faits</a:t>
                      </a:r>
                    </a:p>
                  </a:txBody>
                  <a:tcPr anchor="ctr">
                    <a:solidFill>
                      <a:srgbClr val="E5AC82">
                        <a:alpha val="29804"/>
                      </a:srgbClr>
                    </a:solidFill>
                  </a:tcPr>
                </a:tc>
                <a:tc>
                  <a:txBody>
                    <a:bodyPr/>
                    <a:lstStyle/>
                    <a:p>
                      <a:pPr lvl="0" algn="ctr">
                        <a:buNone/>
                      </a:pPr>
                      <a:r>
                        <a:rPr lang="fr-FR" sz="1500" dirty="0">
                          <a:solidFill>
                            <a:srgbClr val="44546A"/>
                          </a:solidFill>
                          <a:latin typeface="TW Cen MT"/>
                        </a:rPr>
                        <a:t>Employeur</a:t>
                      </a:r>
                      <a:endParaRPr lang="fr-FR" sz="1500" dirty="0">
                        <a:solidFill>
                          <a:srgbClr val="44546A"/>
                        </a:solidFill>
                      </a:endParaRPr>
                    </a:p>
                  </a:txBody>
                  <a:tcPr anchor="ctr">
                    <a:solidFill>
                      <a:srgbClr val="E5AC82">
                        <a:alpha val="29804"/>
                      </a:srgbClr>
                    </a:solidFill>
                  </a:tcPr>
                </a:tc>
                <a:extLst>
                  <a:ext uri="{0D108BD9-81ED-4DB2-BD59-A6C34878D82A}">
                    <a16:rowId xmlns:a16="http://schemas.microsoft.com/office/drawing/2014/main" val="1054602392"/>
                  </a:ext>
                </a:extLst>
              </a:tr>
              <a:tr h="967587">
                <a:tc>
                  <a:txBody>
                    <a:bodyPr/>
                    <a:lstStyle/>
                    <a:p>
                      <a:pPr lvl="0" algn="ctr">
                        <a:buNone/>
                      </a:pPr>
                      <a:r>
                        <a:rPr lang="fr-FR" sz="1500" b="1" dirty="0">
                          <a:solidFill>
                            <a:srgbClr val="44546A"/>
                          </a:solidFill>
                          <a:latin typeface="TW Cen MT"/>
                        </a:rPr>
                        <a:t>Procédure pénale</a:t>
                      </a:r>
                      <a:endParaRPr lang="fr-FR" sz="1500" dirty="0">
                        <a:solidFill>
                          <a:srgbClr val="44546A"/>
                        </a:solidFill>
                      </a:endParaRPr>
                    </a:p>
                  </a:txBody>
                  <a:tcPr anchor="ctr">
                    <a:solidFill>
                      <a:srgbClr val="E5AC82">
                        <a:alpha val="50196"/>
                      </a:srgbClr>
                    </a:solidFill>
                  </a:tcPr>
                </a:tc>
                <a:tc>
                  <a:txBody>
                    <a:bodyPr/>
                    <a:lstStyle/>
                    <a:p>
                      <a:pPr lvl="0" algn="ctr">
                        <a:buNone/>
                      </a:pPr>
                      <a:r>
                        <a:rPr lang="fr-FR" sz="1500" dirty="0">
                          <a:solidFill>
                            <a:srgbClr val="44546A"/>
                          </a:solidFill>
                          <a:latin typeface="TW Cen MT"/>
                        </a:rPr>
                        <a:t>Plainte</a:t>
                      </a:r>
                      <a:endParaRPr lang="fr-FR" sz="1500" dirty="0">
                        <a:solidFill>
                          <a:srgbClr val="44546A"/>
                        </a:solidFill>
                      </a:endParaRPr>
                    </a:p>
                  </a:txBody>
                  <a:tcPr anchor="ctr">
                    <a:solidFill>
                      <a:srgbClr val="E5AC82">
                        <a:alpha val="50196"/>
                      </a:srgbClr>
                    </a:solidFill>
                  </a:tcPr>
                </a:tc>
                <a:tc>
                  <a:txBody>
                    <a:bodyPr/>
                    <a:lstStyle/>
                    <a:p>
                      <a:pPr lvl="0" algn="ctr">
                        <a:buNone/>
                      </a:pPr>
                      <a:r>
                        <a:rPr lang="fr-FR" sz="1500" dirty="0">
                          <a:solidFill>
                            <a:srgbClr val="44546A"/>
                          </a:solidFill>
                          <a:latin typeface="TW Cen MT"/>
                        </a:rPr>
                        <a:t>Commissariat, Procureur </a:t>
                      </a:r>
                      <a:endParaRPr lang="fr-FR" sz="1500" dirty="0">
                        <a:solidFill>
                          <a:srgbClr val="44546A"/>
                        </a:solidFill>
                      </a:endParaRPr>
                    </a:p>
                  </a:txBody>
                  <a:tcPr anchor="ctr">
                    <a:solidFill>
                      <a:srgbClr val="E5AC82">
                        <a:alpha val="50196"/>
                      </a:srgbClr>
                    </a:solidFill>
                  </a:tcPr>
                </a:tc>
                <a:tc>
                  <a:txBody>
                    <a:bodyPr/>
                    <a:lstStyle/>
                    <a:p>
                      <a:pPr lvl="0" algn="ctr">
                        <a:buNone/>
                      </a:pPr>
                      <a:r>
                        <a:rPr lang="fr-FR" sz="1500" dirty="0">
                          <a:solidFill>
                            <a:srgbClr val="44546A"/>
                          </a:solidFill>
                          <a:latin typeface="TW Cen MT"/>
                        </a:rPr>
                        <a:t>Procureur (État)</a:t>
                      </a:r>
                      <a:endParaRPr lang="fr-FR" sz="1500" dirty="0">
                        <a:solidFill>
                          <a:srgbClr val="44546A"/>
                        </a:solidFill>
                      </a:endParaRPr>
                    </a:p>
                  </a:txBody>
                  <a:tcPr anchor="ctr">
                    <a:solidFill>
                      <a:srgbClr val="E5AC82">
                        <a:alpha val="50196"/>
                      </a:srgbClr>
                    </a:solidFill>
                  </a:tcPr>
                </a:tc>
                <a:tc>
                  <a:txBody>
                    <a:bodyPr/>
                    <a:lstStyle/>
                    <a:p>
                      <a:pPr algn="ctr"/>
                      <a:r>
                        <a:rPr lang="fr-FR" sz="1500" dirty="0">
                          <a:solidFill>
                            <a:srgbClr val="44546A"/>
                          </a:solidFill>
                          <a:latin typeface="TW Cen MT"/>
                        </a:rPr>
                        <a:t>Personne </a:t>
                      </a:r>
                      <a:r>
                        <a:rPr lang="fr-FR" sz="1500" kern="1200" dirty="0">
                          <a:solidFill>
                            <a:srgbClr val="44546A"/>
                          </a:solidFill>
                          <a:latin typeface="TW Cen MT"/>
                          <a:ea typeface="+mn-ea"/>
                          <a:cs typeface="+mn-cs"/>
                        </a:rPr>
                        <a:t>mise</a:t>
                      </a:r>
                      <a:r>
                        <a:rPr lang="fr-FR" sz="1500" dirty="0">
                          <a:solidFill>
                            <a:srgbClr val="44546A"/>
                          </a:solidFill>
                          <a:latin typeface="TW Cen MT"/>
                        </a:rPr>
                        <a:t> en cause</a:t>
                      </a:r>
                    </a:p>
                  </a:txBody>
                  <a:tcPr anchor="ctr">
                    <a:solidFill>
                      <a:srgbClr val="E5AC82">
                        <a:alpha val="50196"/>
                      </a:srgbClr>
                    </a:solidFill>
                  </a:tcPr>
                </a:tc>
                <a:extLst>
                  <a:ext uri="{0D108BD9-81ED-4DB2-BD59-A6C34878D82A}">
                    <a16:rowId xmlns:a16="http://schemas.microsoft.com/office/drawing/2014/main" val="2317547507"/>
                  </a:ext>
                </a:extLst>
              </a:tr>
            </a:tbl>
          </a:graphicData>
        </a:graphic>
      </p:graphicFrame>
      <p:sp>
        <p:nvSpPr>
          <p:cNvPr id="7" name="Titre 3">
            <a:extLst>
              <a:ext uri="{FF2B5EF4-FFF2-40B4-BE49-F238E27FC236}">
                <a16:creationId xmlns:a16="http://schemas.microsoft.com/office/drawing/2014/main" id="{3517E9EB-EF07-B9E3-268C-80D56F89AEBC}"/>
              </a:ext>
            </a:extLst>
          </p:cNvPr>
          <p:cNvSpPr>
            <a:spLocks noGrp="1"/>
          </p:cNvSpPr>
          <p:nvPr>
            <p:ph type="title"/>
          </p:nvPr>
        </p:nvSpPr>
        <p:spPr>
          <a:xfrm>
            <a:off x="1030014" y="863600"/>
            <a:ext cx="7036904" cy="1325563"/>
          </a:xfrm>
        </p:spPr>
        <p:txBody>
          <a:bodyPr>
            <a:normAutofit/>
          </a:bodyPr>
          <a:lstStyle/>
          <a:p>
            <a:r>
              <a:rPr lang="en-US" sz="2400" b="1" i="0" u="none" strike="noStrike" dirty="0">
                <a:effectLst/>
                <a:latin typeface="TW Cen MT" panose="020B0602020104020603" pitchFamily="34" charset="77"/>
              </a:rPr>
              <a:t>En synthèse : le tableau des procédures </a:t>
            </a:r>
            <a:r>
              <a:rPr lang="en-US" sz="2400" b="0" i="0" u="none" strike="noStrike" dirty="0">
                <a:effectLst/>
                <a:latin typeface="TW Cen MT" panose="020B0602020104020603" pitchFamily="34" charset="77"/>
              </a:rPr>
              <a:t>​</a:t>
            </a:r>
            <a:endParaRPr lang="fr-FR" sz="2400" dirty="0"/>
          </a:p>
        </p:txBody>
      </p:sp>
    </p:spTree>
    <p:extLst>
      <p:ext uri="{BB962C8B-B14F-4D97-AF65-F5344CB8AC3E}">
        <p14:creationId xmlns:p14="http://schemas.microsoft.com/office/powerpoint/2010/main" val="3471808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F39AAD1-FC28-1490-AF05-DC9A34BC9B1F}"/>
              </a:ext>
            </a:extLst>
          </p:cNvPr>
          <p:cNvSpPr>
            <a:spLocks noGrp="1"/>
          </p:cNvSpPr>
          <p:nvPr>
            <p:ph idx="1"/>
          </p:nvPr>
        </p:nvSpPr>
        <p:spPr>
          <a:xfrm>
            <a:off x="1065971" y="2891657"/>
            <a:ext cx="7363326" cy="4351338"/>
          </a:xfrm>
        </p:spPr>
        <p:txBody>
          <a:bodyPr vert="horz" lIns="91440" tIns="45720" rIns="91440" bIns="45720" rtlCol="0" anchor="t">
            <a:noAutofit/>
          </a:bodyPr>
          <a:lstStyle/>
          <a:p>
            <a:pPr marL="0" indent="0" algn="l" rtl="0" fontAlgn="base">
              <a:buNone/>
            </a:pPr>
            <a:r>
              <a:rPr lang="fr-FR" b="0" i="0" u="none" strike="noStrike" dirty="0">
                <a:solidFill>
                  <a:srgbClr val="44546A"/>
                </a:solidFill>
                <a:effectLst/>
              </a:rPr>
              <a:t>Ce chapitre vous a permis de mieux connaître les procédures pouvant être enclenchées face à une situation de violences sexistes et sexuelles. </a:t>
            </a:r>
            <a:r>
              <a:rPr lang="en-US" b="0" i="0" u="none" strike="noStrike" dirty="0">
                <a:solidFill>
                  <a:srgbClr val="44546A"/>
                </a:solidFill>
                <a:effectLst/>
              </a:rPr>
              <a:t>​</a:t>
            </a:r>
            <a:br>
              <a:rPr lang="en-US" b="0" i="0" u="none" strike="noStrike" dirty="0">
                <a:solidFill>
                  <a:srgbClr val="44546A"/>
                </a:solidFill>
                <a:effectLst/>
              </a:rPr>
            </a:br>
            <a:endParaRPr lang="en-US" b="0" i="0" u="none" strike="noStrike" dirty="0">
              <a:solidFill>
                <a:srgbClr val="000000"/>
              </a:solidFill>
              <a:effectLst/>
            </a:endParaRPr>
          </a:p>
          <a:p>
            <a:pPr marL="0" indent="0" algn="l" rtl="0" fontAlgn="base">
              <a:buNone/>
            </a:pPr>
            <a:r>
              <a:rPr lang="fr-FR" b="0" i="0" u="none" strike="noStrike" dirty="0">
                <a:solidFill>
                  <a:srgbClr val="44546A"/>
                </a:solidFill>
                <a:effectLst/>
              </a:rPr>
              <a:t>Concernant la procédure interne, vous pouvez vous renseigner auprès de votre organisation pour en connaître les spécificités (interlocuteurs, cellules d'écoute, etc.)</a:t>
            </a:r>
            <a:r>
              <a:rPr lang="en-US" b="0" i="0" u="none" strike="noStrike" dirty="0">
                <a:solidFill>
                  <a:srgbClr val="44546A"/>
                </a:solidFill>
                <a:effectLst/>
              </a:rPr>
              <a:t>​</a:t>
            </a:r>
            <a:br>
              <a:rPr lang="en-US" dirty="0">
                <a:solidFill>
                  <a:srgbClr val="000000"/>
                </a:solidFill>
              </a:rPr>
            </a:br>
            <a:endParaRPr lang="fr-FR" b="0" i="0" u="none" strike="noStrike" dirty="0">
              <a:solidFill>
                <a:srgbClr val="000000"/>
              </a:solidFill>
              <a:effectLst/>
            </a:endParaRPr>
          </a:p>
          <a:p>
            <a:pPr marL="0" indent="0" algn="l" rtl="0" fontAlgn="base">
              <a:buNone/>
            </a:pPr>
            <a:r>
              <a:rPr lang="fr-FR" b="0" i="0" u="none" strike="noStrike" dirty="0">
                <a:solidFill>
                  <a:srgbClr val="44546A"/>
                </a:solidFill>
                <a:effectLst/>
              </a:rPr>
              <a:t>La dernière partie du guide va vous donner des outils pour agir à votre échelle contre les violences sexistes et sexuelles.</a:t>
            </a:r>
            <a:endParaRPr lang="en-US" b="0" i="0" u="none" strike="noStrike" dirty="0">
              <a:solidFill>
                <a:srgbClr val="000000"/>
              </a:solidFill>
              <a:effectLst/>
            </a:endParaRPr>
          </a:p>
        </p:txBody>
      </p:sp>
      <p:sp>
        <p:nvSpPr>
          <p:cNvPr id="9" name="Titre 5">
            <a:extLst>
              <a:ext uri="{FF2B5EF4-FFF2-40B4-BE49-F238E27FC236}">
                <a16:creationId xmlns:a16="http://schemas.microsoft.com/office/drawing/2014/main" id="{2421C2AA-EE67-357D-E2D9-A7F391D898FA}"/>
              </a:ext>
            </a:extLst>
          </p:cNvPr>
          <p:cNvSpPr txBox="1">
            <a:spLocks/>
          </p:cNvSpPr>
          <p:nvPr/>
        </p:nvSpPr>
        <p:spPr>
          <a:xfrm>
            <a:off x="1812234" y="1457435"/>
            <a:ext cx="7036904"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rgbClr val="44546A"/>
                </a:solidFill>
                <a:latin typeface="Tw Cen MT" panose="020B0602020104020603" pitchFamily="34" charset="77"/>
                <a:ea typeface="+mj-ea"/>
                <a:cs typeface="+mj-cs"/>
              </a:defRPr>
            </a:lvl1pPr>
          </a:lstStyle>
          <a:p>
            <a:r>
              <a:rPr lang="fr-FR" sz="3200" dirty="0">
                <a:solidFill>
                  <a:srgbClr val="E5AC82"/>
                </a:solidFill>
              </a:rPr>
              <a:t>Conclusion du chapitre</a:t>
            </a:r>
          </a:p>
        </p:txBody>
      </p:sp>
    </p:spTree>
    <p:extLst>
      <p:ext uri="{BB962C8B-B14F-4D97-AF65-F5344CB8AC3E}">
        <p14:creationId xmlns:p14="http://schemas.microsoft.com/office/powerpoint/2010/main" val="42252586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C294CCF-350D-0876-6DFB-A7966A5FEF26}"/>
              </a:ext>
            </a:extLst>
          </p:cNvPr>
          <p:cNvSpPr>
            <a:spLocks noGrp="1"/>
          </p:cNvSpPr>
          <p:nvPr>
            <p:ph type="body" idx="1"/>
          </p:nvPr>
        </p:nvSpPr>
        <p:spPr/>
        <p:txBody>
          <a:bodyPr/>
          <a:lstStyle/>
          <a:p>
            <a:r>
              <a:rPr lang="fr-FR" sz="4800" b="1" dirty="0">
                <a:solidFill>
                  <a:schemeClr val="tx2">
                    <a:lumMod val="90000"/>
                  </a:schemeClr>
                </a:solidFill>
                <a:latin typeface="Tw Cen MT"/>
              </a:rPr>
              <a:t>Comment agir à son niveau ?</a:t>
            </a:r>
            <a:endParaRPr lang="fr-FR" sz="4800" dirty="0">
              <a:solidFill>
                <a:schemeClr val="tx2">
                  <a:lumMod val="90000"/>
                </a:schemeClr>
              </a:solidFill>
              <a:latin typeface="Tw Cen MT"/>
              <a:ea typeface="Calibri" panose="020F0502020204030204"/>
              <a:cs typeface="Calibri" panose="020F0502020204030204"/>
            </a:endParaRPr>
          </a:p>
          <a:p>
            <a:endParaRPr lang="fr-FR" dirty="0"/>
          </a:p>
        </p:txBody>
      </p:sp>
    </p:spTree>
    <p:extLst>
      <p:ext uri="{BB962C8B-B14F-4D97-AF65-F5344CB8AC3E}">
        <p14:creationId xmlns:p14="http://schemas.microsoft.com/office/powerpoint/2010/main" val="8008744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97F1B2-0B04-F566-4BD8-21E4057A1787}"/>
              </a:ext>
            </a:extLst>
          </p:cNvPr>
          <p:cNvSpPr>
            <a:spLocks noGrp="1"/>
          </p:cNvSpPr>
          <p:nvPr>
            <p:ph idx="1"/>
          </p:nvPr>
        </p:nvSpPr>
        <p:spPr/>
        <p:txBody>
          <a:bodyPr vert="horz" lIns="91440" tIns="45720" rIns="91440" bIns="45720" rtlCol="0" anchor="t">
            <a:normAutofit/>
          </a:bodyPr>
          <a:lstStyle/>
          <a:p>
            <a:pPr marL="0" indent="0">
              <a:buNone/>
            </a:pPr>
            <a:r>
              <a:rPr lang="fr-FR" b="0" i="0" u="none" strike="noStrike" dirty="0">
                <a:effectLst/>
                <a:latin typeface="TW Cen MT" panose="020B0602020104020603" pitchFamily="34" charset="77"/>
              </a:rPr>
              <a:t>Dans ce dernier chapitre, nous allons voir comment vous pouvez agir face à des situations de violences </a:t>
            </a:r>
            <a:r>
              <a:rPr lang="fr-FR" dirty="0">
                <a:latin typeface="TW Cen MT" panose="020B0602020104020603" pitchFamily="34" charset="77"/>
              </a:rPr>
              <a:t>sexistes et sexuelles </a:t>
            </a:r>
            <a:r>
              <a:rPr lang="fr-FR" b="0" i="0" u="none" strike="noStrike" dirty="0">
                <a:effectLst/>
                <a:latin typeface="TW Cen MT" panose="020B0602020104020603" pitchFamily="34" charset="77"/>
              </a:rPr>
              <a:t>au travail.  Cinq moyens d'actions seront traités :</a:t>
            </a:r>
            <a:endParaRPr lang="fr-FR" dirty="0">
              <a:latin typeface="TW Cen MT"/>
              <a:cs typeface="Calibri"/>
            </a:endParaRPr>
          </a:p>
        </p:txBody>
      </p:sp>
      <p:graphicFrame>
        <p:nvGraphicFramePr>
          <p:cNvPr id="4" name="Diagramme 4">
            <a:extLst>
              <a:ext uri="{FF2B5EF4-FFF2-40B4-BE49-F238E27FC236}">
                <a16:creationId xmlns:a16="http://schemas.microsoft.com/office/drawing/2014/main" id="{884C7552-73D3-5746-4D2D-037C94A56A13}"/>
              </a:ext>
            </a:extLst>
          </p:cNvPr>
          <p:cNvGraphicFramePr/>
          <p:nvPr>
            <p:extLst>
              <p:ext uri="{D42A27DB-BD31-4B8C-83A1-F6EECF244321}">
                <p14:modId xmlns:p14="http://schemas.microsoft.com/office/powerpoint/2010/main" val="1045022677"/>
              </p:ext>
            </p:extLst>
          </p:nvPr>
        </p:nvGraphicFramePr>
        <p:xfrm>
          <a:off x="1919151" y="3752193"/>
          <a:ext cx="5924405" cy="2500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re 5">
            <a:extLst>
              <a:ext uri="{FF2B5EF4-FFF2-40B4-BE49-F238E27FC236}">
                <a16:creationId xmlns:a16="http://schemas.microsoft.com/office/drawing/2014/main" id="{A35A0BD3-2B0B-634F-E9AF-EECE93E39232}"/>
              </a:ext>
            </a:extLst>
          </p:cNvPr>
          <p:cNvSpPr>
            <a:spLocks noGrp="1"/>
          </p:cNvSpPr>
          <p:nvPr>
            <p:ph type="title"/>
          </p:nvPr>
        </p:nvSpPr>
        <p:spPr>
          <a:xfrm>
            <a:off x="1659834" y="863600"/>
            <a:ext cx="7036904" cy="1325563"/>
          </a:xfrm>
        </p:spPr>
        <p:txBody>
          <a:bodyPr>
            <a:normAutofit/>
          </a:bodyPr>
          <a:lstStyle/>
          <a:p>
            <a:r>
              <a:rPr lang="fr-FR" sz="3200" dirty="0">
                <a:solidFill>
                  <a:srgbClr val="AFBEDD"/>
                </a:solidFill>
              </a:rPr>
              <a:t>Introduction</a:t>
            </a:r>
          </a:p>
        </p:txBody>
      </p:sp>
    </p:spTree>
    <p:extLst>
      <p:ext uri="{BB962C8B-B14F-4D97-AF65-F5344CB8AC3E}">
        <p14:creationId xmlns:p14="http://schemas.microsoft.com/office/powerpoint/2010/main" val="279508533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11365</Words>
  <Application>Microsoft Office PowerPoint</Application>
  <PresentationFormat>On-screen Show (4:3)</PresentationFormat>
  <Paragraphs>759</Paragraphs>
  <Slides>139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139</vt:i4>
      </vt:variant>
    </vt:vector>
  </HeadingPairs>
  <TitlesOfParts>
    <vt:vector size="148" baseType="lpstr">
      <vt:lpstr>Arial</vt:lpstr>
      <vt:lpstr>Calibri</vt:lpstr>
      <vt:lpstr>Calibri Light</vt:lpstr>
      <vt:lpstr>Courier New</vt:lpstr>
      <vt:lpstr>Helvetica</vt:lpstr>
      <vt:lpstr>TW Cen MT</vt:lpstr>
      <vt:lpstr>TW Cen MT</vt:lpstr>
      <vt:lpstr>Wingdings</vt:lpstr>
      <vt:lpstr>Thème Office</vt:lpstr>
      <vt:lpstr>Guide d’autoformation sur l’application de la Charte contre les violences sexistes et sexuelles, l’exploitation et les abus sexuels (SEAH)  </vt:lpstr>
      <vt:lpstr>INTRODUCTION</vt:lpstr>
      <vt:lpstr>Présentation du guide</vt:lpstr>
      <vt:lpstr>PowerPoint Presentation</vt:lpstr>
      <vt:lpstr>PowerPoint Presentation</vt:lpstr>
      <vt:lpstr>PowerPoint Presentation</vt:lpstr>
      <vt:lpstr>PowerPoint Presentation</vt:lpstr>
      <vt:lpstr>PowerPoint Presentation</vt:lpstr>
      <vt:lpstr>PowerPoint Presentation</vt:lpstr>
      <vt:lpstr>Introduction</vt:lpstr>
      <vt:lpstr>Programme du chapitre</vt:lpstr>
      <vt:lpstr>Quels sont les référentiels  ?</vt:lpstr>
      <vt:lpstr>2. Définitions légales issues  du droit luxembourgeois  </vt:lpstr>
      <vt:lpstr>PowerPoint Presentation</vt:lpstr>
      <vt:lpstr>PowerPoint Presentation</vt:lpstr>
      <vt:lpstr>discrimination fondée sur le sexe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Définitions légales de l’exploitation sexuelle et des abus sexuels issues  du droit international</vt:lpstr>
      <vt:lpstr>PowerPoint Presentation</vt:lpstr>
      <vt:lpstr>ABUS ET EXPLOITATION SEXUELLE</vt:lpstr>
      <vt:lpstr>PowerPoint Presentation</vt:lpstr>
      <vt:lpstr>PowerPoint Presentation</vt:lpstr>
      <vt:lpstr>PowerPoint Presentation</vt:lpstr>
      <vt:lpstr>PowerPoint Presentation</vt:lpstr>
      <vt:lpstr>PowerPoint Presentation</vt:lpstr>
      <vt:lpstr>4. Les obligations des ONGD agréées, en tant que structures de droit luxembourgeois</vt:lpstr>
      <vt:lpstr>PowerPoint Presentation</vt:lpstr>
      <vt:lpstr>4. Les obligations des ONGD agréées, en tant que structures de droit luxembourgeois</vt:lpstr>
      <vt:lpstr>PowerPoint Presentation</vt:lpstr>
      <vt:lpstr>Les obligations en tant qu’ONGD</vt:lpstr>
      <vt:lpstr>5. L’application du cadre légal aux bénévoles, partenaires locaux, salarié·e·s de droit local</vt:lpstr>
      <vt:lpstr>Conclusion du chapitre</vt:lpstr>
      <vt:lpstr>PowerPoint Presentation</vt:lpstr>
      <vt:lpstr>PowerPoint Presentation</vt:lpstr>
      <vt:lpstr>PowerPoint Presentation</vt:lpstr>
      <vt:lpstr> Les conséquences des violences sexistes et sexuelles </vt:lpstr>
      <vt:lpstr> 1. Étude de cas – L'histoire de M. (1) </vt:lpstr>
      <vt:lpstr> Étude de cas - Réponses (1) </vt:lpstr>
      <vt:lpstr> Étude de cas - L'histoire de M. (2) </vt:lpstr>
      <vt:lpstr>PowerPoint Presentation</vt:lpstr>
      <vt:lpstr>PowerPoint Presentation</vt:lpstr>
      <vt:lpstr>PowerPoint Presentation</vt:lpstr>
      <vt:lpstr> 2. Les différents niveaux d'impact des violences </vt:lpstr>
      <vt:lpstr>PowerPoint Presentation</vt:lpstr>
      <vt:lpstr>PowerPoint Presentation</vt:lpstr>
      <vt:lpstr>PowerPoint Presentation</vt:lpstr>
      <vt:lpstr>PowerPoint Presentation</vt:lpstr>
      <vt:lpstr>PowerPoint Presentation</vt:lpstr>
      <vt:lpstr> Les Mécanismes De Violences </vt:lpstr>
      <vt:lpstr>3. Étude de cas – L'histoire de L.  </vt:lpstr>
      <vt:lpstr>PowerPoint Presentation</vt:lpstr>
      <vt:lpstr>PowerPoint Presentation</vt:lpstr>
      <vt:lpstr>PowerPoint Presentation</vt:lpstr>
      <vt:lpstr>PowerPoint Presentation</vt:lpstr>
      <vt:lpstr>PowerPoint Presentation</vt:lpstr>
      <vt:lpstr> 4. Les mécanismes des violences​ </vt:lpstr>
      <vt:lpstr>PowerPoint Presentation</vt:lpstr>
      <vt:lpstr>PowerPoint Presentation</vt:lpstr>
      <vt:lpstr>Introduction</vt:lpstr>
      <vt:lpstr> Programme du chapitre </vt:lpstr>
      <vt:lpstr> Ces différentes procédures internes, civiles et pénales  sont indépendantes.  </vt:lpstr>
      <vt:lpstr> 1. La procédure interne </vt:lpstr>
      <vt:lpstr>PowerPoint Presentation</vt:lpstr>
      <vt:lpstr> Une procédure interne débute  par un signalement  </vt:lpstr>
      <vt:lpstr>PowerPoint Presentation</vt:lpstr>
      <vt:lpstr>PowerPoint Presentation</vt:lpstr>
      <vt:lpstr> Que se passe-t-il suite à la réception d'un signalement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2. La mise en place d'une procédure interne :  l'expérience de ECPAT Luxembourg </vt:lpstr>
      <vt:lpstr>PowerPoint Presentation</vt:lpstr>
      <vt:lpstr> 3. La procédure civile </vt:lpstr>
      <vt:lpstr> 4. La procédure pénale </vt:lpstr>
      <vt:lpstr>En synthèse : le tableau des procédures ​</vt:lpstr>
      <vt:lpstr>PowerPoint Presentation</vt:lpstr>
      <vt:lpstr>PowerPoint Presentation</vt:lpstr>
      <vt:lpstr>Introduction</vt:lpstr>
      <vt:lpstr>PowerPoint Presentation</vt:lpstr>
      <vt:lpstr> 1. Agir en prévention </vt:lpstr>
      <vt:lpstr>PowerPoint Presentation</vt:lpstr>
      <vt:lpstr>PowerPoint Presentation</vt:lpstr>
      <vt:lpstr>PowerPoint Presentation</vt:lpstr>
      <vt:lpstr>PowerPoint Presentation</vt:lpstr>
      <vt:lpstr>PowerPoint Presentation</vt:lpstr>
      <vt:lpstr> 1. Agir en prévention – Vidéo ONGD </vt:lpstr>
      <vt:lpstr> 2. Améliorer sa détection</vt:lpstr>
      <vt:lpstr>PowerPoint Presentation</vt:lpstr>
      <vt:lpstr> Étude de cas</vt:lpstr>
      <vt:lpstr>PowerPoint Presentation</vt:lpstr>
      <vt:lpstr>PowerPoint Presentation</vt:lpstr>
      <vt:lpstr>PowerPoint Presentation</vt:lpstr>
      <vt:lpstr>PowerPoint Presentation</vt:lpstr>
      <vt:lpstr>PowerPoint Presentation</vt:lpstr>
      <vt:lpstr> 3. Savoir réagir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4. Accueillir la parole – Mise en situation</vt:lpstr>
      <vt:lpstr> 4. Accueil de la parole – Mise en situation</vt:lpstr>
      <vt:lpstr>PowerPoint Presentation</vt:lpstr>
      <vt:lpstr>PowerPoint Presentation</vt:lpstr>
      <vt:lpstr> 5. Accueil de la parole : orienter</vt:lpstr>
      <vt:lpstr>PowerPoint Presentation</vt:lpstr>
      <vt:lpstr>PowerPoint Presentation</vt:lpstr>
      <vt:lpstr>PowerPoint Presentation</vt:lpstr>
      <vt:lpstr>CONCLUSION</vt:lpstr>
      <vt:lpstr>CONCLUSION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Jorge Rodrigues</cp:lastModifiedBy>
  <cp:revision>642</cp:revision>
  <cp:lastPrinted>2023-11-22T09:32:54Z</cp:lastPrinted>
  <dcterms:created xsi:type="dcterms:W3CDTF">2022-10-20T13:48:48Z</dcterms:created>
  <dcterms:modified xsi:type="dcterms:W3CDTF">2024-10-23T07:16:26Z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